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6.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7.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8.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9.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10.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11.xml" ContentType="application/vnd.openxmlformats-officedocument.theme+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12.xml" ContentType="application/vnd.openxmlformats-officedocument.theme+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theme/theme13.xml" ContentType="application/vnd.openxmlformats-officedocument.theme+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theme/theme14.xml" ContentType="application/vnd.openxmlformats-officedocument.theme+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theme/theme15.xml" ContentType="application/vnd.openxmlformats-officedocument.theme+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1.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heme/themeOverride2.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1" r:id="rId4"/>
    <p:sldMasterId id="2147483803" r:id="rId5"/>
    <p:sldMasterId id="2147483890" r:id="rId6"/>
    <p:sldMasterId id="2147483882" r:id="rId7"/>
    <p:sldMasterId id="2147483888" r:id="rId8"/>
    <p:sldMasterId id="2147483856" r:id="rId9"/>
    <p:sldMasterId id="2147483925" r:id="rId10"/>
    <p:sldMasterId id="2147483876" r:id="rId11"/>
    <p:sldMasterId id="2147483869" r:id="rId12"/>
    <p:sldMasterId id="2147483831" r:id="rId13"/>
    <p:sldMasterId id="2147483696" r:id="rId14"/>
    <p:sldMasterId id="2147483660" r:id="rId15"/>
    <p:sldMasterId id="2147483900" r:id="rId16"/>
    <p:sldMasterId id="2147483701" r:id="rId17"/>
    <p:sldMasterId id="2147483817" r:id="rId18"/>
    <p:sldMasterId id="2147483650" r:id="rId19"/>
  </p:sldMasterIdLst>
  <p:notesMasterIdLst>
    <p:notesMasterId r:id="rId237"/>
  </p:notesMasterIdLst>
  <p:sldIdLst>
    <p:sldId id="256" r:id="rId20"/>
    <p:sldId id="258" r:id="rId21"/>
    <p:sldId id="801" r:id="rId22"/>
    <p:sldId id="311" r:id="rId23"/>
    <p:sldId id="791" r:id="rId24"/>
    <p:sldId id="790" r:id="rId25"/>
    <p:sldId id="312" r:id="rId26"/>
    <p:sldId id="321" r:id="rId27"/>
    <p:sldId id="314" r:id="rId28"/>
    <p:sldId id="322" r:id="rId29"/>
    <p:sldId id="259" r:id="rId30"/>
    <p:sldId id="262" r:id="rId31"/>
    <p:sldId id="794" r:id="rId32"/>
    <p:sldId id="797" r:id="rId33"/>
    <p:sldId id="796" r:id="rId34"/>
    <p:sldId id="799" r:id="rId35"/>
    <p:sldId id="800" r:id="rId36"/>
    <p:sldId id="1040" r:id="rId37"/>
    <p:sldId id="1039" r:id="rId38"/>
    <p:sldId id="1038" r:id="rId39"/>
    <p:sldId id="802" r:id="rId40"/>
    <p:sldId id="316" r:id="rId41"/>
    <p:sldId id="315" r:id="rId42"/>
    <p:sldId id="810" r:id="rId43"/>
    <p:sldId id="295" r:id="rId44"/>
    <p:sldId id="1043" r:id="rId45"/>
    <p:sldId id="792" r:id="rId46"/>
    <p:sldId id="324" r:id="rId47"/>
    <p:sldId id="811" r:id="rId48"/>
    <p:sldId id="296" r:id="rId49"/>
    <p:sldId id="1037" r:id="rId50"/>
    <p:sldId id="1036" r:id="rId51"/>
    <p:sldId id="1041" r:id="rId52"/>
    <p:sldId id="261" r:id="rId53"/>
    <p:sldId id="947" r:id="rId54"/>
    <p:sldId id="946" r:id="rId55"/>
    <p:sldId id="945" r:id="rId56"/>
    <p:sldId id="944" r:id="rId57"/>
    <p:sldId id="943" r:id="rId58"/>
    <p:sldId id="942" r:id="rId59"/>
    <p:sldId id="941" r:id="rId60"/>
    <p:sldId id="940" r:id="rId61"/>
    <p:sldId id="1035" r:id="rId62"/>
    <p:sldId id="939" r:id="rId63"/>
    <p:sldId id="938" r:id="rId64"/>
    <p:sldId id="937" r:id="rId65"/>
    <p:sldId id="936" r:id="rId66"/>
    <p:sldId id="935" r:id="rId67"/>
    <p:sldId id="934" r:id="rId68"/>
    <p:sldId id="933" r:id="rId69"/>
    <p:sldId id="932" r:id="rId70"/>
    <p:sldId id="931" r:id="rId71"/>
    <p:sldId id="930" r:id="rId72"/>
    <p:sldId id="929" r:id="rId73"/>
    <p:sldId id="928" r:id="rId74"/>
    <p:sldId id="927" r:id="rId75"/>
    <p:sldId id="926" r:id="rId76"/>
    <p:sldId id="925" r:id="rId77"/>
    <p:sldId id="924" r:id="rId78"/>
    <p:sldId id="923" r:id="rId79"/>
    <p:sldId id="922" r:id="rId80"/>
    <p:sldId id="921" r:id="rId81"/>
    <p:sldId id="920" r:id="rId82"/>
    <p:sldId id="267" r:id="rId83"/>
    <p:sldId id="849" r:id="rId84"/>
    <p:sldId id="848" r:id="rId85"/>
    <p:sldId id="847" r:id="rId86"/>
    <p:sldId id="846" r:id="rId87"/>
    <p:sldId id="845" r:id="rId88"/>
    <p:sldId id="844" r:id="rId89"/>
    <p:sldId id="843" r:id="rId90"/>
    <p:sldId id="842" r:id="rId91"/>
    <p:sldId id="841" r:id="rId92"/>
    <p:sldId id="840" r:id="rId93"/>
    <p:sldId id="839" r:id="rId94"/>
    <p:sldId id="838" r:id="rId95"/>
    <p:sldId id="837" r:id="rId96"/>
    <p:sldId id="836" r:id="rId97"/>
    <p:sldId id="835" r:id="rId98"/>
    <p:sldId id="834" r:id="rId99"/>
    <p:sldId id="833" r:id="rId100"/>
    <p:sldId id="832" r:id="rId101"/>
    <p:sldId id="831" r:id="rId102"/>
    <p:sldId id="830" r:id="rId103"/>
    <p:sldId id="829" r:id="rId104"/>
    <p:sldId id="828" r:id="rId105"/>
    <p:sldId id="268" r:id="rId106"/>
    <p:sldId id="973" r:id="rId107"/>
    <p:sldId id="1027" r:id="rId108"/>
    <p:sldId id="972" r:id="rId109"/>
    <p:sldId id="816" r:id="rId110"/>
    <p:sldId id="818" r:id="rId111"/>
    <p:sldId id="819" r:id="rId112"/>
    <p:sldId id="991" r:id="rId113"/>
    <p:sldId id="975" r:id="rId114"/>
    <p:sldId id="974" r:id="rId115"/>
    <p:sldId id="976" r:id="rId116"/>
    <p:sldId id="812" r:id="rId117"/>
    <p:sldId id="980" r:id="rId118"/>
    <p:sldId id="979" r:id="rId119"/>
    <p:sldId id="1028" r:id="rId120"/>
    <p:sldId id="814" r:id="rId121"/>
    <p:sldId id="822" r:id="rId122"/>
    <p:sldId id="824" r:id="rId123"/>
    <p:sldId id="301" r:id="rId124"/>
    <p:sldId id="825" r:id="rId125"/>
    <p:sldId id="826" r:id="rId126"/>
    <p:sldId id="274" r:id="rId127"/>
    <p:sldId id="806" r:id="rId128"/>
    <p:sldId id="807" r:id="rId129"/>
    <p:sldId id="805" r:id="rId130"/>
    <p:sldId id="827" r:id="rId131"/>
    <p:sldId id="808" r:id="rId132"/>
    <p:sldId id="1010" r:id="rId133"/>
    <p:sldId id="1029" r:id="rId134"/>
    <p:sldId id="988" r:id="rId135"/>
    <p:sldId id="1032" r:id="rId136"/>
    <p:sldId id="1030" r:id="rId137"/>
    <p:sldId id="804" r:id="rId138"/>
    <p:sldId id="982" r:id="rId139"/>
    <p:sldId id="983" r:id="rId140"/>
    <p:sldId id="275" r:id="rId141"/>
    <p:sldId id="969" r:id="rId142"/>
    <p:sldId id="968" r:id="rId143"/>
    <p:sldId id="967" r:id="rId144"/>
    <p:sldId id="966" r:id="rId145"/>
    <p:sldId id="965" r:id="rId146"/>
    <p:sldId id="964" r:id="rId147"/>
    <p:sldId id="963" r:id="rId148"/>
    <p:sldId id="962" r:id="rId149"/>
    <p:sldId id="961" r:id="rId150"/>
    <p:sldId id="960" r:id="rId151"/>
    <p:sldId id="959" r:id="rId152"/>
    <p:sldId id="958" r:id="rId153"/>
    <p:sldId id="957" r:id="rId154"/>
    <p:sldId id="956" r:id="rId155"/>
    <p:sldId id="955" r:id="rId156"/>
    <p:sldId id="954" r:id="rId157"/>
    <p:sldId id="953" r:id="rId158"/>
    <p:sldId id="952" r:id="rId159"/>
    <p:sldId id="951" r:id="rId160"/>
    <p:sldId id="950" r:id="rId161"/>
    <p:sldId id="949" r:id="rId162"/>
    <p:sldId id="276" r:id="rId163"/>
    <p:sldId id="1024" r:id="rId164"/>
    <p:sldId id="1023" r:id="rId165"/>
    <p:sldId id="1022" r:id="rId166"/>
    <p:sldId id="1021" r:id="rId167"/>
    <p:sldId id="1020" r:id="rId168"/>
    <p:sldId id="1019" r:id="rId169"/>
    <p:sldId id="1018" r:id="rId170"/>
    <p:sldId id="1017" r:id="rId171"/>
    <p:sldId id="1016" r:id="rId172"/>
    <p:sldId id="1015" r:id="rId173"/>
    <p:sldId id="1014" r:id="rId174"/>
    <p:sldId id="1013" r:id="rId175"/>
    <p:sldId id="1012" r:id="rId176"/>
    <p:sldId id="277" r:id="rId177"/>
    <p:sldId id="867" r:id="rId178"/>
    <p:sldId id="866" r:id="rId179"/>
    <p:sldId id="865" r:id="rId180"/>
    <p:sldId id="864" r:id="rId181"/>
    <p:sldId id="863" r:id="rId182"/>
    <p:sldId id="862" r:id="rId183"/>
    <p:sldId id="861" r:id="rId184"/>
    <p:sldId id="860" r:id="rId185"/>
    <p:sldId id="859" r:id="rId186"/>
    <p:sldId id="858" r:id="rId187"/>
    <p:sldId id="857" r:id="rId188"/>
    <p:sldId id="856" r:id="rId189"/>
    <p:sldId id="855" r:id="rId190"/>
    <p:sldId id="854" r:id="rId191"/>
    <p:sldId id="853" r:id="rId192"/>
    <p:sldId id="852" r:id="rId193"/>
    <p:sldId id="851" r:id="rId194"/>
    <p:sldId id="850" r:id="rId195"/>
    <p:sldId id="280" r:id="rId196"/>
    <p:sldId id="902" r:id="rId197"/>
    <p:sldId id="901" r:id="rId198"/>
    <p:sldId id="900" r:id="rId199"/>
    <p:sldId id="899" r:id="rId200"/>
    <p:sldId id="898" r:id="rId201"/>
    <p:sldId id="897" r:id="rId202"/>
    <p:sldId id="896" r:id="rId203"/>
    <p:sldId id="895" r:id="rId204"/>
    <p:sldId id="894" r:id="rId205"/>
    <p:sldId id="893" r:id="rId206"/>
    <p:sldId id="892" r:id="rId207"/>
    <p:sldId id="891" r:id="rId208"/>
    <p:sldId id="890" r:id="rId209"/>
    <p:sldId id="889" r:id="rId210"/>
    <p:sldId id="888" r:id="rId211"/>
    <p:sldId id="887" r:id="rId212"/>
    <p:sldId id="886" r:id="rId213"/>
    <p:sldId id="885" r:id="rId214"/>
    <p:sldId id="884" r:id="rId215"/>
    <p:sldId id="883" r:id="rId216"/>
    <p:sldId id="882" r:id="rId217"/>
    <p:sldId id="881" r:id="rId218"/>
    <p:sldId id="880" r:id="rId219"/>
    <p:sldId id="879" r:id="rId220"/>
    <p:sldId id="878" r:id="rId221"/>
    <p:sldId id="877" r:id="rId222"/>
    <p:sldId id="876" r:id="rId223"/>
    <p:sldId id="875" r:id="rId224"/>
    <p:sldId id="874" r:id="rId225"/>
    <p:sldId id="873" r:id="rId226"/>
    <p:sldId id="872" r:id="rId227"/>
    <p:sldId id="871" r:id="rId228"/>
    <p:sldId id="870" r:id="rId229"/>
    <p:sldId id="869" r:id="rId230"/>
    <p:sldId id="868" r:id="rId231"/>
    <p:sldId id="992" r:id="rId232"/>
    <p:sldId id="995" r:id="rId233"/>
    <p:sldId id="994" r:id="rId234"/>
    <p:sldId id="989" r:id="rId235"/>
    <p:sldId id="990" r:id="rId2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80AFB49-55F5-0CEB-2397-F9A8D9877397}" name="Amy Rochkes" initials="AR" userId="S::arochkes@gapconnections.com::84da345c-a8ba-48ac-a0fa-83b391f0dece" providerId="AD"/>
  <p188:author id="{03FB8E77-374C-0BC2-AA94-BA060B0E4AA5}" name="Jane Chadwell" initials="JC" userId="S::jchadwell@gapconnections.com::4e91bd0b-ab15-42d9-852b-775b5c28e58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98.xml"/><Relationship Id="rId21" Type="http://schemas.openxmlformats.org/officeDocument/2006/relationships/slide" Target="slides/slide2.xml"/><Relationship Id="rId42" Type="http://schemas.openxmlformats.org/officeDocument/2006/relationships/slide" Target="slides/slide23.xml"/><Relationship Id="rId63" Type="http://schemas.openxmlformats.org/officeDocument/2006/relationships/slide" Target="slides/slide44.xml"/><Relationship Id="rId84" Type="http://schemas.openxmlformats.org/officeDocument/2006/relationships/slide" Target="slides/slide65.xml"/><Relationship Id="rId138" Type="http://schemas.openxmlformats.org/officeDocument/2006/relationships/slide" Target="slides/slide119.xml"/><Relationship Id="rId159" Type="http://schemas.openxmlformats.org/officeDocument/2006/relationships/slide" Target="slides/slide140.xml"/><Relationship Id="rId170" Type="http://schemas.openxmlformats.org/officeDocument/2006/relationships/slide" Target="slides/slide151.xml"/><Relationship Id="rId191" Type="http://schemas.openxmlformats.org/officeDocument/2006/relationships/slide" Target="slides/slide172.xml"/><Relationship Id="rId205" Type="http://schemas.openxmlformats.org/officeDocument/2006/relationships/slide" Target="slides/slide186.xml"/><Relationship Id="rId226" Type="http://schemas.openxmlformats.org/officeDocument/2006/relationships/slide" Target="slides/slide207.xml"/><Relationship Id="rId107" Type="http://schemas.openxmlformats.org/officeDocument/2006/relationships/slide" Target="slides/slide88.xml"/><Relationship Id="rId11" Type="http://schemas.openxmlformats.org/officeDocument/2006/relationships/slideMaster" Target="slideMasters/slideMaster8.xml"/><Relationship Id="rId32" Type="http://schemas.openxmlformats.org/officeDocument/2006/relationships/slide" Target="slides/slide13.xml"/><Relationship Id="rId53" Type="http://schemas.openxmlformats.org/officeDocument/2006/relationships/slide" Target="slides/slide34.xml"/><Relationship Id="rId74" Type="http://schemas.openxmlformats.org/officeDocument/2006/relationships/slide" Target="slides/slide55.xml"/><Relationship Id="rId128" Type="http://schemas.openxmlformats.org/officeDocument/2006/relationships/slide" Target="slides/slide109.xml"/><Relationship Id="rId149" Type="http://schemas.openxmlformats.org/officeDocument/2006/relationships/slide" Target="slides/slide130.xml"/><Relationship Id="rId5" Type="http://schemas.openxmlformats.org/officeDocument/2006/relationships/slideMaster" Target="slideMasters/slideMaster2.xml"/><Relationship Id="rId95" Type="http://schemas.openxmlformats.org/officeDocument/2006/relationships/slide" Target="slides/slide76.xml"/><Relationship Id="rId160" Type="http://schemas.openxmlformats.org/officeDocument/2006/relationships/slide" Target="slides/slide141.xml"/><Relationship Id="rId181" Type="http://schemas.openxmlformats.org/officeDocument/2006/relationships/slide" Target="slides/slide162.xml"/><Relationship Id="rId216" Type="http://schemas.openxmlformats.org/officeDocument/2006/relationships/slide" Target="slides/slide197.xml"/><Relationship Id="rId237" Type="http://schemas.openxmlformats.org/officeDocument/2006/relationships/notesMaster" Target="notesMasters/notesMaster1.xml"/><Relationship Id="rId22" Type="http://schemas.openxmlformats.org/officeDocument/2006/relationships/slide" Target="slides/slide3.xml"/><Relationship Id="rId43" Type="http://schemas.openxmlformats.org/officeDocument/2006/relationships/slide" Target="slides/slide24.xml"/><Relationship Id="rId64" Type="http://schemas.openxmlformats.org/officeDocument/2006/relationships/slide" Target="slides/slide45.xml"/><Relationship Id="rId118" Type="http://schemas.openxmlformats.org/officeDocument/2006/relationships/slide" Target="slides/slide99.xml"/><Relationship Id="rId139" Type="http://schemas.openxmlformats.org/officeDocument/2006/relationships/slide" Target="slides/slide120.xml"/><Relationship Id="rId85" Type="http://schemas.openxmlformats.org/officeDocument/2006/relationships/slide" Target="slides/slide66.xml"/><Relationship Id="rId150" Type="http://schemas.openxmlformats.org/officeDocument/2006/relationships/slide" Target="slides/slide131.xml"/><Relationship Id="rId171" Type="http://schemas.openxmlformats.org/officeDocument/2006/relationships/slide" Target="slides/slide152.xml"/><Relationship Id="rId192" Type="http://schemas.openxmlformats.org/officeDocument/2006/relationships/slide" Target="slides/slide173.xml"/><Relationship Id="rId206" Type="http://schemas.openxmlformats.org/officeDocument/2006/relationships/slide" Target="slides/slide187.xml"/><Relationship Id="rId227" Type="http://schemas.openxmlformats.org/officeDocument/2006/relationships/slide" Target="slides/slide208.xml"/><Relationship Id="rId12" Type="http://schemas.openxmlformats.org/officeDocument/2006/relationships/slideMaster" Target="slideMasters/slideMaster9.xml"/><Relationship Id="rId33" Type="http://schemas.openxmlformats.org/officeDocument/2006/relationships/slide" Target="slides/slide14.xml"/><Relationship Id="rId108" Type="http://schemas.openxmlformats.org/officeDocument/2006/relationships/slide" Target="slides/slide89.xml"/><Relationship Id="rId129" Type="http://schemas.openxmlformats.org/officeDocument/2006/relationships/slide" Target="slides/slide110.xml"/><Relationship Id="rId54" Type="http://schemas.openxmlformats.org/officeDocument/2006/relationships/slide" Target="slides/slide35.xml"/><Relationship Id="rId75" Type="http://schemas.openxmlformats.org/officeDocument/2006/relationships/slide" Target="slides/slide56.xml"/><Relationship Id="rId96" Type="http://schemas.openxmlformats.org/officeDocument/2006/relationships/slide" Target="slides/slide77.xml"/><Relationship Id="rId140" Type="http://schemas.openxmlformats.org/officeDocument/2006/relationships/slide" Target="slides/slide121.xml"/><Relationship Id="rId161" Type="http://schemas.openxmlformats.org/officeDocument/2006/relationships/slide" Target="slides/slide142.xml"/><Relationship Id="rId182" Type="http://schemas.openxmlformats.org/officeDocument/2006/relationships/slide" Target="slides/slide163.xml"/><Relationship Id="rId217" Type="http://schemas.openxmlformats.org/officeDocument/2006/relationships/slide" Target="slides/slide198.xml"/><Relationship Id="rId6" Type="http://schemas.openxmlformats.org/officeDocument/2006/relationships/slideMaster" Target="slideMasters/slideMaster3.xml"/><Relationship Id="rId238" Type="http://schemas.openxmlformats.org/officeDocument/2006/relationships/presProps" Target="presProps.xml"/><Relationship Id="rId23" Type="http://schemas.openxmlformats.org/officeDocument/2006/relationships/slide" Target="slides/slide4.xml"/><Relationship Id="rId119" Type="http://schemas.openxmlformats.org/officeDocument/2006/relationships/slide" Target="slides/slide100.xml"/><Relationship Id="rId44" Type="http://schemas.openxmlformats.org/officeDocument/2006/relationships/slide" Target="slides/slide25.xml"/><Relationship Id="rId65" Type="http://schemas.openxmlformats.org/officeDocument/2006/relationships/slide" Target="slides/slide46.xml"/><Relationship Id="rId86" Type="http://schemas.openxmlformats.org/officeDocument/2006/relationships/slide" Target="slides/slide67.xml"/><Relationship Id="rId130" Type="http://schemas.openxmlformats.org/officeDocument/2006/relationships/slide" Target="slides/slide111.xml"/><Relationship Id="rId151" Type="http://schemas.openxmlformats.org/officeDocument/2006/relationships/slide" Target="slides/slide132.xml"/><Relationship Id="rId172" Type="http://schemas.openxmlformats.org/officeDocument/2006/relationships/slide" Target="slides/slide153.xml"/><Relationship Id="rId193" Type="http://schemas.openxmlformats.org/officeDocument/2006/relationships/slide" Target="slides/slide174.xml"/><Relationship Id="rId207" Type="http://schemas.openxmlformats.org/officeDocument/2006/relationships/slide" Target="slides/slide188.xml"/><Relationship Id="rId228" Type="http://schemas.openxmlformats.org/officeDocument/2006/relationships/slide" Target="slides/slide209.xml"/><Relationship Id="rId13" Type="http://schemas.openxmlformats.org/officeDocument/2006/relationships/slideMaster" Target="slideMasters/slideMaster10.xml"/><Relationship Id="rId109" Type="http://schemas.openxmlformats.org/officeDocument/2006/relationships/slide" Target="slides/slide90.xml"/><Relationship Id="rId34" Type="http://schemas.openxmlformats.org/officeDocument/2006/relationships/slide" Target="slides/slide15.xml"/><Relationship Id="rId55" Type="http://schemas.openxmlformats.org/officeDocument/2006/relationships/slide" Target="slides/slide36.xml"/><Relationship Id="rId76" Type="http://schemas.openxmlformats.org/officeDocument/2006/relationships/slide" Target="slides/slide57.xml"/><Relationship Id="rId97" Type="http://schemas.openxmlformats.org/officeDocument/2006/relationships/slide" Target="slides/slide78.xml"/><Relationship Id="rId120" Type="http://schemas.openxmlformats.org/officeDocument/2006/relationships/slide" Target="slides/slide101.xml"/><Relationship Id="rId141" Type="http://schemas.openxmlformats.org/officeDocument/2006/relationships/slide" Target="slides/slide122.xml"/><Relationship Id="rId7" Type="http://schemas.openxmlformats.org/officeDocument/2006/relationships/slideMaster" Target="slideMasters/slideMaster4.xml"/><Relationship Id="rId162" Type="http://schemas.openxmlformats.org/officeDocument/2006/relationships/slide" Target="slides/slide143.xml"/><Relationship Id="rId183" Type="http://schemas.openxmlformats.org/officeDocument/2006/relationships/slide" Target="slides/slide164.xml"/><Relationship Id="rId218" Type="http://schemas.openxmlformats.org/officeDocument/2006/relationships/slide" Target="slides/slide199.xml"/><Relationship Id="rId239" Type="http://schemas.openxmlformats.org/officeDocument/2006/relationships/viewProps" Target="viewProps.xml"/><Relationship Id="rId24" Type="http://schemas.openxmlformats.org/officeDocument/2006/relationships/slide" Target="slides/slide5.xml"/><Relationship Id="rId45" Type="http://schemas.openxmlformats.org/officeDocument/2006/relationships/slide" Target="slides/slide26.xml"/><Relationship Id="rId66" Type="http://schemas.openxmlformats.org/officeDocument/2006/relationships/slide" Target="slides/slide47.xml"/><Relationship Id="rId87" Type="http://schemas.openxmlformats.org/officeDocument/2006/relationships/slide" Target="slides/slide68.xml"/><Relationship Id="rId110" Type="http://schemas.openxmlformats.org/officeDocument/2006/relationships/slide" Target="slides/slide91.xml"/><Relationship Id="rId131" Type="http://schemas.openxmlformats.org/officeDocument/2006/relationships/slide" Target="slides/slide112.xml"/><Relationship Id="rId152" Type="http://schemas.openxmlformats.org/officeDocument/2006/relationships/slide" Target="slides/slide133.xml"/><Relationship Id="rId173" Type="http://schemas.openxmlformats.org/officeDocument/2006/relationships/slide" Target="slides/slide154.xml"/><Relationship Id="rId194" Type="http://schemas.openxmlformats.org/officeDocument/2006/relationships/slide" Target="slides/slide175.xml"/><Relationship Id="rId208" Type="http://schemas.openxmlformats.org/officeDocument/2006/relationships/slide" Target="slides/slide189.xml"/><Relationship Id="rId229" Type="http://schemas.openxmlformats.org/officeDocument/2006/relationships/slide" Target="slides/slide210.xml"/><Relationship Id="rId240" Type="http://schemas.openxmlformats.org/officeDocument/2006/relationships/theme" Target="theme/theme1.xml"/><Relationship Id="rId14" Type="http://schemas.openxmlformats.org/officeDocument/2006/relationships/slideMaster" Target="slideMasters/slideMaster11.xml"/><Relationship Id="rId35" Type="http://schemas.openxmlformats.org/officeDocument/2006/relationships/slide" Target="slides/slide16.xml"/><Relationship Id="rId56" Type="http://schemas.openxmlformats.org/officeDocument/2006/relationships/slide" Target="slides/slide37.xml"/><Relationship Id="rId77" Type="http://schemas.openxmlformats.org/officeDocument/2006/relationships/slide" Target="slides/slide58.xml"/><Relationship Id="rId100" Type="http://schemas.openxmlformats.org/officeDocument/2006/relationships/slide" Target="slides/slide81.xml"/><Relationship Id="rId8" Type="http://schemas.openxmlformats.org/officeDocument/2006/relationships/slideMaster" Target="slideMasters/slideMaster5.xml"/><Relationship Id="rId98" Type="http://schemas.openxmlformats.org/officeDocument/2006/relationships/slide" Target="slides/slide79.xml"/><Relationship Id="rId121" Type="http://schemas.openxmlformats.org/officeDocument/2006/relationships/slide" Target="slides/slide102.xml"/><Relationship Id="rId142" Type="http://schemas.openxmlformats.org/officeDocument/2006/relationships/slide" Target="slides/slide123.xml"/><Relationship Id="rId163" Type="http://schemas.openxmlformats.org/officeDocument/2006/relationships/slide" Target="slides/slide144.xml"/><Relationship Id="rId184" Type="http://schemas.openxmlformats.org/officeDocument/2006/relationships/slide" Target="slides/slide165.xml"/><Relationship Id="rId219" Type="http://schemas.openxmlformats.org/officeDocument/2006/relationships/slide" Target="slides/slide200.xml"/><Relationship Id="rId230" Type="http://schemas.openxmlformats.org/officeDocument/2006/relationships/slide" Target="slides/slide211.xml"/><Relationship Id="rId25" Type="http://schemas.openxmlformats.org/officeDocument/2006/relationships/slide" Target="slides/slide6.xml"/><Relationship Id="rId46" Type="http://schemas.openxmlformats.org/officeDocument/2006/relationships/slide" Target="slides/slide27.xml"/><Relationship Id="rId67" Type="http://schemas.openxmlformats.org/officeDocument/2006/relationships/slide" Target="slides/slide48.xml"/><Relationship Id="rId88" Type="http://schemas.openxmlformats.org/officeDocument/2006/relationships/slide" Target="slides/slide69.xml"/><Relationship Id="rId111" Type="http://schemas.openxmlformats.org/officeDocument/2006/relationships/slide" Target="slides/slide92.xml"/><Relationship Id="rId132" Type="http://schemas.openxmlformats.org/officeDocument/2006/relationships/slide" Target="slides/slide113.xml"/><Relationship Id="rId153" Type="http://schemas.openxmlformats.org/officeDocument/2006/relationships/slide" Target="slides/slide134.xml"/><Relationship Id="rId174" Type="http://schemas.openxmlformats.org/officeDocument/2006/relationships/slide" Target="slides/slide155.xml"/><Relationship Id="rId195" Type="http://schemas.openxmlformats.org/officeDocument/2006/relationships/slide" Target="slides/slide176.xml"/><Relationship Id="rId209" Type="http://schemas.openxmlformats.org/officeDocument/2006/relationships/slide" Target="slides/slide190.xml"/><Relationship Id="rId220" Type="http://schemas.openxmlformats.org/officeDocument/2006/relationships/slide" Target="slides/slide201.xml"/><Relationship Id="rId241" Type="http://schemas.openxmlformats.org/officeDocument/2006/relationships/tableStyles" Target="tableStyles.xml"/><Relationship Id="rId15" Type="http://schemas.openxmlformats.org/officeDocument/2006/relationships/slideMaster" Target="slideMasters/slideMaster12.xml"/><Relationship Id="rId36" Type="http://schemas.openxmlformats.org/officeDocument/2006/relationships/slide" Target="slides/slide17.xml"/><Relationship Id="rId57" Type="http://schemas.openxmlformats.org/officeDocument/2006/relationships/slide" Target="slides/slide38.xml"/><Relationship Id="rId106" Type="http://schemas.openxmlformats.org/officeDocument/2006/relationships/slide" Target="slides/slide87.xml"/><Relationship Id="rId127" Type="http://schemas.openxmlformats.org/officeDocument/2006/relationships/slide" Target="slides/slide108.xml"/><Relationship Id="rId10" Type="http://schemas.openxmlformats.org/officeDocument/2006/relationships/slideMaster" Target="slideMasters/slideMaster7.xml"/><Relationship Id="rId31" Type="http://schemas.openxmlformats.org/officeDocument/2006/relationships/slide" Target="slides/slide12.xml"/><Relationship Id="rId52" Type="http://schemas.openxmlformats.org/officeDocument/2006/relationships/slide" Target="slides/slide33.xml"/><Relationship Id="rId73" Type="http://schemas.openxmlformats.org/officeDocument/2006/relationships/slide" Target="slides/slide54.xml"/><Relationship Id="rId78" Type="http://schemas.openxmlformats.org/officeDocument/2006/relationships/slide" Target="slides/slide59.xml"/><Relationship Id="rId94" Type="http://schemas.openxmlformats.org/officeDocument/2006/relationships/slide" Target="slides/slide75.xml"/><Relationship Id="rId99" Type="http://schemas.openxmlformats.org/officeDocument/2006/relationships/slide" Target="slides/slide80.xml"/><Relationship Id="rId101" Type="http://schemas.openxmlformats.org/officeDocument/2006/relationships/slide" Target="slides/slide82.xml"/><Relationship Id="rId122" Type="http://schemas.openxmlformats.org/officeDocument/2006/relationships/slide" Target="slides/slide103.xml"/><Relationship Id="rId143" Type="http://schemas.openxmlformats.org/officeDocument/2006/relationships/slide" Target="slides/slide124.xml"/><Relationship Id="rId148" Type="http://schemas.openxmlformats.org/officeDocument/2006/relationships/slide" Target="slides/slide129.xml"/><Relationship Id="rId164" Type="http://schemas.openxmlformats.org/officeDocument/2006/relationships/slide" Target="slides/slide145.xml"/><Relationship Id="rId169" Type="http://schemas.openxmlformats.org/officeDocument/2006/relationships/slide" Target="slides/slide150.xml"/><Relationship Id="rId185" Type="http://schemas.openxmlformats.org/officeDocument/2006/relationships/slide" Target="slides/slide166.xml"/><Relationship Id="rId4" Type="http://schemas.openxmlformats.org/officeDocument/2006/relationships/slideMaster" Target="slideMasters/slideMaster1.xml"/><Relationship Id="rId9" Type="http://schemas.openxmlformats.org/officeDocument/2006/relationships/slideMaster" Target="slideMasters/slideMaster6.xml"/><Relationship Id="rId180" Type="http://schemas.openxmlformats.org/officeDocument/2006/relationships/slide" Target="slides/slide161.xml"/><Relationship Id="rId210" Type="http://schemas.openxmlformats.org/officeDocument/2006/relationships/slide" Target="slides/slide191.xml"/><Relationship Id="rId215" Type="http://schemas.openxmlformats.org/officeDocument/2006/relationships/slide" Target="slides/slide196.xml"/><Relationship Id="rId236" Type="http://schemas.openxmlformats.org/officeDocument/2006/relationships/slide" Target="slides/slide217.xml"/><Relationship Id="rId26" Type="http://schemas.openxmlformats.org/officeDocument/2006/relationships/slide" Target="slides/slide7.xml"/><Relationship Id="rId231" Type="http://schemas.openxmlformats.org/officeDocument/2006/relationships/slide" Target="slides/slide212.xml"/><Relationship Id="rId47" Type="http://schemas.openxmlformats.org/officeDocument/2006/relationships/slide" Target="slides/slide28.xml"/><Relationship Id="rId68" Type="http://schemas.openxmlformats.org/officeDocument/2006/relationships/slide" Target="slides/slide49.xml"/><Relationship Id="rId89" Type="http://schemas.openxmlformats.org/officeDocument/2006/relationships/slide" Target="slides/slide70.xml"/><Relationship Id="rId112" Type="http://schemas.openxmlformats.org/officeDocument/2006/relationships/slide" Target="slides/slide93.xml"/><Relationship Id="rId133" Type="http://schemas.openxmlformats.org/officeDocument/2006/relationships/slide" Target="slides/slide114.xml"/><Relationship Id="rId154" Type="http://schemas.openxmlformats.org/officeDocument/2006/relationships/slide" Target="slides/slide135.xml"/><Relationship Id="rId175" Type="http://schemas.openxmlformats.org/officeDocument/2006/relationships/slide" Target="slides/slide156.xml"/><Relationship Id="rId196" Type="http://schemas.openxmlformats.org/officeDocument/2006/relationships/slide" Target="slides/slide177.xml"/><Relationship Id="rId200" Type="http://schemas.openxmlformats.org/officeDocument/2006/relationships/slide" Target="slides/slide181.xml"/><Relationship Id="rId16" Type="http://schemas.openxmlformats.org/officeDocument/2006/relationships/slideMaster" Target="slideMasters/slideMaster13.xml"/><Relationship Id="rId221" Type="http://schemas.openxmlformats.org/officeDocument/2006/relationships/slide" Target="slides/slide202.xml"/><Relationship Id="rId242" Type="http://schemas.microsoft.com/office/2016/11/relationships/changesInfo" Target="changesInfos/changesInfo1.xml"/><Relationship Id="rId37" Type="http://schemas.openxmlformats.org/officeDocument/2006/relationships/slide" Target="slides/slide18.xml"/><Relationship Id="rId58" Type="http://schemas.openxmlformats.org/officeDocument/2006/relationships/slide" Target="slides/slide39.xml"/><Relationship Id="rId79" Type="http://schemas.openxmlformats.org/officeDocument/2006/relationships/slide" Target="slides/slide60.xml"/><Relationship Id="rId102" Type="http://schemas.openxmlformats.org/officeDocument/2006/relationships/slide" Target="slides/slide83.xml"/><Relationship Id="rId123" Type="http://schemas.openxmlformats.org/officeDocument/2006/relationships/slide" Target="slides/slide104.xml"/><Relationship Id="rId144" Type="http://schemas.openxmlformats.org/officeDocument/2006/relationships/slide" Target="slides/slide125.xml"/><Relationship Id="rId90" Type="http://schemas.openxmlformats.org/officeDocument/2006/relationships/slide" Target="slides/slide71.xml"/><Relationship Id="rId165" Type="http://schemas.openxmlformats.org/officeDocument/2006/relationships/slide" Target="slides/slide146.xml"/><Relationship Id="rId186" Type="http://schemas.openxmlformats.org/officeDocument/2006/relationships/slide" Target="slides/slide167.xml"/><Relationship Id="rId211" Type="http://schemas.openxmlformats.org/officeDocument/2006/relationships/slide" Target="slides/slide192.xml"/><Relationship Id="rId232" Type="http://schemas.openxmlformats.org/officeDocument/2006/relationships/slide" Target="slides/slide213.xml"/><Relationship Id="rId27" Type="http://schemas.openxmlformats.org/officeDocument/2006/relationships/slide" Target="slides/slide8.xml"/><Relationship Id="rId48" Type="http://schemas.openxmlformats.org/officeDocument/2006/relationships/slide" Target="slides/slide29.xml"/><Relationship Id="rId69" Type="http://schemas.openxmlformats.org/officeDocument/2006/relationships/slide" Target="slides/slide50.xml"/><Relationship Id="rId113" Type="http://schemas.openxmlformats.org/officeDocument/2006/relationships/slide" Target="slides/slide94.xml"/><Relationship Id="rId134" Type="http://schemas.openxmlformats.org/officeDocument/2006/relationships/slide" Target="slides/slide115.xml"/><Relationship Id="rId80" Type="http://schemas.openxmlformats.org/officeDocument/2006/relationships/slide" Target="slides/slide61.xml"/><Relationship Id="rId155" Type="http://schemas.openxmlformats.org/officeDocument/2006/relationships/slide" Target="slides/slide136.xml"/><Relationship Id="rId176" Type="http://schemas.openxmlformats.org/officeDocument/2006/relationships/slide" Target="slides/slide157.xml"/><Relationship Id="rId197" Type="http://schemas.openxmlformats.org/officeDocument/2006/relationships/slide" Target="slides/slide178.xml"/><Relationship Id="rId201" Type="http://schemas.openxmlformats.org/officeDocument/2006/relationships/slide" Target="slides/slide182.xml"/><Relationship Id="rId222" Type="http://schemas.openxmlformats.org/officeDocument/2006/relationships/slide" Target="slides/slide203.xml"/><Relationship Id="rId243" Type="http://schemas.microsoft.com/office/2018/10/relationships/authors" Target="authors.xml"/><Relationship Id="rId17" Type="http://schemas.openxmlformats.org/officeDocument/2006/relationships/slideMaster" Target="slideMasters/slideMaster14.xml"/><Relationship Id="rId38" Type="http://schemas.openxmlformats.org/officeDocument/2006/relationships/slide" Target="slides/slide19.xml"/><Relationship Id="rId59" Type="http://schemas.openxmlformats.org/officeDocument/2006/relationships/slide" Target="slides/slide40.xml"/><Relationship Id="rId103" Type="http://schemas.openxmlformats.org/officeDocument/2006/relationships/slide" Target="slides/slide84.xml"/><Relationship Id="rId124" Type="http://schemas.openxmlformats.org/officeDocument/2006/relationships/slide" Target="slides/slide105.xml"/><Relationship Id="rId70" Type="http://schemas.openxmlformats.org/officeDocument/2006/relationships/slide" Target="slides/slide51.xml"/><Relationship Id="rId91" Type="http://schemas.openxmlformats.org/officeDocument/2006/relationships/slide" Target="slides/slide72.xml"/><Relationship Id="rId145" Type="http://schemas.openxmlformats.org/officeDocument/2006/relationships/slide" Target="slides/slide126.xml"/><Relationship Id="rId166" Type="http://schemas.openxmlformats.org/officeDocument/2006/relationships/slide" Target="slides/slide147.xml"/><Relationship Id="rId187" Type="http://schemas.openxmlformats.org/officeDocument/2006/relationships/slide" Target="slides/slide168.xml"/><Relationship Id="rId1" Type="http://schemas.openxmlformats.org/officeDocument/2006/relationships/customXml" Target="../customXml/item1.xml"/><Relationship Id="rId212" Type="http://schemas.openxmlformats.org/officeDocument/2006/relationships/slide" Target="slides/slide193.xml"/><Relationship Id="rId233" Type="http://schemas.openxmlformats.org/officeDocument/2006/relationships/slide" Target="slides/slide214.xml"/><Relationship Id="rId28" Type="http://schemas.openxmlformats.org/officeDocument/2006/relationships/slide" Target="slides/slide9.xml"/><Relationship Id="rId49" Type="http://schemas.openxmlformats.org/officeDocument/2006/relationships/slide" Target="slides/slide30.xml"/><Relationship Id="rId114" Type="http://schemas.openxmlformats.org/officeDocument/2006/relationships/slide" Target="slides/slide95.xml"/><Relationship Id="rId60" Type="http://schemas.openxmlformats.org/officeDocument/2006/relationships/slide" Target="slides/slide41.xml"/><Relationship Id="rId81" Type="http://schemas.openxmlformats.org/officeDocument/2006/relationships/slide" Target="slides/slide62.xml"/><Relationship Id="rId135" Type="http://schemas.openxmlformats.org/officeDocument/2006/relationships/slide" Target="slides/slide116.xml"/><Relationship Id="rId156" Type="http://schemas.openxmlformats.org/officeDocument/2006/relationships/slide" Target="slides/slide137.xml"/><Relationship Id="rId177" Type="http://schemas.openxmlformats.org/officeDocument/2006/relationships/slide" Target="slides/slide158.xml"/><Relationship Id="rId198" Type="http://schemas.openxmlformats.org/officeDocument/2006/relationships/slide" Target="slides/slide179.xml"/><Relationship Id="rId202" Type="http://schemas.openxmlformats.org/officeDocument/2006/relationships/slide" Target="slides/slide183.xml"/><Relationship Id="rId223" Type="http://schemas.openxmlformats.org/officeDocument/2006/relationships/slide" Target="slides/slide204.xml"/><Relationship Id="rId18" Type="http://schemas.openxmlformats.org/officeDocument/2006/relationships/slideMaster" Target="slideMasters/slideMaster15.xml"/><Relationship Id="rId39" Type="http://schemas.openxmlformats.org/officeDocument/2006/relationships/slide" Target="slides/slide20.xml"/><Relationship Id="rId50" Type="http://schemas.openxmlformats.org/officeDocument/2006/relationships/slide" Target="slides/slide31.xml"/><Relationship Id="rId104" Type="http://schemas.openxmlformats.org/officeDocument/2006/relationships/slide" Target="slides/slide85.xml"/><Relationship Id="rId125" Type="http://schemas.openxmlformats.org/officeDocument/2006/relationships/slide" Target="slides/slide106.xml"/><Relationship Id="rId146" Type="http://schemas.openxmlformats.org/officeDocument/2006/relationships/slide" Target="slides/slide127.xml"/><Relationship Id="rId167" Type="http://schemas.openxmlformats.org/officeDocument/2006/relationships/slide" Target="slides/slide148.xml"/><Relationship Id="rId188" Type="http://schemas.openxmlformats.org/officeDocument/2006/relationships/slide" Target="slides/slide169.xml"/><Relationship Id="rId71" Type="http://schemas.openxmlformats.org/officeDocument/2006/relationships/slide" Target="slides/slide52.xml"/><Relationship Id="rId92" Type="http://schemas.openxmlformats.org/officeDocument/2006/relationships/slide" Target="slides/slide73.xml"/><Relationship Id="rId213" Type="http://schemas.openxmlformats.org/officeDocument/2006/relationships/slide" Target="slides/slide194.xml"/><Relationship Id="rId234" Type="http://schemas.openxmlformats.org/officeDocument/2006/relationships/slide" Target="slides/slide215.xml"/><Relationship Id="rId2" Type="http://schemas.openxmlformats.org/officeDocument/2006/relationships/customXml" Target="../customXml/item2.xml"/><Relationship Id="rId29" Type="http://schemas.openxmlformats.org/officeDocument/2006/relationships/slide" Target="slides/slide10.xml"/><Relationship Id="rId40" Type="http://schemas.openxmlformats.org/officeDocument/2006/relationships/slide" Target="slides/slide21.xml"/><Relationship Id="rId115" Type="http://schemas.openxmlformats.org/officeDocument/2006/relationships/slide" Target="slides/slide96.xml"/><Relationship Id="rId136" Type="http://schemas.openxmlformats.org/officeDocument/2006/relationships/slide" Target="slides/slide117.xml"/><Relationship Id="rId157" Type="http://schemas.openxmlformats.org/officeDocument/2006/relationships/slide" Target="slides/slide138.xml"/><Relationship Id="rId178" Type="http://schemas.openxmlformats.org/officeDocument/2006/relationships/slide" Target="slides/slide159.xml"/><Relationship Id="rId61" Type="http://schemas.openxmlformats.org/officeDocument/2006/relationships/slide" Target="slides/slide42.xml"/><Relationship Id="rId82" Type="http://schemas.openxmlformats.org/officeDocument/2006/relationships/slide" Target="slides/slide63.xml"/><Relationship Id="rId199" Type="http://schemas.openxmlformats.org/officeDocument/2006/relationships/slide" Target="slides/slide180.xml"/><Relationship Id="rId203" Type="http://schemas.openxmlformats.org/officeDocument/2006/relationships/slide" Target="slides/slide184.xml"/><Relationship Id="rId19" Type="http://schemas.openxmlformats.org/officeDocument/2006/relationships/slideMaster" Target="slideMasters/slideMaster16.xml"/><Relationship Id="rId224" Type="http://schemas.openxmlformats.org/officeDocument/2006/relationships/slide" Target="slides/slide205.xml"/><Relationship Id="rId30" Type="http://schemas.openxmlformats.org/officeDocument/2006/relationships/slide" Target="slides/slide11.xml"/><Relationship Id="rId105" Type="http://schemas.openxmlformats.org/officeDocument/2006/relationships/slide" Target="slides/slide86.xml"/><Relationship Id="rId126" Type="http://schemas.openxmlformats.org/officeDocument/2006/relationships/slide" Target="slides/slide107.xml"/><Relationship Id="rId147" Type="http://schemas.openxmlformats.org/officeDocument/2006/relationships/slide" Target="slides/slide128.xml"/><Relationship Id="rId168" Type="http://schemas.openxmlformats.org/officeDocument/2006/relationships/slide" Target="slides/slide149.xml"/><Relationship Id="rId51" Type="http://schemas.openxmlformats.org/officeDocument/2006/relationships/slide" Target="slides/slide32.xml"/><Relationship Id="rId72" Type="http://schemas.openxmlformats.org/officeDocument/2006/relationships/slide" Target="slides/slide53.xml"/><Relationship Id="rId93" Type="http://schemas.openxmlformats.org/officeDocument/2006/relationships/slide" Target="slides/slide74.xml"/><Relationship Id="rId189" Type="http://schemas.openxmlformats.org/officeDocument/2006/relationships/slide" Target="slides/slide170.xml"/><Relationship Id="rId3" Type="http://schemas.openxmlformats.org/officeDocument/2006/relationships/customXml" Target="../customXml/item3.xml"/><Relationship Id="rId214" Type="http://schemas.openxmlformats.org/officeDocument/2006/relationships/slide" Target="slides/slide195.xml"/><Relationship Id="rId235" Type="http://schemas.openxmlformats.org/officeDocument/2006/relationships/slide" Target="slides/slide216.xml"/><Relationship Id="rId116" Type="http://schemas.openxmlformats.org/officeDocument/2006/relationships/slide" Target="slides/slide97.xml"/><Relationship Id="rId137" Type="http://schemas.openxmlformats.org/officeDocument/2006/relationships/slide" Target="slides/slide118.xml"/><Relationship Id="rId158" Type="http://schemas.openxmlformats.org/officeDocument/2006/relationships/slide" Target="slides/slide139.xml"/><Relationship Id="rId20" Type="http://schemas.openxmlformats.org/officeDocument/2006/relationships/slide" Target="slides/slide1.xml"/><Relationship Id="rId41" Type="http://schemas.openxmlformats.org/officeDocument/2006/relationships/slide" Target="slides/slide22.xml"/><Relationship Id="rId62" Type="http://schemas.openxmlformats.org/officeDocument/2006/relationships/slide" Target="slides/slide43.xml"/><Relationship Id="rId83" Type="http://schemas.openxmlformats.org/officeDocument/2006/relationships/slide" Target="slides/slide64.xml"/><Relationship Id="rId179" Type="http://schemas.openxmlformats.org/officeDocument/2006/relationships/slide" Target="slides/slide160.xml"/><Relationship Id="rId190" Type="http://schemas.openxmlformats.org/officeDocument/2006/relationships/slide" Target="slides/slide171.xml"/><Relationship Id="rId204" Type="http://schemas.openxmlformats.org/officeDocument/2006/relationships/slide" Target="slides/slide185.xml"/><Relationship Id="rId225" Type="http://schemas.openxmlformats.org/officeDocument/2006/relationships/slide" Target="slides/slide20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y Rochkes" userId="84da345c-a8ba-48ac-a0fa-83b391f0dece" providerId="ADAL" clId="{8F8A6CF1-A5BD-4D30-B95E-4D94AB331107}"/>
    <pc:docChg chg="delSld modSld">
      <pc:chgData name="Amy Rochkes" userId="84da345c-a8ba-48ac-a0fa-83b391f0dece" providerId="ADAL" clId="{8F8A6CF1-A5BD-4D30-B95E-4D94AB331107}" dt="2023-12-01T14:27:06.527" v="20" actId="2696"/>
      <pc:docMkLst>
        <pc:docMk/>
      </pc:docMkLst>
      <pc:sldChg chg="del">
        <pc:chgData name="Amy Rochkes" userId="84da345c-a8ba-48ac-a0fa-83b391f0dece" providerId="ADAL" clId="{8F8A6CF1-A5BD-4D30-B95E-4D94AB331107}" dt="2023-12-01T14:25:21.669" v="13" actId="2696"/>
        <pc:sldMkLst>
          <pc:docMk/>
          <pc:sldMk cId="2545612210" sldId="269"/>
        </pc:sldMkLst>
      </pc:sldChg>
      <pc:sldChg chg="del">
        <pc:chgData name="Amy Rochkes" userId="84da345c-a8ba-48ac-a0fa-83b391f0dece" providerId="ADAL" clId="{8F8A6CF1-A5BD-4D30-B95E-4D94AB331107}" dt="2023-12-01T14:27:06.527" v="20" actId="2696"/>
        <pc:sldMkLst>
          <pc:docMk/>
          <pc:sldMk cId="78637288" sldId="281"/>
        </pc:sldMkLst>
      </pc:sldChg>
      <pc:sldChg chg="del">
        <pc:chgData name="Amy Rochkes" userId="84da345c-a8ba-48ac-a0fa-83b391f0dece" providerId="ADAL" clId="{8F8A6CF1-A5BD-4D30-B95E-4D94AB331107}" dt="2023-12-01T14:25:28.862" v="15" actId="2696"/>
        <pc:sldMkLst>
          <pc:docMk/>
          <pc:sldMk cId="1637978284" sldId="282"/>
        </pc:sldMkLst>
      </pc:sldChg>
      <pc:sldChg chg="del">
        <pc:chgData name="Amy Rochkes" userId="84da345c-a8ba-48ac-a0fa-83b391f0dece" providerId="ADAL" clId="{8F8A6CF1-A5BD-4D30-B95E-4D94AB331107}" dt="2023-12-01T14:25:25.918" v="14" actId="2696"/>
        <pc:sldMkLst>
          <pc:docMk/>
          <pc:sldMk cId="2633082068" sldId="302"/>
        </pc:sldMkLst>
      </pc:sldChg>
      <pc:sldChg chg="modNotesTx">
        <pc:chgData name="Amy Rochkes" userId="84da345c-a8ba-48ac-a0fa-83b391f0dece" providerId="ADAL" clId="{8F8A6CF1-A5BD-4D30-B95E-4D94AB331107}" dt="2023-12-01T14:22:21.108" v="1" actId="6549"/>
        <pc:sldMkLst>
          <pc:docMk/>
          <pc:sldMk cId="1393334773" sldId="311"/>
        </pc:sldMkLst>
      </pc:sldChg>
      <pc:sldChg chg="modNotesTx">
        <pc:chgData name="Amy Rochkes" userId="84da345c-a8ba-48ac-a0fa-83b391f0dece" providerId="ADAL" clId="{8F8A6CF1-A5BD-4D30-B95E-4D94AB331107}" dt="2023-12-01T14:23:45.228" v="8" actId="6549"/>
        <pc:sldMkLst>
          <pc:docMk/>
          <pc:sldMk cId="1338150810" sldId="315"/>
        </pc:sldMkLst>
      </pc:sldChg>
      <pc:sldChg chg="modNotesTx">
        <pc:chgData name="Amy Rochkes" userId="84da345c-a8ba-48ac-a0fa-83b391f0dece" providerId="ADAL" clId="{8F8A6CF1-A5BD-4D30-B95E-4D94AB331107}" dt="2023-12-01T14:23:40.262" v="7" actId="6549"/>
        <pc:sldMkLst>
          <pc:docMk/>
          <pc:sldMk cId="563998597" sldId="316"/>
        </pc:sldMkLst>
      </pc:sldChg>
      <pc:sldChg chg="modNotesTx">
        <pc:chgData name="Amy Rochkes" userId="84da345c-a8ba-48ac-a0fa-83b391f0dece" providerId="ADAL" clId="{8F8A6CF1-A5BD-4D30-B95E-4D94AB331107}" dt="2023-12-01T14:22:50.173" v="2" actId="6549"/>
        <pc:sldMkLst>
          <pc:docMk/>
          <pc:sldMk cId="3861235927" sldId="794"/>
        </pc:sldMkLst>
      </pc:sldChg>
      <pc:sldChg chg="modNotesTx">
        <pc:chgData name="Amy Rochkes" userId="84da345c-a8ba-48ac-a0fa-83b391f0dece" providerId="ADAL" clId="{8F8A6CF1-A5BD-4D30-B95E-4D94AB331107}" dt="2023-12-01T14:23:08.399" v="4" actId="6549"/>
        <pc:sldMkLst>
          <pc:docMk/>
          <pc:sldMk cId="826571195" sldId="796"/>
        </pc:sldMkLst>
      </pc:sldChg>
      <pc:sldChg chg="modNotesTx">
        <pc:chgData name="Amy Rochkes" userId="84da345c-a8ba-48ac-a0fa-83b391f0dece" providerId="ADAL" clId="{8F8A6CF1-A5BD-4D30-B95E-4D94AB331107}" dt="2023-12-01T14:22:59.913" v="3" actId="6549"/>
        <pc:sldMkLst>
          <pc:docMk/>
          <pc:sldMk cId="2525653990" sldId="797"/>
        </pc:sldMkLst>
      </pc:sldChg>
      <pc:sldChg chg="modNotesTx">
        <pc:chgData name="Amy Rochkes" userId="84da345c-a8ba-48ac-a0fa-83b391f0dece" providerId="ADAL" clId="{8F8A6CF1-A5BD-4D30-B95E-4D94AB331107}" dt="2023-12-01T14:23:30.085" v="6" actId="6549"/>
        <pc:sldMkLst>
          <pc:docMk/>
          <pc:sldMk cId="1087397355" sldId="802"/>
        </pc:sldMkLst>
      </pc:sldChg>
      <pc:sldChg chg="modNotesTx">
        <pc:chgData name="Amy Rochkes" userId="84da345c-a8ba-48ac-a0fa-83b391f0dece" providerId="ADAL" clId="{8F8A6CF1-A5BD-4D30-B95E-4D94AB331107}" dt="2023-12-01T14:25:36.656" v="16" actId="6549"/>
        <pc:sldMkLst>
          <pc:docMk/>
          <pc:sldMk cId="53125746" sldId="806"/>
        </pc:sldMkLst>
      </pc:sldChg>
      <pc:sldChg chg="modNotesTx">
        <pc:chgData name="Amy Rochkes" userId="84da345c-a8ba-48ac-a0fa-83b391f0dece" providerId="ADAL" clId="{8F8A6CF1-A5BD-4D30-B95E-4D94AB331107}" dt="2023-12-01T14:24:25.262" v="10" actId="6549"/>
        <pc:sldMkLst>
          <pc:docMk/>
          <pc:sldMk cId="3048768738" sldId="936"/>
        </pc:sldMkLst>
      </pc:sldChg>
      <pc:sldChg chg="modNotesTx">
        <pc:chgData name="Amy Rochkes" userId="84da345c-a8ba-48ac-a0fa-83b391f0dece" providerId="ADAL" clId="{8F8A6CF1-A5BD-4D30-B95E-4D94AB331107}" dt="2023-12-01T14:24:03.131" v="9" actId="6549"/>
        <pc:sldMkLst>
          <pc:docMk/>
          <pc:sldMk cId="1419874542" sldId="944"/>
        </pc:sldMkLst>
      </pc:sldChg>
      <pc:sldChg chg="mod modShow">
        <pc:chgData name="Amy Rochkes" userId="84da345c-a8ba-48ac-a0fa-83b391f0dece" providerId="ADAL" clId="{8F8A6CF1-A5BD-4D30-B95E-4D94AB331107}" dt="2023-12-01T14:26:18.393" v="19" actId="729"/>
        <pc:sldMkLst>
          <pc:docMk/>
          <pc:sldMk cId="3606338372" sldId="949"/>
        </pc:sldMkLst>
      </pc:sldChg>
      <pc:sldChg chg="mod modShow">
        <pc:chgData name="Amy Rochkes" userId="84da345c-a8ba-48ac-a0fa-83b391f0dece" providerId="ADAL" clId="{8F8A6CF1-A5BD-4D30-B95E-4D94AB331107}" dt="2023-12-01T14:26:12.090" v="18" actId="729"/>
        <pc:sldMkLst>
          <pc:docMk/>
          <pc:sldMk cId="1233779307" sldId="951"/>
        </pc:sldMkLst>
      </pc:sldChg>
      <pc:sldChg chg="mod modShow">
        <pc:chgData name="Amy Rochkes" userId="84da345c-a8ba-48ac-a0fa-83b391f0dece" providerId="ADAL" clId="{8F8A6CF1-A5BD-4D30-B95E-4D94AB331107}" dt="2023-12-01T14:26:07.574" v="17" actId="729"/>
        <pc:sldMkLst>
          <pc:docMk/>
          <pc:sldMk cId="1266984819" sldId="953"/>
        </pc:sldMkLst>
      </pc:sldChg>
      <pc:sldChg chg="del">
        <pc:chgData name="Amy Rochkes" userId="84da345c-a8ba-48ac-a0fa-83b391f0dece" providerId="ADAL" clId="{8F8A6CF1-A5BD-4D30-B95E-4D94AB331107}" dt="2023-12-01T14:22:11.981" v="0" actId="47"/>
        <pc:sldMkLst>
          <pc:docMk/>
          <pc:sldMk cId="3206949689" sldId="1011"/>
        </pc:sldMkLst>
      </pc:sldChg>
      <pc:sldChg chg="del">
        <pc:chgData name="Amy Rochkes" userId="84da345c-a8ba-48ac-a0fa-83b391f0dece" providerId="ADAL" clId="{8F8A6CF1-A5BD-4D30-B95E-4D94AB331107}" dt="2023-12-01T14:25:16.994" v="12" actId="2696"/>
        <pc:sldMkLst>
          <pc:docMk/>
          <pc:sldMk cId="1316870928" sldId="1025"/>
        </pc:sldMkLst>
      </pc:sldChg>
      <pc:sldChg chg="del">
        <pc:chgData name="Amy Rochkes" userId="84da345c-a8ba-48ac-a0fa-83b391f0dece" providerId="ADAL" clId="{8F8A6CF1-A5BD-4D30-B95E-4D94AB331107}" dt="2023-12-01T14:24:46.411" v="11" actId="2696"/>
        <pc:sldMkLst>
          <pc:docMk/>
          <pc:sldMk cId="927158638" sldId="1026"/>
        </pc:sldMkLst>
      </pc:sldChg>
      <pc:sldChg chg="del">
        <pc:chgData name="Amy Rochkes" userId="84da345c-a8ba-48ac-a0fa-83b391f0dece" providerId="ADAL" clId="{8F8A6CF1-A5BD-4D30-B95E-4D94AB331107}" dt="2023-12-01T14:22:11.981" v="0" actId="47"/>
        <pc:sldMkLst>
          <pc:docMk/>
          <pc:sldMk cId="1303898477" sldId="1034"/>
        </pc:sldMkLst>
      </pc:sldChg>
      <pc:sldChg chg="modNotesTx">
        <pc:chgData name="Amy Rochkes" userId="84da345c-a8ba-48ac-a0fa-83b391f0dece" providerId="ADAL" clId="{8F8A6CF1-A5BD-4D30-B95E-4D94AB331107}" dt="2023-12-01T14:23:17.879" v="5" actId="6549"/>
        <pc:sldMkLst>
          <pc:docMk/>
          <pc:sldMk cId="2636950366" sldId="1040"/>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Maragrita%20Velandia\Desktop\Justin%20Thesis\stats%20dairy%20survey.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embeddings/oleObject3.bin"/><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embeddings/oleObject4.bin"/><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Worksheet3.xlsx"/></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'No. Certified Workers vs. Visas'!$C$28</c:f>
              <c:strCache>
                <c:ptCount val="1"/>
                <c:pt idx="0">
                  <c:v>Number of certified workers TN</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'No. Certified Workers vs. Visas'!$B$29:$B$35</c:f>
              <c:numCache>
                <c:formatCode>General</c:formatCode>
                <c:ptCount val="7"/>
                <c:pt idx="0">
                  <c:v>2016</c:v>
                </c:pt>
                <c:pt idx="1">
                  <c:v>2017</c:v>
                </c:pt>
                <c:pt idx="2">
                  <c:v>2018</c:v>
                </c:pt>
                <c:pt idx="3">
                  <c:v>2019</c:v>
                </c:pt>
                <c:pt idx="4">
                  <c:v>2020</c:v>
                </c:pt>
                <c:pt idx="5">
                  <c:v>2021</c:v>
                </c:pt>
                <c:pt idx="6">
                  <c:v>2022</c:v>
                </c:pt>
              </c:numCache>
            </c:numRef>
          </c:cat>
          <c:val>
            <c:numRef>
              <c:f>'No. Certified Workers vs. Visas'!$C$29:$C$35</c:f>
              <c:numCache>
                <c:formatCode>General</c:formatCode>
                <c:ptCount val="7"/>
                <c:pt idx="0">
                  <c:v>3224</c:v>
                </c:pt>
                <c:pt idx="1">
                  <c:v>3780</c:v>
                </c:pt>
                <c:pt idx="2">
                  <c:v>4076</c:v>
                </c:pt>
                <c:pt idx="3">
                  <c:v>4521</c:v>
                </c:pt>
                <c:pt idx="4">
                  <c:v>4656</c:v>
                </c:pt>
                <c:pt idx="5">
                  <c:v>5725</c:v>
                </c:pt>
                <c:pt idx="6">
                  <c:v>6331</c:v>
                </c:pt>
              </c:numCache>
            </c:numRef>
          </c:val>
          <c:smooth val="0"/>
          <c:extLst>
            <c:ext xmlns:c16="http://schemas.microsoft.com/office/drawing/2014/chart" uri="{C3380CC4-5D6E-409C-BE32-E72D297353CC}">
              <c16:uniqueId val="{00000000-3D3D-406F-9831-4A1D689D3390}"/>
            </c:ext>
          </c:extLst>
        </c:ser>
        <c:ser>
          <c:idx val="1"/>
          <c:order val="1"/>
          <c:tx>
            <c:strRef>
              <c:f>'No. Certified Workers vs. Visas'!$D$28</c:f>
              <c:strCache>
                <c:ptCount val="1"/>
                <c:pt idx="0">
                  <c:v>Estimated visas issued TN</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'No. Certified Workers vs. Visas'!$B$29:$B$35</c:f>
              <c:numCache>
                <c:formatCode>General</c:formatCode>
                <c:ptCount val="7"/>
                <c:pt idx="0">
                  <c:v>2016</c:v>
                </c:pt>
                <c:pt idx="1">
                  <c:v>2017</c:v>
                </c:pt>
                <c:pt idx="2">
                  <c:v>2018</c:v>
                </c:pt>
                <c:pt idx="3">
                  <c:v>2019</c:v>
                </c:pt>
                <c:pt idx="4">
                  <c:v>2020</c:v>
                </c:pt>
                <c:pt idx="5">
                  <c:v>2021</c:v>
                </c:pt>
                <c:pt idx="6">
                  <c:v>2022</c:v>
                </c:pt>
              </c:numCache>
            </c:numRef>
          </c:cat>
          <c:val>
            <c:numRef>
              <c:f>'No. Certified Workers vs. Visas'!$D$29:$D$35</c:f>
              <c:numCache>
                <c:formatCode>0</c:formatCode>
                <c:ptCount val="7"/>
                <c:pt idx="0">
                  <c:v>2450.2400000000002</c:v>
                </c:pt>
                <c:pt idx="1">
                  <c:v>2872.8</c:v>
                </c:pt>
                <c:pt idx="2">
                  <c:v>3097.76</c:v>
                </c:pt>
                <c:pt idx="3">
                  <c:v>3435.96</c:v>
                </c:pt>
                <c:pt idx="4">
                  <c:v>3538.56</c:v>
                </c:pt>
                <c:pt idx="5">
                  <c:v>4351</c:v>
                </c:pt>
                <c:pt idx="6">
                  <c:v>4811.5600000000004</c:v>
                </c:pt>
              </c:numCache>
            </c:numRef>
          </c:val>
          <c:smooth val="0"/>
          <c:extLst>
            <c:ext xmlns:c16="http://schemas.microsoft.com/office/drawing/2014/chart" uri="{C3380CC4-5D6E-409C-BE32-E72D297353CC}">
              <c16:uniqueId val="{00000001-3D3D-406F-9831-4A1D689D3390}"/>
            </c:ext>
          </c:extLst>
        </c:ser>
        <c:dLbls>
          <c:showLegendKey val="0"/>
          <c:showVal val="0"/>
          <c:showCatName val="0"/>
          <c:showSerName val="0"/>
          <c:showPercent val="0"/>
          <c:showBubbleSize val="0"/>
        </c:dLbls>
        <c:marker val="1"/>
        <c:smooth val="0"/>
        <c:axId val="673591199"/>
        <c:axId val="751851231"/>
      </c:lineChart>
      <c:catAx>
        <c:axId val="6735911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751851231"/>
        <c:crosses val="autoZero"/>
        <c:auto val="1"/>
        <c:lblAlgn val="ctr"/>
        <c:lblOffset val="100"/>
        <c:noMultiLvlLbl val="0"/>
      </c:catAx>
      <c:valAx>
        <c:axId val="751851231"/>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a:t>No. of Certified Workers</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67359119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4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lineChart>
        <c:grouping val="standard"/>
        <c:varyColors val="0"/>
        <c:ser>
          <c:idx val="0"/>
          <c:order val="0"/>
          <c:tx>
            <c:strRef>
              <c:f>'No. Certified Workers vs. Visas'!$C$55</c:f>
              <c:strCache>
                <c:ptCount val="1"/>
                <c:pt idx="0">
                  <c:v>AEWR ($/hour)</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layout>
                <c:manualLayout>
                  <c:x val="-2.074074074074074E-2"/>
                  <c:y val="7.752889097817991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E0C-4977-947F-301316FB2F2C}"/>
                </c:ext>
              </c:extLst>
            </c:dLbl>
            <c:dLbl>
              <c:idx val="1"/>
              <c:layout>
                <c:manualLayout>
                  <c:x val="-5.0925337632079971E-17"/>
                  <c:y val="5.555555555555555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E0C-4977-947F-301316FB2F2C}"/>
                </c:ext>
              </c:extLst>
            </c:dLbl>
            <c:dLbl>
              <c:idx val="2"/>
              <c:layout>
                <c:manualLayout>
                  <c:x val="0"/>
                  <c:y val="5.555555555555555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E0C-4977-947F-301316FB2F2C}"/>
                </c:ext>
              </c:extLst>
            </c:dLbl>
            <c:dLbl>
              <c:idx val="3"/>
              <c:layout>
                <c:manualLayout>
                  <c:x val="0"/>
                  <c:y val="6.01851851851851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E0C-4977-947F-301316FB2F2C}"/>
                </c:ext>
              </c:extLst>
            </c:dLbl>
            <c:dLbl>
              <c:idx val="4"/>
              <c:layout>
                <c:manualLayout>
                  <c:x val="-5.5555555555555558E-3"/>
                  <c:y val="5.092592592592592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E0C-4977-947F-301316FB2F2C}"/>
                </c:ext>
              </c:extLst>
            </c:dLbl>
            <c:dLbl>
              <c:idx val="5"/>
              <c:layout>
                <c:manualLayout>
                  <c:x val="0"/>
                  <c:y val="4.166666666666662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E0C-4977-947F-301316FB2F2C}"/>
                </c:ext>
              </c:extLst>
            </c:dLbl>
            <c:dLbl>
              <c:idx val="6"/>
              <c:layout>
                <c:manualLayout>
                  <c:x val="1.0185067526415994E-16"/>
                  <c:y val="4.166666666666666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E0C-4977-947F-301316FB2F2C}"/>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'No. Certified Workers vs. Visas'!$B$56:$B$63</c:f>
              <c:numCache>
                <c:formatCode>General</c:formatCode>
                <c:ptCount val="8"/>
                <c:pt idx="0">
                  <c:v>2016</c:v>
                </c:pt>
                <c:pt idx="1">
                  <c:v>2017</c:v>
                </c:pt>
                <c:pt idx="2">
                  <c:v>2018</c:v>
                </c:pt>
                <c:pt idx="3">
                  <c:v>2019</c:v>
                </c:pt>
                <c:pt idx="4">
                  <c:v>2020</c:v>
                </c:pt>
                <c:pt idx="5">
                  <c:v>2021</c:v>
                </c:pt>
                <c:pt idx="6">
                  <c:v>2022</c:v>
                </c:pt>
                <c:pt idx="7">
                  <c:v>2023</c:v>
                </c:pt>
              </c:numCache>
            </c:numRef>
          </c:cat>
          <c:val>
            <c:numRef>
              <c:f>'No. Certified Workers vs. Visas'!$C$56:$C$63</c:f>
              <c:numCache>
                <c:formatCode>"$"#,##0.00_);[Red]\("$"#,##0.00\)</c:formatCode>
                <c:ptCount val="8"/>
                <c:pt idx="0">
                  <c:v>10.85</c:v>
                </c:pt>
                <c:pt idx="1">
                  <c:v>10.92</c:v>
                </c:pt>
                <c:pt idx="2">
                  <c:v>11.19</c:v>
                </c:pt>
                <c:pt idx="3">
                  <c:v>11.63</c:v>
                </c:pt>
                <c:pt idx="4">
                  <c:v>12.4</c:v>
                </c:pt>
                <c:pt idx="5">
                  <c:v>12.96</c:v>
                </c:pt>
                <c:pt idx="6">
                  <c:v>13.89</c:v>
                </c:pt>
                <c:pt idx="7">
                  <c:v>14.26</c:v>
                </c:pt>
              </c:numCache>
            </c:numRef>
          </c:val>
          <c:smooth val="0"/>
          <c:extLst>
            <c:ext xmlns:c16="http://schemas.microsoft.com/office/drawing/2014/chart" uri="{C3380CC4-5D6E-409C-BE32-E72D297353CC}">
              <c16:uniqueId val="{00000007-8E0C-4977-947F-301316FB2F2C}"/>
            </c:ext>
          </c:extLst>
        </c:ser>
        <c:dLbls>
          <c:showLegendKey val="0"/>
          <c:showVal val="0"/>
          <c:showCatName val="0"/>
          <c:showSerName val="0"/>
          <c:showPercent val="0"/>
          <c:showBubbleSize val="0"/>
        </c:dLbls>
        <c:marker val="1"/>
        <c:smooth val="0"/>
        <c:axId val="1730654047"/>
        <c:axId val="1730833359"/>
      </c:lineChart>
      <c:catAx>
        <c:axId val="17306540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730833359"/>
        <c:crosses val="autoZero"/>
        <c:auto val="1"/>
        <c:lblAlgn val="ctr"/>
        <c:lblOffset val="100"/>
        <c:noMultiLvlLbl val="0"/>
      </c:catAx>
      <c:valAx>
        <c:axId val="1730833359"/>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a:t>$/hour</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quot;$&quot;#,##0.00_);[Red]\(&quot;$&quot;#,##0.0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73065404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4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sz="1500" b="1" i="0" u="none" strike="noStrike" baseline="0">
                <a:effectLst/>
              </a:rPr>
              <a:t>Did you have enough labor to operate your farm in 2019? TN F&amp;V Survey (n=47)</a:t>
            </a:r>
            <a:endParaRPr lang="en-US" sz="1500"/>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C03F-4D71-9A20-354D124EEB23}"/>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C03F-4D71-9A20-354D124EEB23}"/>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C03F-4D71-9A20-354D124EEB23}"/>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C03F-4D71-9A20-354D124EEB23}"/>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C03F-4D71-9A20-354D124EEB23}"/>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'Labor availability '!$A$2:$A$6</c:f>
              <c:strCache>
                <c:ptCount val="5"/>
                <c:pt idx="0">
                  <c:v>Definitely not</c:v>
                </c:pt>
                <c:pt idx="1">
                  <c:v>Probably not</c:v>
                </c:pt>
                <c:pt idx="2">
                  <c:v>Might or might not</c:v>
                </c:pt>
                <c:pt idx="3">
                  <c:v>Probably yes</c:v>
                </c:pt>
                <c:pt idx="4">
                  <c:v>Definitely yes</c:v>
                </c:pt>
              </c:strCache>
            </c:strRef>
          </c:cat>
          <c:val>
            <c:numRef>
              <c:f>'Labor availability '!$B$2:$B$6</c:f>
              <c:numCache>
                <c:formatCode>0.00%</c:formatCode>
                <c:ptCount val="5"/>
                <c:pt idx="0">
                  <c:v>6.3799999999999996E-2</c:v>
                </c:pt>
                <c:pt idx="1">
                  <c:v>0.23400000000000001</c:v>
                </c:pt>
                <c:pt idx="2">
                  <c:v>0.17019999999999999</c:v>
                </c:pt>
                <c:pt idx="3">
                  <c:v>0.21279999999999999</c:v>
                </c:pt>
                <c:pt idx="4">
                  <c:v>0.31909999999999999</c:v>
                </c:pt>
              </c:numCache>
            </c:numRef>
          </c:val>
          <c:extLst>
            <c:ext xmlns:c16="http://schemas.microsoft.com/office/drawing/2014/chart" uri="{C3380CC4-5D6E-409C-BE32-E72D297353CC}">
              <c16:uniqueId val="{0000000A-C03F-4D71-9A20-354D124EEB23}"/>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sz="1500" b="1" i="0" baseline="0">
                <a:effectLst/>
              </a:rPr>
              <a:t>Did you have enough labor to operate your farm in 2019? TN Dairy survey (n=22)</a:t>
            </a:r>
            <a:endParaRPr lang="en-US" sz="1500">
              <a:effectLst/>
            </a:endParaRP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pieChart>
        <c:varyColors val="1"/>
        <c:ser>
          <c:idx val="0"/>
          <c:order val="0"/>
          <c:tx>
            <c:strRef>
              <c:f>'labor avilability'!$B$1</c:f>
              <c:strCache>
                <c:ptCount val="1"/>
                <c:pt idx="0">
                  <c:v>%</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C8ED-42E1-9D8B-F2F4B05F0A59}"/>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C8ED-42E1-9D8B-F2F4B05F0A59}"/>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C8ED-42E1-9D8B-F2F4B05F0A59}"/>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C8ED-42E1-9D8B-F2F4B05F0A59}"/>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C8ED-42E1-9D8B-F2F4B05F0A59}"/>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'labor avilability'!$A$2:$A$6</c:f>
              <c:strCache>
                <c:ptCount val="5"/>
                <c:pt idx="0">
                  <c:v>Definitely not</c:v>
                </c:pt>
                <c:pt idx="1">
                  <c:v>Probably not</c:v>
                </c:pt>
                <c:pt idx="2">
                  <c:v>Might or might not</c:v>
                </c:pt>
                <c:pt idx="3">
                  <c:v>Probably yes</c:v>
                </c:pt>
                <c:pt idx="4">
                  <c:v>Definitely yes</c:v>
                </c:pt>
              </c:strCache>
            </c:strRef>
          </c:cat>
          <c:val>
            <c:numRef>
              <c:f>'labor avilability'!$B$2:$B$6</c:f>
              <c:numCache>
                <c:formatCode>0.00%</c:formatCode>
                <c:ptCount val="5"/>
                <c:pt idx="0">
                  <c:v>0.1</c:v>
                </c:pt>
                <c:pt idx="1">
                  <c:v>0.1</c:v>
                </c:pt>
                <c:pt idx="2">
                  <c:v>0.3</c:v>
                </c:pt>
                <c:pt idx="3">
                  <c:v>0.35</c:v>
                </c:pt>
                <c:pt idx="4">
                  <c:v>0.15</c:v>
                </c:pt>
              </c:numCache>
            </c:numRef>
          </c:val>
          <c:extLst>
            <c:ext xmlns:c16="http://schemas.microsoft.com/office/drawing/2014/chart" uri="{C3380CC4-5D6E-409C-BE32-E72D297353CC}">
              <c16:uniqueId val="{0000000A-C8ED-42E1-9D8B-F2F4B05F0A59}"/>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2"/>
            </a:solidFill>
            <a:ln>
              <a:noFill/>
            </a:ln>
            <a:effectLst/>
          </c:spPr>
          <c:invertIfNegative val="0"/>
          <c:dLbls>
            <c:dLbl>
              <c:idx val="0"/>
              <c:tx>
                <c:rich>
                  <a:bodyPr/>
                  <a:lstStyle/>
                  <a:p>
                    <a:r>
                      <a:rPr lang="en-US"/>
                      <a:t>61.7%</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E26F-4027-8FCB-E7E09F4DC687}"/>
                </c:ext>
              </c:extLst>
            </c:dLbl>
            <c:dLbl>
              <c:idx val="1"/>
              <c:tx>
                <c:rich>
                  <a:bodyPr/>
                  <a:lstStyle/>
                  <a:p>
                    <a:r>
                      <a:rPr lang="en-US"/>
                      <a:t>31.9%</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E26F-4027-8FCB-E7E09F4DC687}"/>
                </c:ext>
              </c:extLst>
            </c:dLbl>
            <c:dLbl>
              <c:idx val="2"/>
              <c:tx>
                <c:rich>
                  <a:bodyPr/>
                  <a:lstStyle/>
                  <a:p>
                    <a:r>
                      <a:rPr lang="en-US"/>
                      <a:t>23.4%</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E26F-4027-8FCB-E7E09F4DC687}"/>
                </c:ext>
              </c:extLst>
            </c:dLbl>
            <c:dLbl>
              <c:idx val="3"/>
              <c:tx>
                <c:rich>
                  <a:bodyPr/>
                  <a:lstStyle/>
                  <a:p>
                    <a:r>
                      <a:rPr lang="en-US"/>
                      <a:t>17.0%</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E26F-4027-8FCB-E7E09F4DC687}"/>
                </c:ext>
              </c:extLst>
            </c:dLbl>
            <c:dLbl>
              <c:idx val="4"/>
              <c:tx>
                <c:rich>
                  <a:bodyPr/>
                  <a:lstStyle/>
                  <a:p>
                    <a:r>
                      <a:rPr lang="en-US"/>
                      <a:t>17.0%</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E26F-4027-8FCB-E7E09F4DC687}"/>
                </c:ext>
              </c:extLst>
            </c:dLbl>
            <c:dLbl>
              <c:idx val="5"/>
              <c:tx>
                <c:rich>
                  <a:bodyPr/>
                  <a:lstStyle/>
                  <a:p>
                    <a:r>
                      <a:rPr lang="en-US"/>
                      <a:t>12.8%</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E26F-4027-8FCB-E7E09F4DC687}"/>
                </c:ext>
              </c:extLst>
            </c:dLbl>
            <c:numFmt formatCode="0.00%" sourceLinked="0"/>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Sheet1!$A$30:$A$35</c:f>
              <c:strCache>
                <c:ptCount val="6"/>
                <c:pt idx="0">
                  <c:v>I cannot find reliable and/or productive employees</c:v>
                </c:pt>
                <c:pt idx="1">
                  <c:v>I do not generate enough revenue to hire any employees</c:v>
                </c:pt>
                <c:pt idx="2">
                  <c:v>I cannot retain my employees</c:v>
                </c:pt>
                <c:pt idx="3">
                  <c:v>I cannot find employees</c:v>
                </c:pt>
                <c:pt idx="4">
                  <c:v>Other</c:v>
                </c:pt>
                <c:pt idx="5">
                  <c:v>I do not have any labor challenges</c:v>
                </c:pt>
              </c:strCache>
            </c:strRef>
          </c:cat>
          <c:val>
            <c:numRef>
              <c:f>Sheet1!$B$30:$B$35</c:f>
              <c:numCache>
                <c:formatCode>General</c:formatCode>
                <c:ptCount val="6"/>
                <c:pt idx="0">
                  <c:v>0.61699999999999999</c:v>
                </c:pt>
                <c:pt idx="1">
                  <c:v>0.31909999999999999</c:v>
                </c:pt>
                <c:pt idx="2">
                  <c:v>0.23400000000000001</c:v>
                </c:pt>
                <c:pt idx="3">
                  <c:v>0.17019999999999999</c:v>
                </c:pt>
                <c:pt idx="4">
                  <c:v>0.17019999999999999</c:v>
                </c:pt>
                <c:pt idx="5">
                  <c:v>0.12770000000000001</c:v>
                </c:pt>
              </c:numCache>
            </c:numRef>
          </c:val>
          <c:extLst>
            <c:ext xmlns:c16="http://schemas.microsoft.com/office/drawing/2014/chart" uri="{C3380CC4-5D6E-409C-BE32-E72D297353CC}">
              <c16:uniqueId val="{00000006-E26F-4027-8FCB-E7E09F4DC687}"/>
            </c:ext>
          </c:extLst>
        </c:ser>
        <c:dLbls>
          <c:showLegendKey val="0"/>
          <c:showVal val="0"/>
          <c:showCatName val="0"/>
          <c:showSerName val="0"/>
          <c:showPercent val="0"/>
          <c:showBubbleSize val="0"/>
        </c:dLbls>
        <c:gapWidth val="219"/>
        <c:overlap val="-27"/>
        <c:axId val="1735483119"/>
        <c:axId val="1746718879"/>
      </c:barChart>
      <c:catAx>
        <c:axId val="17354831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Times New Roman" panose="02020603050405020304" pitchFamily="18" charset="0"/>
              </a:defRPr>
            </a:pPr>
            <a:endParaRPr lang="en-US"/>
          </a:p>
        </c:txPr>
        <c:crossAx val="1746718879"/>
        <c:crosses val="autoZero"/>
        <c:auto val="1"/>
        <c:lblAlgn val="ctr"/>
        <c:lblOffset val="100"/>
        <c:noMultiLvlLbl val="0"/>
      </c:catAx>
      <c:valAx>
        <c:axId val="1746718879"/>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Times New Roman" panose="02020603050405020304" pitchFamily="18" charset="0"/>
                  </a:defRPr>
                </a:pPr>
                <a:r>
                  <a:rPr lang="en-US"/>
                  <a:t>Respondents Reporting Labor Challenge</a:t>
                </a:r>
              </a:p>
              <a:p>
                <a:pPr>
                  <a:defRPr/>
                </a:pPr>
                <a:endParaRPr lang="en-US"/>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Times New Roman" panose="02020603050405020304" pitchFamily="18" charset="0"/>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Times New Roman" panose="02020603050405020304" pitchFamily="18" charset="0"/>
              </a:defRPr>
            </a:pPr>
            <a:endParaRPr lang="en-US"/>
          </a:p>
        </c:txPr>
        <c:crossAx val="173548311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mn-lt"/>
          <a:cs typeface="Times New Roman" panose="02020603050405020304" pitchFamily="18"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43778664107307"/>
          <c:y val="6.3651591289782247E-2"/>
          <c:w val="0.8270645629439719"/>
          <c:h val="0.89864915126815181"/>
        </c:manualLayout>
      </c:layout>
      <c:barChart>
        <c:barDir val="col"/>
        <c:grouping val="clustered"/>
        <c:varyColors val="0"/>
        <c:ser>
          <c:idx val="0"/>
          <c:order val="0"/>
          <c:tx>
            <c:strRef>
              <c:f>Sheet1!$D$52</c:f>
              <c:strCache>
                <c:ptCount val="1"/>
              </c:strCache>
            </c:strRef>
          </c:tx>
          <c:spPr>
            <a:solidFill>
              <a:schemeClr val="accent6">
                <a:lumMod val="7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Sheet1!$A$53:$A$60</c:f>
              <c:strCache>
                <c:ptCount val="8"/>
                <c:pt idx="0">
                  <c:v>Hiring local is challenging</c:v>
                </c:pt>
                <c:pt idx="1">
                  <c:v>Retaining local labor is challenging</c:v>
                </c:pt>
                <c:pt idx="2">
                  <c:v>Labor issues increasing (last 3 yrs)</c:v>
                </c:pt>
                <c:pt idx="3">
                  <c:v>Labor shortage (last 3 yrs)</c:v>
                </c:pt>
                <c:pt idx="4">
                  <c:v>Labor shortage limits growth in production</c:v>
                </c:pt>
                <c:pt idx="5">
                  <c:v>Wage rate is not affordable</c:v>
                </c:pt>
                <c:pt idx="6">
                  <c:v>Labor measures affect profitability negatively</c:v>
                </c:pt>
                <c:pt idx="7">
                  <c:v>Labor shortage constrains production</c:v>
                </c:pt>
              </c:strCache>
            </c:strRef>
          </c:cat>
          <c:val>
            <c:numRef>
              <c:f>Sheet1!$D$53:$D$60</c:f>
              <c:numCache>
                <c:formatCode>General</c:formatCode>
                <c:ptCount val="8"/>
                <c:pt idx="0">
                  <c:v>2.79</c:v>
                </c:pt>
                <c:pt idx="1">
                  <c:v>2.69</c:v>
                </c:pt>
                <c:pt idx="2">
                  <c:v>2.36</c:v>
                </c:pt>
                <c:pt idx="3">
                  <c:v>2.33</c:v>
                </c:pt>
                <c:pt idx="4">
                  <c:v>2.2599999999999998</c:v>
                </c:pt>
                <c:pt idx="5">
                  <c:v>2.25</c:v>
                </c:pt>
                <c:pt idx="6">
                  <c:v>2.2200000000000002</c:v>
                </c:pt>
                <c:pt idx="7">
                  <c:v>2.2000000000000002</c:v>
                </c:pt>
              </c:numCache>
            </c:numRef>
          </c:val>
          <c:extLst>
            <c:ext xmlns:c16="http://schemas.microsoft.com/office/drawing/2014/chart" uri="{C3380CC4-5D6E-409C-BE32-E72D297353CC}">
              <c16:uniqueId val="{00000000-7EB3-41CF-8F31-BE15BBF25C0C}"/>
            </c:ext>
          </c:extLst>
        </c:ser>
        <c:dLbls>
          <c:showLegendKey val="0"/>
          <c:showVal val="0"/>
          <c:showCatName val="0"/>
          <c:showSerName val="0"/>
          <c:showPercent val="0"/>
          <c:showBubbleSize val="0"/>
        </c:dLbls>
        <c:gapWidth val="219"/>
        <c:overlap val="-27"/>
        <c:axId val="504478080"/>
        <c:axId val="492562144"/>
      </c:barChart>
      <c:catAx>
        <c:axId val="504478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492562144"/>
        <c:crosses val="autoZero"/>
        <c:auto val="1"/>
        <c:lblAlgn val="ctr"/>
        <c:lblOffset val="100"/>
        <c:noMultiLvlLbl val="0"/>
      </c:catAx>
      <c:valAx>
        <c:axId val="492562144"/>
        <c:scaling>
          <c:orientation val="minMax"/>
          <c:max val="3"/>
          <c:min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04478080"/>
        <c:crosses val="autoZero"/>
        <c:crossBetween val="between"/>
        <c:majorUnit val="0.5"/>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graph!$B$1</c:f>
              <c:strCache>
                <c:ptCount val="1"/>
                <c:pt idx="0">
                  <c:v>Percent Using Strategy</c:v>
                </c:pt>
              </c:strCache>
            </c:strRef>
          </c:tx>
          <c:spPr>
            <a:solidFill>
              <a:schemeClr val="accent2"/>
            </a:solidFill>
            <a:ln>
              <a:noFill/>
            </a:ln>
            <a:effectLst/>
          </c:spPr>
          <c:invertIfNegative val="0"/>
          <c:dLbls>
            <c:dLbl>
              <c:idx val="0"/>
              <c:tx>
                <c:rich>
                  <a:bodyPr/>
                  <a:lstStyle/>
                  <a:p>
                    <a:r>
                      <a:rPr lang="en-US"/>
                      <a:t>38.6%</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36E9-4384-9DDB-24DD87407B35}"/>
                </c:ext>
              </c:extLst>
            </c:dLbl>
            <c:dLbl>
              <c:idx val="1"/>
              <c:tx>
                <c:rich>
                  <a:bodyPr/>
                  <a:lstStyle/>
                  <a:p>
                    <a:r>
                      <a:rPr lang="en-US"/>
                      <a:t>34.1%</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36E9-4384-9DDB-24DD87407B35}"/>
                </c:ext>
              </c:extLst>
            </c:dLbl>
            <c:dLbl>
              <c:idx val="2"/>
              <c:tx>
                <c:rich>
                  <a:bodyPr/>
                  <a:lstStyle/>
                  <a:p>
                    <a:r>
                      <a:rPr lang="en-US"/>
                      <a:t>31.8%</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36E9-4384-9DDB-24DD87407B35}"/>
                </c:ext>
              </c:extLst>
            </c:dLbl>
            <c:dLbl>
              <c:idx val="3"/>
              <c:tx>
                <c:rich>
                  <a:bodyPr/>
                  <a:lstStyle/>
                  <a:p>
                    <a:r>
                      <a:rPr lang="en-US"/>
                      <a:t>27.3%</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36E9-4384-9DDB-24DD87407B35}"/>
                </c:ext>
              </c:extLst>
            </c:dLbl>
            <c:dLbl>
              <c:idx val="4"/>
              <c:tx>
                <c:rich>
                  <a:bodyPr/>
                  <a:lstStyle/>
                  <a:p>
                    <a:r>
                      <a:rPr lang="en-US"/>
                      <a:t>20.5%</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36E9-4384-9DDB-24DD87407B35}"/>
                </c:ext>
              </c:extLst>
            </c:dLbl>
            <c:dLbl>
              <c:idx val="5"/>
              <c:tx>
                <c:rich>
                  <a:bodyPr/>
                  <a:lstStyle/>
                  <a:p>
                    <a:r>
                      <a:rPr lang="en-US"/>
                      <a:t>13.6%</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36E9-4384-9DDB-24DD87407B35}"/>
                </c:ext>
              </c:extLst>
            </c:dLbl>
            <c:dLbl>
              <c:idx val="6"/>
              <c:tx>
                <c:rich>
                  <a:bodyPr/>
                  <a:lstStyle/>
                  <a:p>
                    <a:r>
                      <a:rPr lang="en-US"/>
                      <a:t>6.8%</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36E9-4384-9DDB-24DD87407B35}"/>
                </c:ext>
              </c:extLst>
            </c:dLbl>
            <c:dLbl>
              <c:idx val="7"/>
              <c:tx>
                <c:rich>
                  <a:bodyPr/>
                  <a:lstStyle/>
                  <a:p>
                    <a:r>
                      <a:rPr lang="en-US"/>
                      <a:t>2.3%</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36E9-4384-9DDB-24DD87407B35}"/>
                </c:ext>
              </c:extLst>
            </c:dLbl>
            <c:spPr>
              <a:noFill/>
              <a:ln>
                <a:noFill/>
              </a:ln>
              <a:effectLst/>
            </c:spPr>
            <c:txPr>
              <a:bodyPr rot="0" spcFirstLastPara="1" vertOverflow="ellipsis" vert="horz" wrap="square" anchor="ctr" anchorCtr="1"/>
              <a:lstStyle/>
              <a:p>
                <a:pPr>
                  <a:defRPr sz="115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graph!$A$2:$A$9</c:f>
              <c:strCache>
                <c:ptCount val="8"/>
                <c:pt idx="0">
                  <c:v>I put expansion plans on hold</c:v>
                </c:pt>
                <c:pt idx="1">
                  <c:v>I adopted mechanized technologies</c:v>
                </c:pt>
                <c:pt idx="2">
                  <c:v>Other</c:v>
                </c:pt>
                <c:pt idx="3">
                  <c:v>I have scaled back my operation</c:v>
                </c:pt>
                <c:pt idx="4">
                  <c:v>I switched to less labor-intensive enterprises</c:v>
                </c:pt>
                <c:pt idx="5">
                  <c:v>I raised wages and improve benefits to find new workers</c:v>
                </c:pt>
                <c:pt idx="6">
                  <c:v>I started using H-2A workers</c:v>
                </c:pt>
                <c:pt idx="7">
                  <c:v>I stopped producing fruits and vegetables</c:v>
                </c:pt>
              </c:strCache>
            </c:strRef>
          </c:cat>
          <c:val>
            <c:numRef>
              <c:f>graph!$B$2:$B$9</c:f>
              <c:numCache>
                <c:formatCode>0.00%</c:formatCode>
                <c:ptCount val="8"/>
                <c:pt idx="0">
                  <c:v>0.38636363636363635</c:v>
                </c:pt>
                <c:pt idx="1">
                  <c:v>0.34090909090909088</c:v>
                </c:pt>
                <c:pt idx="2">
                  <c:v>0.31818181818181818</c:v>
                </c:pt>
                <c:pt idx="3">
                  <c:v>0.27272727272727271</c:v>
                </c:pt>
                <c:pt idx="4">
                  <c:v>0.20454545454545456</c:v>
                </c:pt>
                <c:pt idx="5">
                  <c:v>0.13636363636363635</c:v>
                </c:pt>
                <c:pt idx="6">
                  <c:v>6.8181818181818177E-2</c:v>
                </c:pt>
                <c:pt idx="7">
                  <c:v>2.2727272727272728E-2</c:v>
                </c:pt>
              </c:numCache>
            </c:numRef>
          </c:val>
          <c:extLst>
            <c:ext xmlns:c16="http://schemas.microsoft.com/office/drawing/2014/chart" uri="{C3380CC4-5D6E-409C-BE32-E72D297353CC}">
              <c16:uniqueId val="{00000008-36E9-4384-9DDB-24DD87407B35}"/>
            </c:ext>
          </c:extLst>
        </c:ser>
        <c:dLbls>
          <c:dLblPos val="outEnd"/>
          <c:showLegendKey val="0"/>
          <c:showVal val="1"/>
          <c:showCatName val="0"/>
          <c:showSerName val="0"/>
          <c:showPercent val="0"/>
          <c:showBubbleSize val="0"/>
        </c:dLbls>
        <c:gapWidth val="219"/>
        <c:overlap val="-27"/>
        <c:axId val="1024364303"/>
        <c:axId val="1015108111"/>
      </c:barChart>
      <c:catAx>
        <c:axId val="10243643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50" b="0" i="0" u="none" strike="noStrike" kern="1200" baseline="0">
                <a:solidFill>
                  <a:schemeClr val="tx1">
                    <a:lumMod val="65000"/>
                    <a:lumOff val="35000"/>
                  </a:schemeClr>
                </a:solidFill>
                <a:latin typeface="+mn-lt"/>
                <a:ea typeface="+mn-ea"/>
                <a:cs typeface="+mn-cs"/>
              </a:defRPr>
            </a:pPr>
            <a:endParaRPr lang="en-US"/>
          </a:p>
        </c:txPr>
        <c:crossAx val="1015108111"/>
        <c:crosses val="autoZero"/>
        <c:auto val="1"/>
        <c:lblAlgn val="ctr"/>
        <c:lblOffset val="100"/>
        <c:noMultiLvlLbl val="0"/>
      </c:catAx>
      <c:valAx>
        <c:axId val="1015108111"/>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50" b="0" i="0" u="none" strike="noStrike" kern="1200" baseline="0">
                    <a:solidFill>
                      <a:schemeClr val="tx1">
                        <a:lumMod val="65000"/>
                        <a:lumOff val="35000"/>
                      </a:schemeClr>
                    </a:solidFill>
                    <a:latin typeface="+mn-lt"/>
                    <a:ea typeface="+mn-ea"/>
                    <a:cs typeface="+mn-cs"/>
                  </a:defRPr>
                </a:pPr>
                <a:r>
                  <a:rPr lang="en-US"/>
                  <a:t>Respondents Using Strategy</a:t>
                </a:r>
              </a:p>
            </c:rich>
          </c:tx>
          <c:overlay val="0"/>
          <c:spPr>
            <a:noFill/>
            <a:ln>
              <a:noFill/>
            </a:ln>
            <a:effectLst/>
          </c:spPr>
          <c:txPr>
            <a:bodyPr rot="-5400000" spcFirstLastPara="1" vertOverflow="ellipsis" vert="horz" wrap="square" anchor="ctr" anchorCtr="1"/>
            <a:lstStyle/>
            <a:p>
              <a:pPr>
                <a:defRPr sz="115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150" b="0" i="0" u="none" strike="noStrike" kern="1200" baseline="0">
                <a:solidFill>
                  <a:schemeClr val="tx1">
                    <a:lumMod val="65000"/>
                    <a:lumOff val="35000"/>
                  </a:schemeClr>
                </a:solidFill>
                <a:latin typeface="+mn-lt"/>
                <a:ea typeface="+mn-ea"/>
                <a:cs typeface="+mn-cs"/>
              </a:defRPr>
            </a:pPr>
            <a:endParaRPr lang="en-US"/>
          </a:p>
        </c:txPr>
        <c:crossAx val="102436430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150"/>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Sheet1!$L$30</c:f>
              <c:strCache>
                <c:ptCount val="1"/>
              </c:strCache>
            </c:strRef>
          </c:tx>
          <c:spPr>
            <a:solidFill>
              <a:schemeClr val="accent6">
                <a:lumMod val="75000"/>
              </a:schemeClr>
            </a:solidFill>
            <a:ln>
              <a:noFill/>
            </a:ln>
            <a:effectLst/>
          </c:spPr>
          <c:invertIfNegative val="0"/>
          <c:dLbls>
            <c:numFmt formatCode="0.00%" sourceLinked="0"/>
            <c:spPr>
              <a:noFill/>
              <a:ln>
                <a:noFill/>
              </a:ln>
              <a:effectLst/>
            </c:spPr>
            <c:txPr>
              <a:bodyPr rot="0" spcFirstLastPara="1" vertOverflow="ellipsis" vert="horz" wrap="square" anchor="ctr" anchorCtr="1"/>
              <a:lstStyle/>
              <a:p>
                <a:pPr>
                  <a:defRPr sz="1100" b="0" i="0" u="none" strike="noStrike" kern="1200" baseline="0">
                    <a:solidFill>
                      <a:schemeClr val="tx1">
                        <a:lumMod val="75000"/>
                        <a:lumOff val="25000"/>
                      </a:schemeClr>
                    </a:solidFill>
                    <a:latin typeface="Calibri (Body)"/>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Sheet1!$K$31:$K$38</c:f>
              <c:strCache>
                <c:ptCount val="8"/>
                <c:pt idx="0">
                  <c:v>Paying higher wages</c:v>
                </c:pt>
                <c:pt idx="1">
                  <c:v>Adopting mechanization</c:v>
                </c:pt>
                <c:pt idx="2">
                  <c:v>Nothing</c:v>
                </c:pt>
                <c:pt idx="3">
                  <c:v>Training employees</c:v>
                </c:pt>
                <c:pt idx="4">
                  <c:v>Adopting labor saving practices</c:v>
                </c:pt>
                <c:pt idx="5">
                  <c:v>Other</c:v>
                </c:pt>
                <c:pt idx="6">
                  <c:v>Moving to H-2A</c:v>
                </c:pt>
                <c:pt idx="7">
                  <c:v>Adding employee benefits</c:v>
                </c:pt>
              </c:strCache>
            </c:strRef>
          </c:cat>
          <c:val>
            <c:numRef>
              <c:f>Sheet1!$L$31:$L$38</c:f>
              <c:numCache>
                <c:formatCode>General</c:formatCode>
                <c:ptCount val="8"/>
                <c:pt idx="0">
                  <c:v>0.46460000000000001</c:v>
                </c:pt>
                <c:pt idx="1">
                  <c:v>0.32319999999999999</c:v>
                </c:pt>
                <c:pt idx="2">
                  <c:v>0.29289999999999999</c:v>
                </c:pt>
                <c:pt idx="3">
                  <c:v>0.23230000000000001</c:v>
                </c:pt>
                <c:pt idx="4">
                  <c:v>0.18179999999999999</c:v>
                </c:pt>
                <c:pt idx="5">
                  <c:v>0.1414</c:v>
                </c:pt>
                <c:pt idx="6">
                  <c:v>0.1313</c:v>
                </c:pt>
                <c:pt idx="7">
                  <c:v>0.10100000000000001</c:v>
                </c:pt>
              </c:numCache>
            </c:numRef>
          </c:val>
          <c:extLst>
            <c:ext xmlns:c16="http://schemas.microsoft.com/office/drawing/2014/chart" uri="{C3380CC4-5D6E-409C-BE32-E72D297353CC}">
              <c16:uniqueId val="{00000000-3877-4836-9F31-3C405CD6BCFD}"/>
            </c:ext>
          </c:extLst>
        </c:ser>
        <c:dLbls>
          <c:showLegendKey val="0"/>
          <c:showVal val="0"/>
          <c:showCatName val="0"/>
          <c:showSerName val="0"/>
          <c:showPercent val="0"/>
          <c:showBubbleSize val="0"/>
        </c:dLbls>
        <c:gapWidth val="219"/>
        <c:overlap val="-27"/>
        <c:axId val="637409808"/>
        <c:axId val="492603328"/>
      </c:barChart>
      <c:catAx>
        <c:axId val="637409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Calibri (Body)"/>
                <a:ea typeface="+mn-ea"/>
                <a:cs typeface="Times New Roman" panose="02020603050405020304" pitchFamily="18" charset="0"/>
              </a:defRPr>
            </a:pPr>
            <a:endParaRPr lang="en-US"/>
          </a:p>
        </c:txPr>
        <c:crossAx val="492603328"/>
        <c:crosses val="autoZero"/>
        <c:auto val="1"/>
        <c:lblAlgn val="ctr"/>
        <c:lblOffset val="100"/>
        <c:noMultiLvlLbl val="0"/>
      </c:catAx>
      <c:valAx>
        <c:axId val="4926033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lumMod val="65000"/>
                        <a:lumOff val="35000"/>
                      </a:schemeClr>
                    </a:solidFill>
                    <a:latin typeface="Calibri (Body)"/>
                    <a:ea typeface="+mn-ea"/>
                    <a:cs typeface="Times New Roman" panose="02020603050405020304" pitchFamily="18" charset="0"/>
                  </a:defRPr>
                </a:pPr>
                <a:r>
                  <a:rPr lang="en-US"/>
                  <a:t>Percent Using Strategy</a:t>
                </a:r>
              </a:p>
            </c:rich>
          </c:tx>
          <c:overlay val="0"/>
          <c:spPr>
            <a:noFill/>
            <a:ln>
              <a:noFill/>
            </a:ln>
            <a:effectLst/>
          </c:spPr>
          <c:txPr>
            <a:bodyPr rot="-5400000" spcFirstLastPara="1" vertOverflow="ellipsis" vert="horz" wrap="square" anchor="ctr" anchorCtr="1"/>
            <a:lstStyle/>
            <a:p>
              <a:pPr>
                <a:defRPr sz="1100" b="0" i="0" u="none" strike="noStrike" kern="1200" baseline="0">
                  <a:solidFill>
                    <a:schemeClr val="tx1">
                      <a:lumMod val="65000"/>
                      <a:lumOff val="35000"/>
                    </a:schemeClr>
                  </a:solidFill>
                  <a:latin typeface="Calibri (Body)"/>
                  <a:ea typeface="+mn-ea"/>
                  <a:cs typeface="Times New Roman" panose="02020603050405020304" pitchFamily="18" charset="0"/>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Calibri (Body)"/>
                <a:ea typeface="+mn-ea"/>
                <a:cs typeface="Times New Roman" panose="02020603050405020304" pitchFamily="18" charset="0"/>
              </a:defRPr>
            </a:pPr>
            <a:endParaRPr lang="en-US"/>
          </a:p>
        </c:txPr>
        <c:crossAx val="6374098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100">
          <a:latin typeface="Calibri (Body)"/>
          <a:cs typeface="Times New Roman" panose="02020603050405020304" pitchFamily="18"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Admisions</c:v>
                </c:pt>
              </c:strCache>
            </c:strRef>
          </c:tx>
          <c:spPr>
            <a:solidFill>
              <a:schemeClr val="accent1"/>
            </a:solidFill>
            <a:ln>
              <a:noFill/>
            </a:ln>
            <a:effectLst/>
          </c:spPr>
          <c:invertIfNegative val="0"/>
          <c:cat>
            <c:strRef>
              <c:f>Sheet1!$A$2:$A$6</c:f>
              <c:strCache>
                <c:ptCount val="5"/>
                <c:pt idx="0">
                  <c:v>2018</c:v>
                </c:pt>
                <c:pt idx="1">
                  <c:v>2019</c:v>
                </c:pt>
                <c:pt idx="2">
                  <c:v>2020* (COVID)</c:v>
                </c:pt>
                <c:pt idx="3">
                  <c:v>2021</c:v>
                </c:pt>
                <c:pt idx="4">
                  <c:v>2022</c:v>
                </c:pt>
              </c:strCache>
            </c:strRef>
          </c:cat>
          <c:val>
            <c:numRef>
              <c:f>Sheet1!$B$2:$B$6</c:f>
              <c:numCache>
                <c:formatCode>General</c:formatCode>
                <c:ptCount val="5"/>
                <c:pt idx="0">
                  <c:v>731496</c:v>
                </c:pt>
                <c:pt idx="1">
                  <c:v>725929</c:v>
                </c:pt>
                <c:pt idx="2">
                  <c:v>485948</c:v>
                </c:pt>
                <c:pt idx="3">
                  <c:v>385869</c:v>
                </c:pt>
                <c:pt idx="4">
                  <c:v>550399</c:v>
                </c:pt>
              </c:numCache>
            </c:numRef>
          </c:val>
          <c:extLst>
            <c:ext xmlns:c16="http://schemas.microsoft.com/office/drawing/2014/chart" uri="{C3380CC4-5D6E-409C-BE32-E72D297353CC}">
              <c16:uniqueId val="{00000000-06D1-4C10-AB02-C60212620CC7}"/>
            </c:ext>
          </c:extLst>
        </c:ser>
        <c:dLbls>
          <c:showLegendKey val="0"/>
          <c:showVal val="0"/>
          <c:showCatName val="0"/>
          <c:showSerName val="0"/>
          <c:showPercent val="0"/>
          <c:showBubbleSize val="0"/>
        </c:dLbls>
        <c:gapWidth val="219"/>
        <c:overlap val="-27"/>
        <c:axId val="1773119280"/>
        <c:axId val="1644227008"/>
      </c:barChart>
      <c:lineChart>
        <c:grouping val="standard"/>
        <c:varyColors val="0"/>
        <c:ser>
          <c:idx val="1"/>
          <c:order val="1"/>
          <c:tx>
            <c:strRef>
              <c:f>Sheet1!$C$1</c:f>
              <c:strCache>
                <c:ptCount val="1"/>
                <c:pt idx="0">
                  <c:v>Issued Visas</c:v>
                </c:pt>
              </c:strCache>
            </c:strRef>
          </c:tx>
          <c:spPr>
            <a:ln w="28575" cap="rnd">
              <a:solidFill>
                <a:schemeClr val="accent2"/>
              </a:solidFill>
              <a:round/>
            </a:ln>
            <a:effectLst/>
          </c:spPr>
          <c:marker>
            <c:symbol val="none"/>
          </c:marker>
          <c:cat>
            <c:strRef>
              <c:f>Sheet1!$A$2:$A$6</c:f>
              <c:strCache>
                <c:ptCount val="5"/>
                <c:pt idx="0">
                  <c:v>2018</c:v>
                </c:pt>
                <c:pt idx="1">
                  <c:v>2019</c:v>
                </c:pt>
                <c:pt idx="2">
                  <c:v>2020* (COVID)</c:v>
                </c:pt>
                <c:pt idx="3">
                  <c:v>2021</c:v>
                </c:pt>
                <c:pt idx="4">
                  <c:v>2022</c:v>
                </c:pt>
              </c:strCache>
            </c:strRef>
          </c:cat>
          <c:val>
            <c:numRef>
              <c:f>Sheet1!$C$2:$C$6</c:f>
              <c:numCache>
                <c:formatCode>General</c:formatCode>
                <c:ptCount val="5"/>
                <c:pt idx="0">
                  <c:v>28189</c:v>
                </c:pt>
                <c:pt idx="1">
                  <c:v>32233</c:v>
                </c:pt>
                <c:pt idx="2">
                  <c:v>19826</c:v>
                </c:pt>
                <c:pt idx="3">
                  <c:v>36823</c:v>
                </c:pt>
                <c:pt idx="4">
                  <c:v>49936</c:v>
                </c:pt>
              </c:numCache>
            </c:numRef>
          </c:val>
          <c:smooth val="0"/>
          <c:extLst>
            <c:ext xmlns:c16="http://schemas.microsoft.com/office/drawing/2014/chart" uri="{C3380CC4-5D6E-409C-BE32-E72D297353CC}">
              <c16:uniqueId val="{00000001-06D1-4C10-AB02-C60212620CC7}"/>
            </c:ext>
          </c:extLst>
        </c:ser>
        <c:dLbls>
          <c:showLegendKey val="0"/>
          <c:showVal val="0"/>
          <c:showCatName val="0"/>
          <c:showSerName val="0"/>
          <c:showPercent val="0"/>
          <c:showBubbleSize val="0"/>
        </c:dLbls>
        <c:marker val="1"/>
        <c:smooth val="0"/>
        <c:axId val="1853198112"/>
        <c:axId val="1644215360"/>
      </c:lineChart>
      <c:catAx>
        <c:axId val="1773119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644227008"/>
        <c:crosses val="autoZero"/>
        <c:auto val="1"/>
        <c:lblAlgn val="ctr"/>
        <c:lblOffset val="100"/>
        <c:noMultiLvlLbl val="0"/>
      </c:catAx>
      <c:valAx>
        <c:axId val="1644227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773119280"/>
        <c:crosses val="autoZero"/>
        <c:crossBetween val="between"/>
      </c:valAx>
      <c:valAx>
        <c:axId val="1644215360"/>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853198112"/>
        <c:crosses val="max"/>
        <c:crossBetween val="between"/>
      </c:valAx>
      <c:catAx>
        <c:axId val="1853198112"/>
        <c:scaling>
          <c:orientation val="minMax"/>
        </c:scaling>
        <c:delete val="1"/>
        <c:axPos val="b"/>
        <c:numFmt formatCode="General" sourceLinked="1"/>
        <c:majorTickMark val="out"/>
        <c:minorTickMark val="none"/>
        <c:tickLblPos val="nextTo"/>
        <c:crossAx val="1644215360"/>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n-US"/>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Certified Workers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Sheet1!$A$2:$A$6</c:f>
              <c:numCache>
                <c:formatCode>General</c:formatCode>
                <c:ptCount val="5"/>
                <c:pt idx="0">
                  <c:v>2018</c:v>
                </c:pt>
                <c:pt idx="1">
                  <c:v>2019</c:v>
                </c:pt>
                <c:pt idx="2">
                  <c:v>2020</c:v>
                </c:pt>
                <c:pt idx="3">
                  <c:v>2021</c:v>
                </c:pt>
                <c:pt idx="4">
                  <c:v>2022</c:v>
                </c:pt>
              </c:numCache>
            </c:numRef>
          </c:cat>
          <c:val>
            <c:numRef>
              <c:f>Sheet1!$B$2:$B$6</c:f>
              <c:numCache>
                <c:formatCode>General</c:formatCode>
                <c:ptCount val="5"/>
                <c:pt idx="0">
                  <c:v>1194</c:v>
                </c:pt>
                <c:pt idx="1">
                  <c:v>1040</c:v>
                </c:pt>
                <c:pt idx="2">
                  <c:v>1508</c:v>
                </c:pt>
                <c:pt idx="3">
                  <c:v>1620</c:v>
                </c:pt>
                <c:pt idx="4">
                  <c:v>2603</c:v>
                </c:pt>
              </c:numCache>
            </c:numRef>
          </c:val>
          <c:smooth val="0"/>
          <c:extLst>
            <c:ext xmlns:c16="http://schemas.microsoft.com/office/drawing/2014/chart" uri="{C3380CC4-5D6E-409C-BE32-E72D297353CC}">
              <c16:uniqueId val="{00000000-8597-4419-810B-A85B08512BB9}"/>
            </c:ext>
          </c:extLst>
        </c:ser>
        <c:dLbls>
          <c:showLegendKey val="0"/>
          <c:showVal val="0"/>
          <c:showCatName val="0"/>
          <c:showSerName val="0"/>
          <c:showPercent val="0"/>
          <c:showBubbleSize val="0"/>
        </c:dLbls>
        <c:marker val="1"/>
        <c:smooth val="0"/>
        <c:axId val="785471583"/>
        <c:axId val="1288683983"/>
      </c:lineChart>
      <c:catAx>
        <c:axId val="7854715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288683983"/>
        <c:crosses val="autoZero"/>
        <c:auto val="1"/>
        <c:lblAlgn val="ctr"/>
        <c:lblOffset val="100"/>
        <c:noMultiLvlLbl val="0"/>
      </c:catAx>
      <c:valAx>
        <c:axId val="128868398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78547158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500"/>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lineChart>
        <c:grouping val="standard"/>
        <c:varyColors val="0"/>
        <c:ser>
          <c:idx val="0"/>
          <c:order val="0"/>
          <c:tx>
            <c:strRef>
              <c:f>'No. Certified Workers vs. Visas'!$C$55</c:f>
              <c:strCache>
                <c:ptCount val="1"/>
                <c:pt idx="0">
                  <c:v>AEWR ($/hour)</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layout>
                <c:manualLayout>
                  <c:x val="-2.074074074074074E-2"/>
                  <c:y val="7.752889097817991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E0C-4977-947F-301316FB2F2C}"/>
                </c:ext>
              </c:extLst>
            </c:dLbl>
            <c:dLbl>
              <c:idx val="1"/>
              <c:layout>
                <c:manualLayout>
                  <c:x val="-5.0925337632079971E-17"/>
                  <c:y val="5.555555555555555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E0C-4977-947F-301316FB2F2C}"/>
                </c:ext>
              </c:extLst>
            </c:dLbl>
            <c:dLbl>
              <c:idx val="2"/>
              <c:layout>
                <c:manualLayout>
                  <c:x val="0"/>
                  <c:y val="5.555555555555555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E0C-4977-947F-301316FB2F2C}"/>
                </c:ext>
              </c:extLst>
            </c:dLbl>
            <c:dLbl>
              <c:idx val="3"/>
              <c:layout>
                <c:manualLayout>
                  <c:x val="0"/>
                  <c:y val="6.01851851851851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E0C-4977-947F-301316FB2F2C}"/>
                </c:ext>
              </c:extLst>
            </c:dLbl>
            <c:dLbl>
              <c:idx val="4"/>
              <c:layout>
                <c:manualLayout>
                  <c:x val="-5.5555555555555558E-3"/>
                  <c:y val="5.092592592592592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E0C-4977-947F-301316FB2F2C}"/>
                </c:ext>
              </c:extLst>
            </c:dLbl>
            <c:dLbl>
              <c:idx val="5"/>
              <c:layout>
                <c:manualLayout>
                  <c:x val="0"/>
                  <c:y val="4.166666666666662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E0C-4977-947F-301316FB2F2C}"/>
                </c:ext>
              </c:extLst>
            </c:dLbl>
            <c:dLbl>
              <c:idx val="6"/>
              <c:layout>
                <c:manualLayout>
                  <c:x val="1.0185067526415994E-16"/>
                  <c:y val="4.166666666666666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E0C-4977-947F-301316FB2F2C}"/>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'No. Certified Workers vs. Visas'!$B$56:$B$63</c:f>
              <c:numCache>
                <c:formatCode>General</c:formatCode>
                <c:ptCount val="8"/>
                <c:pt idx="0">
                  <c:v>2016</c:v>
                </c:pt>
                <c:pt idx="1">
                  <c:v>2017</c:v>
                </c:pt>
                <c:pt idx="2">
                  <c:v>2018</c:v>
                </c:pt>
                <c:pt idx="3">
                  <c:v>2019</c:v>
                </c:pt>
                <c:pt idx="4">
                  <c:v>2020</c:v>
                </c:pt>
                <c:pt idx="5">
                  <c:v>2021</c:v>
                </c:pt>
                <c:pt idx="6">
                  <c:v>2022</c:v>
                </c:pt>
                <c:pt idx="7">
                  <c:v>2023</c:v>
                </c:pt>
              </c:numCache>
            </c:numRef>
          </c:cat>
          <c:val>
            <c:numRef>
              <c:f>'No. Certified Workers vs. Visas'!$C$56:$C$63</c:f>
              <c:numCache>
                <c:formatCode>"$"#,##0.00_);[Red]\("$"#,##0.00\)</c:formatCode>
                <c:ptCount val="8"/>
                <c:pt idx="0">
                  <c:v>10.85</c:v>
                </c:pt>
                <c:pt idx="1">
                  <c:v>10.92</c:v>
                </c:pt>
                <c:pt idx="2">
                  <c:v>11.19</c:v>
                </c:pt>
                <c:pt idx="3">
                  <c:v>11.63</c:v>
                </c:pt>
                <c:pt idx="4">
                  <c:v>12.4</c:v>
                </c:pt>
                <c:pt idx="5">
                  <c:v>12.96</c:v>
                </c:pt>
                <c:pt idx="6">
                  <c:v>13.89</c:v>
                </c:pt>
                <c:pt idx="7">
                  <c:v>14.26</c:v>
                </c:pt>
              </c:numCache>
            </c:numRef>
          </c:val>
          <c:smooth val="0"/>
          <c:extLst>
            <c:ext xmlns:c16="http://schemas.microsoft.com/office/drawing/2014/chart" uri="{C3380CC4-5D6E-409C-BE32-E72D297353CC}">
              <c16:uniqueId val="{00000007-8E0C-4977-947F-301316FB2F2C}"/>
            </c:ext>
          </c:extLst>
        </c:ser>
        <c:dLbls>
          <c:showLegendKey val="0"/>
          <c:showVal val="0"/>
          <c:showCatName val="0"/>
          <c:showSerName val="0"/>
          <c:showPercent val="0"/>
          <c:showBubbleSize val="0"/>
        </c:dLbls>
        <c:marker val="1"/>
        <c:smooth val="0"/>
        <c:axId val="1730654047"/>
        <c:axId val="1730833359"/>
      </c:lineChart>
      <c:catAx>
        <c:axId val="17306540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730833359"/>
        <c:crosses val="autoZero"/>
        <c:auto val="1"/>
        <c:lblAlgn val="ctr"/>
        <c:lblOffset val="100"/>
        <c:noMultiLvlLbl val="0"/>
      </c:catAx>
      <c:valAx>
        <c:axId val="1730833359"/>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a:t>$/hour</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quot;$&quot;#,##0.00_);[Red]\(&quot;$&quot;#,##0.0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73065404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4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5">
  <a:schemeClr val="accent2"/>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withinLinear" id="15">
  <a:schemeClr val="accent2"/>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2.xml.rels><?xml version="1.0" encoding="UTF-8" standalone="yes"?>
<Relationships xmlns="http://schemas.openxmlformats.org/package/2006/relationships"><Relationship Id="rId8" Type="http://schemas.openxmlformats.org/officeDocument/2006/relationships/image" Target="../media/image76.svg"/><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image" Target="../media/image70.svg"/><Relationship Id="rId1" Type="http://schemas.openxmlformats.org/officeDocument/2006/relationships/image" Target="../media/image69.png"/><Relationship Id="rId6" Type="http://schemas.openxmlformats.org/officeDocument/2006/relationships/image" Target="../media/image74.svg"/><Relationship Id="rId5" Type="http://schemas.openxmlformats.org/officeDocument/2006/relationships/image" Target="../media/image73.png"/><Relationship Id="rId4" Type="http://schemas.openxmlformats.org/officeDocument/2006/relationships/image" Target="../media/image72.svg"/></Relationships>
</file>

<file path=ppt/diagrams/_rels/drawing2.xml.rels><?xml version="1.0" encoding="UTF-8" standalone="yes"?>
<Relationships xmlns="http://schemas.openxmlformats.org/package/2006/relationships"><Relationship Id="rId8" Type="http://schemas.openxmlformats.org/officeDocument/2006/relationships/image" Target="../media/image76.svg"/><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image" Target="../media/image70.svg"/><Relationship Id="rId1" Type="http://schemas.openxmlformats.org/officeDocument/2006/relationships/image" Target="../media/image69.png"/><Relationship Id="rId6" Type="http://schemas.openxmlformats.org/officeDocument/2006/relationships/image" Target="../media/image74.svg"/><Relationship Id="rId5" Type="http://schemas.openxmlformats.org/officeDocument/2006/relationships/image" Target="../media/image73.png"/><Relationship Id="rId4" Type="http://schemas.openxmlformats.org/officeDocument/2006/relationships/image" Target="../media/image72.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0869A3D-7514-427D-83F8-E4044C317DC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C50623C-4751-45AB-8904-F528A43B4CE2}">
      <dgm:prSet/>
      <dgm:spPr/>
      <dgm:t>
        <a:bodyPr/>
        <a:lstStyle/>
        <a:p>
          <a:pPr rtl="0"/>
          <a:r>
            <a:rPr lang="en-US"/>
            <a:t>TN NAFTA or USMCA Professionals Visa Program</a:t>
          </a:r>
          <a:r>
            <a:rPr lang="en-US">
              <a:latin typeface="Calibri Light" panose="020F0302020204030204"/>
            </a:rPr>
            <a:t> </a:t>
          </a:r>
        </a:p>
      </dgm:t>
    </dgm:pt>
    <dgm:pt modelId="{E83F5A0A-AE08-4303-8BDF-8E315090CD59}" type="parTrans" cxnId="{4A8AAB9E-F45C-4B23-8DC6-738037A4E8DF}">
      <dgm:prSet/>
      <dgm:spPr/>
      <dgm:t>
        <a:bodyPr/>
        <a:lstStyle/>
        <a:p>
          <a:endParaRPr lang="en-US"/>
        </a:p>
      </dgm:t>
    </dgm:pt>
    <dgm:pt modelId="{68DCFA1A-BE47-421D-8A6B-5C2A01C1EA8E}" type="sibTrans" cxnId="{4A8AAB9E-F45C-4B23-8DC6-738037A4E8DF}">
      <dgm:prSet/>
      <dgm:spPr/>
      <dgm:t>
        <a:bodyPr/>
        <a:lstStyle/>
        <a:p>
          <a:endParaRPr lang="en-US"/>
        </a:p>
      </dgm:t>
    </dgm:pt>
    <dgm:pt modelId="{B7910591-C7D1-46F9-9A35-0E583E743D4D}">
      <dgm:prSet/>
      <dgm:spPr/>
      <dgm:t>
        <a:bodyPr/>
        <a:lstStyle/>
        <a:p>
          <a:r>
            <a:rPr lang="en-US"/>
            <a:t>Farm Labor Contractors/H-2ALC’s</a:t>
          </a:r>
        </a:p>
      </dgm:t>
    </dgm:pt>
    <dgm:pt modelId="{C0B62D60-CE76-426C-877B-C5A46189AF2A}" type="parTrans" cxnId="{EB6E04BE-E287-4C8D-8C40-0BC5D571297C}">
      <dgm:prSet/>
      <dgm:spPr/>
      <dgm:t>
        <a:bodyPr/>
        <a:lstStyle/>
        <a:p>
          <a:endParaRPr lang="en-US"/>
        </a:p>
      </dgm:t>
    </dgm:pt>
    <dgm:pt modelId="{913003BE-B347-4923-AF9A-D26293128DCB}" type="sibTrans" cxnId="{EB6E04BE-E287-4C8D-8C40-0BC5D571297C}">
      <dgm:prSet/>
      <dgm:spPr/>
      <dgm:t>
        <a:bodyPr/>
        <a:lstStyle/>
        <a:p>
          <a:endParaRPr lang="en-US"/>
        </a:p>
      </dgm:t>
    </dgm:pt>
    <dgm:pt modelId="{B51F9603-61F4-4D95-A6BA-3F6A9ADE3F53}">
      <dgm:prSet/>
      <dgm:spPr/>
      <dgm:t>
        <a:bodyPr/>
        <a:lstStyle/>
        <a:p>
          <a:r>
            <a:rPr lang="en-US"/>
            <a:t>H-2A Visa Program</a:t>
          </a:r>
          <a:endParaRPr lang="en-US" b="1"/>
        </a:p>
      </dgm:t>
    </dgm:pt>
    <dgm:pt modelId="{4391013F-9CCD-44A7-A273-A1325779E2E2}" type="parTrans" cxnId="{0AF9257E-28C2-4D73-8CFC-5296ECFC2781}">
      <dgm:prSet/>
      <dgm:spPr/>
      <dgm:t>
        <a:bodyPr/>
        <a:lstStyle/>
        <a:p>
          <a:endParaRPr lang="en-US"/>
        </a:p>
      </dgm:t>
    </dgm:pt>
    <dgm:pt modelId="{B616B9B0-BA56-442D-9953-C96A83E5E9A3}" type="sibTrans" cxnId="{0AF9257E-28C2-4D73-8CFC-5296ECFC2781}">
      <dgm:prSet/>
      <dgm:spPr/>
      <dgm:t>
        <a:bodyPr/>
        <a:lstStyle/>
        <a:p>
          <a:endParaRPr lang="en-US"/>
        </a:p>
      </dgm:t>
    </dgm:pt>
    <dgm:pt modelId="{43653258-D9B8-4180-B988-8B80892B6308}">
      <dgm:prSet/>
      <dgm:spPr/>
      <dgm:t>
        <a:bodyPr/>
        <a:lstStyle/>
        <a:p>
          <a:pPr rtl="0"/>
          <a:r>
            <a:rPr lang="en-US">
              <a:solidFill>
                <a:schemeClr val="bg1"/>
              </a:solidFill>
              <a:latin typeface="Calibri"/>
              <a:ea typeface="Calibri"/>
              <a:cs typeface="Calibri"/>
            </a:rPr>
            <a:t>Internships as a source of labor?</a:t>
          </a:r>
        </a:p>
      </dgm:t>
    </dgm:pt>
    <dgm:pt modelId="{E01D8567-18CA-4873-8CB2-A282FAEB571F}" type="parTrans" cxnId="{A63C15AD-8147-4B12-A60F-E4F7ABDF5399}">
      <dgm:prSet/>
      <dgm:spPr/>
      <dgm:t>
        <a:bodyPr/>
        <a:lstStyle/>
        <a:p>
          <a:endParaRPr lang="en-US"/>
        </a:p>
      </dgm:t>
    </dgm:pt>
    <dgm:pt modelId="{F81187BA-2017-4760-B48F-7F46AF4F3E5E}" type="sibTrans" cxnId="{A63C15AD-8147-4B12-A60F-E4F7ABDF5399}">
      <dgm:prSet/>
      <dgm:spPr/>
      <dgm:t>
        <a:bodyPr/>
        <a:lstStyle/>
        <a:p>
          <a:endParaRPr lang="en-US"/>
        </a:p>
      </dgm:t>
    </dgm:pt>
    <dgm:pt modelId="{76B59159-679F-4F6B-BFD2-7716B2E78816}">
      <dgm:prSet phldr="0"/>
      <dgm:spPr/>
      <dgm:t>
        <a:bodyPr/>
        <a:lstStyle/>
        <a:p>
          <a:pPr rtl="0"/>
          <a:r>
            <a:rPr lang="en-US" b="0">
              <a:solidFill>
                <a:schemeClr val="bg1"/>
              </a:solidFill>
              <a:latin typeface="Calibri"/>
              <a:ea typeface="Calibri"/>
              <a:cs typeface="Calibri"/>
            </a:rPr>
            <a:t>H-2B Visa Program</a:t>
          </a:r>
          <a:endParaRPr lang="en-US" b="0">
            <a:solidFill>
              <a:schemeClr val="bg1"/>
            </a:solidFill>
            <a:latin typeface="Calibri Light" panose="020F0302020204030204"/>
          </a:endParaRPr>
        </a:p>
      </dgm:t>
    </dgm:pt>
    <dgm:pt modelId="{EC3432C6-F74E-49AD-ABA2-54DC287F91C3}" type="parTrans" cxnId="{7652FA16-F513-4366-B719-1835E30648EF}">
      <dgm:prSet/>
      <dgm:spPr/>
    </dgm:pt>
    <dgm:pt modelId="{D5495A6D-0B45-4E5E-A8ED-2BCED7949978}" type="sibTrans" cxnId="{7652FA16-F513-4366-B719-1835E30648EF}">
      <dgm:prSet/>
      <dgm:spPr/>
    </dgm:pt>
    <dgm:pt modelId="{8599F5FE-1C6D-4AAD-8ECC-595220045346}" type="pres">
      <dgm:prSet presAssocID="{20869A3D-7514-427D-83F8-E4044C317DCD}" presName="linear" presStyleCnt="0">
        <dgm:presLayoutVars>
          <dgm:animLvl val="lvl"/>
          <dgm:resizeHandles val="exact"/>
        </dgm:presLayoutVars>
      </dgm:prSet>
      <dgm:spPr/>
    </dgm:pt>
    <dgm:pt modelId="{48781FAE-69B6-4E82-B063-8B52A0AD21D4}" type="pres">
      <dgm:prSet presAssocID="{AC50623C-4751-45AB-8904-F528A43B4CE2}" presName="parentText" presStyleLbl="node1" presStyleIdx="0" presStyleCnt="5">
        <dgm:presLayoutVars>
          <dgm:chMax val="0"/>
          <dgm:bulletEnabled val="1"/>
        </dgm:presLayoutVars>
      </dgm:prSet>
      <dgm:spPr/>
    </dgm:pt>
    <dgm:pt modelId="{4B750B1D-3887-46CC-84DE-5D880341B125}" type="pres">
      <dgm:prSet presAssocID="{68DCFA1A-BE47-421D-8A6B-5C2A01C1EA8E}" presName="spacer" presStyleCnt="0"/>
      <dgm:spPr/>
    </dgm:pt>
    <dgm:pt modelId="{F2380FBF-64D2-4836-ACAB-677D6BA1329F}" type="pres">
      <dgm:prSet presAssocID="{B7910591-C7D1-46F9-9A35-0E583E743D4D}" presName="parentText" presStyleLbl="node1" presStyleIdx="1" presStyleCnt="5">
        <dgm:presLayoutVars>
          <dgm:chMax val="0"/>
          <dgm:bulletEnabled val="1"/>
        </dgm:presLayoutVars>
      </dgm:prSet>
      <dgm:spPr/>
    </dgm:pt>
    <dgm:pt modelId="{FD56C8D1-E816-4C79-9F7D-699B8A17E470}" type="pres">
      <dgm:prSet presAssocID="{913003BE-B347-4923-AF9A-D26293128DCB}" presName="spacer" presStyleCnt="0"/>
      <dgm:spPr/>
    </dgm:pt>
    <dgm:pt modelId="{1CAEFE17-150B-4440-8C67-5A695D706C31}" type="pres">
      <dgm:prSet presAssocID="{76B59159-679F-4F6B-BFD2-7716B2E78816}" presName="parentText" presStyleLbl="node1" presStyleIdx="2" presStyleCnt="5">
        <dgm:presLayoutVars>
          <dgm:chMax val="0"/>
          <dgm:bulletEnabled val="1"/>
        </dgm:presLayoutVars>
      </dgm:prSet>
      <dgm:spPr/>
    </dgm:pt>
    <dgm:pt modelId="{01A857FB-0864-43EE-83B5-5088B3D2249D}" type="pres">
      <dgm:prSet presAssocID="{D5495A6D-0B45-4E5E-A8ED-2BCED7949978}" presName="spacer" presStyleCnt="0"/>
      <dgm:spPr/>
    </dgm:pt>
    <dgm:pt modelId="{17AACABC-9D1F-4E1F-BB3E-E74F1361EBE7}" type="pres">
      <dgm:prSet presAssocID="{B51F9603-61F4-4D95-A6BA-3F6A9ADE3F53}" presName="parentText" presStyleLbl="node1" presStyleIdx="3" presStyleCnt="5">
        <dgm:presLayoutVars>
          <dgm:chMax val="0"/>
          <dgm:bulletEnabled val="1"/>
        </dgm:presLayoutVars>
      </dgm:prSet>
      <dgm:spPr/>
    </dgm:pt>
    <dgm:pt modelId="{37102A16-2F46-427D-889D-DD775EC72D34}" type="pres">
      <dgm:prSet presAssocID="{B616B9B0-BA56-442D-9953-C96A83E5E9A3}" presName="spacer" presStyleCnt="0"/>
      <dgm:spPr/>
    </dgm:pt>
    <dgm:pt modelId="{A19BAF0B-8329-48EA-B28A-3487123548CC}" type="pres">
      <dgm:prSet presAssocID="{43653258-D9B8-4180-B988-8B80892B6308}" presName="parentText" presStyleLbl="node1" presStyleIdx="4" presStyleCnt="5">
        <dgm:presLayoutVars>
          <dgm:chMax val="0"/>
          <dgm:bulletEnabled val="1"/>
        </dgm:presLayoutVars>
      </dgm:prSet>
      <dgm:spPr/>
    </dgm:pt>
  </dgm:ptLst>
  <dgm:cxnLst>
    <dgm:cxn modelId="{8AB31215-77E9-4BBC-93DA-FE49EAA4E99A}" type="presOf" srcId="{20869A3D-7514-427D-83F8-E4044C317DCD}" destId="{8599F5FE-1C6D-4AAD-8ECC-595220045346}" srcOrd="0" destOrd="0" presId="urn:microsoft.com/office/officeart/2005/8/layout/vList2"/>
    <dgm:cxn modelId="{7652FA16-F513-4366-B719-1835E30648EF}" srcId="{20869A3D-7514-427D-83F8-E4044C317DCD}" destId="{76B59159-679F-4F6B-BFD2-7716B2E78816}" srcOrd="2" destOrd="0" parTransId="{EC3432C6-F74E-49AD-ABA2-54DC287F91C3}" sibTransId="{D5495A6D-0B45-4E5E-A8ED-2BCED7949978}"/>
    <dgm:cxn modelId="{E9799820-D3DE-47EF-AECF-5C885913A280}" type="presOf" srcId="{AC50623C-4751-45AB-8904-F528A43B4CE2}" destId="{48781FAE-69B6-4E82-B063-8B52A0AD21D4}" srcOrd="0" destOrd="0" presId="urn:microsoft.com/office/officeart/2005/8/layout/vList2"/>
    <dgm:cxn modelId="{E2EB6D41-2EAA-4402-8F3F-C68F8E1786C2}" type="presOf" srcId="{B51F9603-61F4-4D95-A6BA-3F6A9ADE3F53}" destId="{17AACABC-9D1F-4E1F-BB3E-E74F1361EBE7}" srcOrd="0" destOrd="0" presId="urn:microsoft.com/office/officeart/2005/8/layout/vList2"/>
    <dgm:cxn modelId="{5AFBC576-93C4-4DFA-9F5B-81D0B649221C}" type="presOf" srcId="{B7910591-C7D1-46F9-9A35-0E583E743D4D}" destId="{F2380FBF-64D2-4836-ACAB-677D6BA1329F}" srcOrd="0" destOrd="0" presId="urn:microsoft.com/office/officeart/2005/8/layout/vList2"/>
    <dgm:cxn modelId="{0AF9257E-28C2-4D73-8CFC-5296ECFC2781}" srcId="{20869A3D-7514-427D-83F8-E4044C317DCD}" destId="{B51F9603-61F4-4D95-A6BA-3F6A9ADE3F53}" srcOrd="3" destOrd="0" parTransId="{4391013F-9CCD-44A7-A273-A1325779E2E2}" sibTransId="{B616B9B0-BA56-442D-9953-C96A83E5E9A3}"/>
    <dgm:cxn modelId="{D03B4D84-6866-4AD8-BDE3-67A1B5F38323}" type="presOf" srcId="{43653258-D9B8-4180-B988-8B80892B6308}" destId="{A19BAF0B-8329-48EA-B28A-3487123548CC}" srcOrd="0" destOrd="0" presId="urn:microsoft.com/office/officeart/2005/8/layout/vList2"/>
    <dgm:cxn modelId="{4A8AAB9E-F45C-4B23-8DC6-738037A4E8DF}" srcId="{20869A3D-7514-427D-83F8-E4044C317DCD}" destId="{AC50623C-4751-45AB-8904-F528A43B4CE2}" srcOrd="0" destOrd="0" parTransId="{E83F5A0A-AE08-4303-8BDF-8E315090CD59}" sibTransId="{68DCFA1A-BE47-421D-8A6B-5C2A01C1EA8E}"/>
    <dgm:cxn modelId="{A63C15AD-8147-4B12-A60F-E4F7ABDF5399}" srcId="{20869A3D-7514-427D-83F8-E4044C317DCD}" destId="{43653258-D9B8-4180-B988-8B80892B6308}" srcOrd="4" destOrd="0" parTransId="{E01D8567-18CA-4873-8CB2-A282FAEB571F}" sibTransId="{F81187BA-2017-4760-B48F-7F46AF4F3E5E}"/>
    <dgm:cxn modelId="{EB6E04BE-E287-4C8D-8C40-0BC5D571297C}" srcId="{20869A3D-7514-427D-83F8-E4044C317DCD}" destId="{B7910591-C7D1-46F9-9A35-0E583E743D4D}" srcOrd="1" destOrd="0" parTransId="{C0B62D60-CE76-426C-877B-C5A46189AF2A}" sibTransId="{913003BE-B347-4923-AF9A-D26293128DCB}"/>
    <dgm:cxn modelId="{25D889EB-1CC1-43CF-A433-9D24278387B3}" type="presOf" srcId="{76B59159-679F-4F6B-BFD2-7716B2E78816}" destId="{1CAEFE17-150B-4440-8C67-5A695D706C31}" srcOrd="0" destOrd="0" presId="urn:microsoft.com/office/officeart/2005/8/layout/vList2"/>
    <dgm:cxn modelId="{F93289AA-1893-4DCF-BC7C-32E0FAD3A6E4}" type="presParOf" srcId="{8599F5FE-1C6D-4AAD-8ECC-595220045346}" destId="{48781FAE-69B6-4E82-B063-8B52A0AD21D4}" srcOrd="0" destOrd="0" presId="urn:microsoft.com/office/officeart/2005/8/layout/vList2"/>
    <dgm:cxn modelId="{765A1E4B-6CB1-48EE-AEFC-4F07D94210D9}" type="presParOf" srcId="{8599F5FE-1C6D-4AAD-8ECC-595220045346}" destId="{4B750B1D-3887-46CC-84DE-5D880341B125}" srcOrd="1" destOrd="0" presId="urn:microsoft.com/office/officeart/2005/8/layout/vList2"/>
    <dgm:cxn modelId="{A330637E-05D6-4EBF-9B9A-D2E2D07AEECA}" type="presParOf" srcId="{8599F5FE-1C6D-4AAD-8ECC-595220045346}" destId="{F2380FBF-64D2-4836-ACAB-677D6BA1329F}" srcOrd="2" destOrd="0" presId="urn:microsoft.com/office/officeart/2005/8/layout/vList2"/>
    <dgm:cxn modelId="{F8EC1096-52D2-4952-9E65-A458FC3D4765}" type="presParOf" srcId="{8599F5FE-1C6D-4AAD-8ECC-595220045346}" destId="{FD56C8D1-E816-4C79-9F7D-699B8A17E470}" srcOrd="3" destOrd="0" presId="urn:microsoft.com/office/officeart/2005/8/layout/vList2"/>
    <dgm:cxn modelId="{19F36133-081A-4356-9C1A-58925DBBF589}" type="presParOf" srcId="{8599F5FE-1C6D-4AAD-8ECC-595220045346}" destId="{1CAEFE17-150B-4440-8C67-5A695D706C31}" srcOrd="4" destOrd="0" presId="urn:microsoft.com/office/officeart/2005/8/layout/vList2"/>
    <dgm:cxn modelId="{4ED23A76-CA91-407A-B31D-03B17D720038}" type="presParOf" srcId="{8599F5FE-1C6D-4AAD-8ECC-595220045346}" destId="{01A857FB-0864-43EE-83B5-5088B3D2249D}" srcOrd="5" destOrd="0" presId="urn:microsoft.com/office/officeart/2005/8/layout/vList2"/>
    <dgm:cxn modelId="{1F37A292-AC85-427A-B320-2E44479A9BBA}" type="presParOf" srcId="{8599F5FE-1C6D-4AAD-8ECC-595220045346}" destId="{17AACABC-9D1F-4E1F-BB3E-E74F1361EBE7}" srcOrd="6" destOrd="0" presId="urn:microsoft.com/office/officeart/2005/8/layout/vList2"/>
    <dgm:cxn modelId="{2F90A496-4545-44AF-A7E7-C39F8B43BF18}" type="presParOf" srcId="{8599F5FE-1C6D-4AAD-8ECC-595220045346}" destId="{37102A16-2F46-427D-889D-DD775EC72D34}" srcOrd="7" destOrd="0" presId="urn:microsoft.com/office/officeart/2005/8/layout/vList2"/>
    <dgm:cxn modelId="{BA116911-B638-4392-9D43-FACC02ACD49D}" type="presParOf" srcId="{8599F5FE-1C6D-4AAD-8ECC-595220045346}" destId="{A19BAF0B-8329-48EA-B28A-3487123548C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4B332B-7078-40BA-A901-DD8A49714C95}"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E668C71D-0F1A-4D96-8B15-DD41613129E7}">
      <dgm:prSet/>
      <dgm:spPr/>
      <dgm:t>
        <a:bodyPr/>
        <a:lstStyle/>
        <a:p>
          <a:pPr>
            <a:lnSpc>
              <a:spcPct val="100000"/>
            </a:lnSpc>
          </a:pPr>
          <a:r>
            <a:rPr lang="en-US"/>
            <a:t>Good, reliable employees can provide an employer with a positive experience and likewise, being a good employer can provide a positive experience for employees.</a:t>
          </a:r>
        </a:p>
      </dgm:t>
    </dgm:pt>
    <dgm:pt modelId="{C8BF37C1-D159-4F8F-B7A5-6633F4A69831}" type="parTrans" cxnId="{DC526C47-C85A-49C9-A718-3778665D6EA7}">
      <dgm:prSet/>
      <dgm:spPr/>
      <dgm:t>
        <a:bodyPr/>
        <a:lstStyle/>
        <a:p>
          <a:endParaRPr lang="en-US"/>
        </a:p>
      </dgm:t>
    </dgm:pt>
    <dgm:pt modelId="{9C4006DC-F303-4F71-B241-F5F4E3FDCD6F}" type="sibTrans" cxnId="{DC526C47-C85A-49C9-A718-3778665D6EA7}">
      <dgm:prSet/>
      <dgm:spPr/>
      <dgm:t>
        <a:bodyPr/>
        <a:lstStyle/>
        <a:p>
          <a:endParaRPr lang="en-US"/>
        </a:p>
      </dgm:t>
    </dgm:pt>
    <dgm:pt modelId="{031D1B1A-A1E5-448D-A571-48FEACFE5AB3}">
      <dgm:prSet/>
      <dgm:spPr/>
      <dgm:t>
        <a:bodyPr/>
        <a:lstStyle/>
        <a:p>
          <a:pPr>
            <a:lnSpc>
              <a:spcPct val="100000"/>
            </a:lnSpc>
          </a:pPr>
          <a:r>
            <a:rPr lang="en-US"/>
            <a:t>As in any business, both employees and employers have responsibilities to the business and to each other. </a:t>
          </a:r>
        </a:p>
      </dgm:t>
    </dgm:pt>
    <dgm:pt modelId="{E3A05880-62C1-4D6F-81DC-279CA022B6A0}" type="parTrans" cxnId="{68937BB7-15C3-4279-9010-ADE622564580}">
      <dgm:prSet/>
      <dgm:spPr/>
      <dgm:t>
        <a:bodyPr/>
        <a:lstStyle/>
        <a:p>
          <a:endParaRPr lang="en-US"/>
        </a:p>
      </dgm:t>
    </dgm:pt>
    <dgm:pt modelId="{E8164BCE-9C3C-4B83-8DD0-1B59D3FF7266}" type="sibTrans" cxnId="{68937BB7-15C3-4279-9010-ADE622564580}">
      <dgm:prSet/>
      <dgm:spPr/>
      <dgm:t>
        <a:bodyPr/>
        <a:lstStyle/>
        <a:p>
          <a:endParaRPr lang="en-US"/>
        </a:p>
      </dgm:t>
    </dgm:pt>
    <dgm:pt modelId="{D603922B-7ACA-4CA9-8D69-8A0DBC17AC65}">
      <dgm:prSet/>
      <dgm:spPr/>
      <dgm:t>
        <a:bodyPr/>
        <a:lstStyle/>
        <a:p>
          <a:pPr>
            <a:lnSpc>
              <a:spcPct val="100000"/>
            </a:lnSpc>
          </a:pPr>
          <a:r>
            <a:rPr lang="en-US"/>
            <a:t>Production (gallons of milk, pounds of watermelons, bushels of corn) is the primary concern on the farm and for the employer; but there is a direct connection between the employees and production. </a:t>
          </a:r>
        </a:p>
      </dgm:t>
    </dgm:pt>
    <dgm:pt modelId="{4D815C6B-B1AB-4695-8C5C-8CE833A3D36D}" type="parTrans" cxnId="{DCFBC94E-2F58-4E31-9377-EAC5C938AEE2}">
      <dgm:prSet/>
      <dgm:spPr/>
      <dgm:t>
        <a:bodyPr/>
        <a:lstStyle/>
        <a:p>
          <a:endParaRPr lang="en-US"/>
        </a:p>
      </dgm:t>
    </dgm:pt>
    <dgm:pt modelId="{C6D898B1-104C-4202-BE20-F7B9D4F1B814}" type="sibTrans" cxnId="{DCFBC94E-2F58-4E31-9377-EAC5C938AEE2}">
      <dgm:prSet/>
      <dgm:spPr/>
      <dgm:t>
        <a:bodyPr/>
        <a:lstStyle/>
        <a:p>
          <a:endParaRPr lang="en-US"/>
        </a:p>
      </dgm:t>
    </dgm:pt>
    <dgm:pt modelId="{18C99D78-30AD-4382-BF24-94A2B8AB3BEC}">
      <dgm:prSet/>
      <dgm:spPr/>
      <dgm:t>
        <a:bodyPr/>
        <a:lstStyle/>
        <a:p>
          <a:pPr>
            <a:lnSpc>
              <a:spcPct val="100000"/>
            </a:lnSpc>
          </a:pPr>
          <a:r>
            <a:rPr lang="en-US"/>
            <a:t>Employees who are content and respected will generally work hard and contribute toward the production goal, especially if they know their employer is happy with their efforts.</a:t>
          </a:r>
        </a:p>
      </dgm:t>
    </dgm:pt>
    <dgm:pt modelId="{65E8B20D-2542-4A9B-A201-641149842E66}" type="parTrans" cxnId="{FA4EA228-8E1F-4DDF-8BD7-649DC62B9F06}">
      <dgm:prSet/>
      <dgm:spPr/>
      <dgm:t>
        <a:bodyPr/>
        <a:lstStyle/>
        <a:p>
          <a:endParaRPr lang="en-US"/>
        </a:p>
      </dgm:t>
    </dgm:pt>
    <dgm:pt modelId="{53E80BE4-16D1-452D-8211-BB00DAD64F37}" type="sibTrans" cxnId="{FA4EA228-8E1F-4DDF-8BD7-649DC62B9F06}">
      <dgm:prSet/>
      <dgm:spPr/>
      <dgm:t>
        <a:bodyPr/>
        <a:lstStyle/>
        <a:p>
          <a:endParaRPr lang="en-US"/>
        </a:p>
      </dgm:t>
    </dgm:pt>
    <dgm:pt modelId="{9E8CBD0F-5730-4E28-BE91-7CA351801EF6}" type="pres">
      <dgm:prSet presAssocID="{1B4B332B-7078-40BA-A901-DD8A49714C95}" presName="root" presStyleCnt="0">
        <dgm:presLayoutVars>
          <dgm:dir/>
          <dgm:resizeHandles val="exact"/>
        </dgm:presLayoutVars>
      </dgm:prSet>
      <dgm:spPr/>
    </dgm:pt>
    <dgm:pt modelId="{D28FB6D8-4C42-41F4-B9A9-2CC343EAEBE7}" type="pres">
      <dgm:prSet presAssocID="{E668C71D-0F1A-4D96-8B15-DD41613129E7}" presName="compNode" presStyleCnt="0"/>
      <dgm:spPr/>
    </dgm:pt>
    <dgm:pt modelId="{2D385C9E-73EA-4943-A95D-43FE86A5CEBD}" type="pres">
      <dgm:prSet presAssocID="{E668C71D-0F1A-4D96-8B15-DD41613129E7}" presName="bgRect" presStyleLbl="bgShp" presStyleIdx="0" presStyleCnt="4"/>
      <dgm:spPr/>
    </dgm:pt>
    <dgm:pt modelId="{B1FAABC0-CA1B-45FE-ABE9-AE45D1814285}" type="pres">
      <dgm:prSet presAssocID="{E668C71D-0F1A-4D96-8B15-DD41613129E7}"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andshake"/>
        </a:ext>
      </dgm:extLst>
    </dgm:pt>
    <dgm:pt modelId="{4EBB2733-AE74-4217-99E5-5AB0E77D1383}" type="pres">
      <dgm:prSet presAssocID="{E668C71D-0F1A-4D96-8B15-DD41613129E7}" presName="spaceRect" presStyleCnt="0"/>
      <dgm:spPr/>
    </dgm:pt>
    <dgm:pt modelId="{4DE8651A-A0C3-4BAE-88A2-28E7D09BDB7F}" type="pres">
      <dgm:prSet presAssocID="{E668C71D-0F1A-4D96-8B15-DD41613129E7}" presName="parTx" presStyleLbl="revTx" presStyleIdx="0" presStyleCnt="4">
        <dgm:presLayoutVars>
          <dgm:chMax val="0"/>
          <dgm:chPref val="0"/>
        </dgm:presLayoutVars>
      </dgm:prSet>
      <dgm:spPr/>
    </dgm:pt>
    <dgm:pt modelId="{D7D55807-4B6B-4AD1-85DD-76F66F42BD2C}" type="pres">
      <dgm:prSet presAssocID="{9C4006DC-F303-4F71-B241-F5F4E3FDCD6F}" presName="sibTrans" presStyleCnt="0"/>
      <dgm:spPr/>
    </dgm:pt>
    <dgm:pt modelId="{B7DE40B8-B382-4E25-BE4F-49E8AC7AFC57}" type="pres">
      <dgm:prSet presAssocID="{031D1B1A-A1E5-448D-A571-48FEACFE5AB3}" presName="compNode" presStyleCnt="0"/>
      <dgm:spPr/>
    </dgm:pt>
    <dgm:pt modelId="{7C811248-E836-482F-932A-1C696B42CA4C}" type="pres">
      <dgm:prSet presAssocID="{031D1B1A-A1E5-448D-A571-48FEACFE5AB3}" presName="bgRect" presStyleLbl="bgShp" presStyleIdx="1" presStyleCnt="4"/>
      <dgm:spPr/>
    </dgm:pt>
    <dgm:pt modelId="{DD05C585-4A4D-4361-B288-DD25C9AD56A4}" type="pres">
      <dgm:prSet presAssocID="{031D1B1A-A1E5-448D-A571-48FEACFE5AB3}"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Office Worker"/>
        </a:ext>
      </dgm:extLst>
    </dgm:pt>
    <dgm:pt modelId="{12A9D822-8E8B-4C24-AABF-5F93D6D93DC8}" type="pres">
      <dgm:prSet presAssocID="{031D1B1A-A1E5-448D-A571-48FEACFE5AB3}" presName="spaceRect" presStyleCnt="0"/>
      <dgm:spPr/>
    </dgm:pt>
    <dgm:pt modelId="{AF77C3DF-FEE1-4378-AE13-8673E08871CD}" type="pres">
      <dgm:prSet presAssocID="{031D1B1A-A1E5-448D-A571-48FEACFE5AB3}" presName="parTx" presStyleLbl="revTx" presStyleIdx="1" presStyleCnt="4">
        <dgm:presLayoutVars>
          <dgm:chMax val="0"/>
          <dgm:chPref val="0"/>
        </dgm:presLayoutVars>
      </dgm:prSet>
      <dgm:spPr/>
    </dgm:pt>
    <dgm:pt modelId="{7442AF03-2816-47AA-A8E1-FE6395861112}" type="pres">
      <dgm:prSet presAssocID="{E8164BCE-9C3C-4B83-8DD0-1B59D3FF7266}" presName="sibTrans" presStyleCnt="0"/>
      <dgm:spPr/>
    </dgm:pt>
    <dgm:pt modelId="{07BDC9B4-76FF-4124-80FB-353C9B6AA1E1}" type="pres">
      <dgm:prSet presAssocID="{D603922B-7ACA-4CA9-8D69-8A0DBC17AC65}" presName="compNode" presStyleCnt="0"/>
      <dgm:spPr/>
    </dgm:pt>
    <dgm:pt modelId="{CBB8ABA8-6562-4EC8-B091-1516D747243E}" type="pres">
      <dgm:prSet presAssocID="{D603922B-7ACA-4CA9-8D69-8A0DBC17AC65}" presName="bgRect" presStyleLbl="bgShp" presStyleIdx="2" presStyleCnt="4"/>
      <dgm:spPr/>
    </dgm:pt>
    <dgm:pt modelId="{2533AF13-469F-4DEB-8B12-B5717870BACB}" type="pres">
      <dgm:prSet presAssocID="{D603922B-7ACA-4CA9-8D69-8A0DBC17AC65}"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Watermelon"/>
        </a:ext>
      </dgm:extLst>
    </dgm:pt>
    <dgm:pt modelId="{C59C797C-9185-45EF-816D-A411EED2F228}" type="pres">
      <dgm:prSet presAssocID="{D603922B-7ACA-4CA9-8D69-8A0DBC17AC65}" presName="spaceRect" presStyleCnt="0"/>
      <dgm:spPr/>
    </dgm:pt>
    <dgm:pt modelId="{D8F7D66D-BF77-4230-BA76-FF2C50E24A7A}" type="pres">
      <dgm:prSet presAssocID="{D603922B-7ACA-4CA9-8D69-8A0DBC17AC65}" presName="parTx" presStyleLbl="revTx" presStyleIdx="2" presStyleCnt="4">
        <dgm:presLayoutVars>
          <dgm:chMax val="0"/>
          <dgm:chPref val="0"/>
        </dgm:presLayoutVars>
      </dgm:prSet>
      <dgm:spPr/>
    </dgm:pt>
    <dgm:pt modelId="{09B45B3C-9E04-4B2D-998A-3A97BD86E5C8}" type="pres">
      <dgm:prSet presAssocID="{C6D898B1-104C-4202-BE20-F7B9D4F1B814}" presName="sibTrans" presStyleCnt="0"/>
      <dgm:spPr/>
    </dgm:pt>
    <dgm:pt modelId="{4ECFE199-2FB7-4E08-B633-119092934954}" type="pres">
      <dgm:prSet presAssocID="{18C99D78-30AD-4382-BF24-94A2B8AB3BEC}" presName="compNode" presStyleCnt="0"/>
      <dgm:spPr/>
    </dgm:pt>
    <dgm:pt modelId="{83D4FB01-694C-4846-8356-860BB9ABF1EC}" type="pres">
      <dgm:prSet presAssocID="{18C99D78-30AD-4382-BF24-94A2B8AB3BEC}" presName="bgRect" presStyleLbl="bgShp" presStyleIdx="3" presStyleCnt="4"/>
      <dgm:spPr/>
    </dgm:pt>
    <dgm:pt modelId="{ED9AA2D0-8E63-430E-8198-EF1D06793D45}" type="pres">
      <dgm:prSet presAssocID="{18C99D78-30AD-4382-BF24-94A2B8AB3BEC}"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onnections"/>
        </a:ext>
      </dgm:extLst>
    </dgm:pt>
    <dgm:pt modelId="{D1E895CC-4EA2-42B1-8A46-6B6143CC6D7F}" type="pres">
      <dgm:prSet presAssocID="{18C99D78-30AD-4382-BF24-94A2B8AB3BEC}" presName="spaceRect" presStyleCnt="0"/>
      <dgm:spPr/>
    </dgm:pt>
    <dgm:pt modelId="{CB4A7A9A-FD53-4B9F-8375-D1AC0447961E}" type="pres">
      <dgm:prSet presAssocID="{18C99D78-30AD-4382-BF24-94A2B8AB3BEC}" presName="parTx" presStyleLbl="revTx" presStyleIdx="3" presStyleCnt="4">
        <dgm:presLayoutVars>
          <dgm:chMax val="0"/>
          <dgm:chPref val="0"/>
        </dgm:presLayoutVars>
      </dgm:prSet>
      <dgm:spPr/>
    </dgm:pt>
  </dgm:ptLst>
  <dgm:cxnLst>
    <dgm:cxn modelId="{FA4EA228-8E1F-4DDF-8BD7-649DC62B9F06}" srcId="{1B4B332B-7078-40BA-A901-DD8A49714C95}" destId="{18C99D78-30AD-4382-BF24-94A2B8AB3BEC}" srcOrd="3" destOrd="0" parTransId="{65E8B20D-2542-4A9B-A201-641149842E66}" sibTransId="{53E80BE4-16D1-452D-8211-BB00DAD64F37}"/>
    <dgm:cxn modelId="{4CA9062F-8E2C-4FF1-897B-3ED739C6ED41}" type="presOf" srcId="{031D1B1A-A1E5-448D-A571-48FEACFE5AB3}" destId="{AF77C3DF-FEE1-4378-AE13-8673E08871CD}" srcOrd="0" destOrd="0" presId="urn:microsoft.com/office/officeart/2018/2/layout/IconVerticalSolidList"/>
    <dgm:cxn modelId="{DC526C47-C85A-49C9-A718-3778665D6EA7}" srcId="{1B4B332B-7078-40BA-A901-DD8A49714C95}" destId="{E668C71D-0F1A-4D96-8B15-DD41613129E7}" srcOrd="0" destOrd="0" parTransId="{C8BF37C1-D159-4F8F-B7A5-6633F4A69831}" sibTransId="{9C4006DC-F303-4F71-B241-F5F4E3FDCD6F}"/>
    <dgm:cxn modelId="{DCFBC94E-2F58-4E31-9377-EAC5C938AEE2}" srcId="{1B4B332B-7078-40BA-A901-DD8A49714C95}" destId="{D603922B-7ACA-4CA9-8D69-8A0DBC17AC65}" srcOrd="2" destOrd="0" parTransId="{4D815C6B-B1AB-4695-8C5C-8CE833A3D36D}" sibTransId="{C6D898B1-104C-4202-BE20-F7B9D4F1B814}"/>
    <dgm:cxn modelId="{4C6C0484-A53C-40B2-9603-10FD424C5D1B}" type="presOf" srcId="{E668C71D-0F1A-4D96-8B15-DD41613129E7}" destId="{4DE8651A-A0C3-4BAE-88A2-28E7D09BDB7F}" srcOrd="0" destOrd="0" presId="urn:microsoft.com/office/officeart/2018/2/layout/IconVerticalSolidList"/>
    <dgm:cxn modelId="{B2C61EA2-DD16-4D93-AD2C-10AB69BA30C7}" type="presOf" srcId="{18C99D78-30AD-4382-BF24-94A2B8AB3BEC}" destId="{CB4A7A9A-FD53-4B9F-8375-D1AC0447961E}" srcOrd="0" destOrd="0" presId="urn:microsoft.com/office/officeart/2018/2/layout/IconVerticalSolidList"/>
    <dgm:cxn modelId="{68937BB7-15C3-4279-9010-ADE622564580}" srcId="{1B4B332B-7078-40BA-A901-DD8A49714C95}" destId="{031D1B1A-A1E5-448D-A571-48FEACFE5AB3}" srcOrd="1" destOrd="0" parTransId="{E3A05880-62C1-4D6F-81DC-279CA022B6A0}" sibTransId="{E8164BCE-9C3C-4B83-8DD0-1B59D3FF7266}"/>
    <dgm:cxn modelId="{910283E2-A726-4387-82AC-A3828373CADF}" type="presOf" srcId="{D603922B-7ACA-4CA9-8D69-8A0DBC17AC65}" destId="{D8F7D66D-BF77-4230-BA76-FF2C50E24A7A}" srcOrd="0" destOrd="0" presId="urn:microsoft.com/office/officeart/2018/2/layout/IconVerticalSolidList"/>
    <dgm:cxn modelId="{4C2B2EF4-E75B-42CE-85BB-614DD45D707D}" type="presOf" srcId="{1B4B332B-7078-40BA-A901-DD8A49714C95}" destId="{9E8CBD0F-5730-4E28-BE91-7CA351801EF6}" srcOrd="0" destOrd="0" presId="urn:microsoft.com/office/officeart/2018/2/layout/IconVerticalSolidList"/>
    <dgm:cxn modelId="{36594F9B-AD40-450D-9EF7-4CCCBBBC8589}" type="presParOf" srcId="{9E8CBD0F-5730-4E28-BE91-7CA351801EF6}" destId="{D28FB6D8-4C42-41F4-B9A9-2CC343EAEBE7}" srcOrd="0" destOrd="0" presId="urn:microsoft.com/office/officeart/2018/2/layout/IconVerticalSolidList"/>
    <dgm:cxn modelId="{BB9FCD78-7DE9-4D5D-ACD4-BF13E11A29D3}" type="presParOf" srcId="{D28FB6D8-4C42-41F4-B9A9-2CC343EAEBE7}" destId="{2D385C9E-73EA-4943-A95D-43FE86A5CEBD}" srcOrd="0" destOrd="0" presId="urn:microsoft.com/office/officeart/2018/2/layout/IconVerticalSolidList"/>
    <dgm:cxn modelId="{2363F801-609E-477C-BCDE-9621F45D3738}" type="presParOf" srcId="{D28FB6D8-4C42-41F4-B9A9-2CC343EAEBE7}" destId="{B1FAABC0-CA1B-45FE-ABE9-AE45D1814285}" srcOrd="1" destOrd="0" presId="urn:microsoft.com/office/officeart/2018/2/layout/IconVerticalSolidList"/>
    <dgm:cxn modelId="{BCAFA2C6-A22B-44F2-BFE3-8783E3FE0F79}" type="presParOf" srcId="{D28FB6D8-4C42-41F4-B9A9-2CC343EAEBE7}" destId="{4EBB2733-AE74-4217-99E5-5AB0E77D1383}" srcOrd="2" destOrd="0" presId="urn:microsoft.com/office/officeart/2018/2/layout/IconVerticalSolidList"/>
    <dgm:cxn modelId="{3E286DF9-6E18-48E5-8BD6-2106017B53CA}" type="presParOf" srcId="{D28FB6D8-4C42-41F4-B9A9-2CC343EAEBE7}" destId="{4DE8651A-A0C3-4BAE-88A2-28E7D09BDB7F}" srcOrd="3" destOrd="0" presId="urn:microsoft.com/office/officeart/2018/2/layout/IconVerticalSolidList"/>
    <dgm:cxn modelId="{530129BF-114C-47D7-8242-A2AF83E21AEF}" type="presParOf" srcId="{9E8CBD0F-5730-4E28-BE91-7CA351801EF6}" destId="{D7D55807-4B6B-4AD1-85DD-76F66F42BD2C}" srcOrd="1" destOrd="0" presId="urn:microsoft.com/office/officeart/2018/2/layout/IconVerticalSolidList"/>
    <dgm:cxn modelId="{403F5D7A-BD4B-4E48-ABB5-57606DA01CC2}" type="presParOf" srcId="{9E8CBD0F-5730-4E28-BE91-7CA351801EF6}" destId="{B7DE40B8-B382-4E25-BE4F-49E8AC7AFC57}" srcOrd="2" destOrd="0" presId="urn:microsoft.com/office/officeart/2018/2/layout/IconVerticalSolidList"/>
    <dgm:cxn modelId="{AA7128E5-FB92-4D48-B69F-E00CC9D9B190}" type="presParOf" srcId="{B7DE40B8-B382-4E25-BE4F-49E8AC7AFC57}" destId="{7C811248-E836-482F-932A-1C696B42CA4C}" srcOrd="0" destOrd="0" presId="urn:microsoft.com/office/officeart/2018/2/layout/IconVerticalSolidList"/>
    <dgm:cxn modelId="{8EE5D238-FFD8-4001-A203-26F12A31AD76}" type="presParOf" srcId="{B7DE40B8-B382-4E25-BE4F-49E8AC7AFC57}" destId="{DD05C585-4A4D-4361-B288-DD25C9AD56A4}" srcOrd="1" destOrd="0" presId="urn:microsoft.com/office/officeart/2018/2/layout/IconVerticalSolidList"/>
    <dgm:cxn modelId="{6DB7A019-5EFA-4CD1-B393-4DC1FA7936CC}" type="presParOf" srcId="{B7DE40B8-B382-4E25-BE4F-49E8AC7AFC57}" destId="{12A9D822-8E8B-4C24-AABF-5F93D6D93DC8}" srcOrd="2" destOrd="0" presId="urn:microsoft.com/office/officeart/2018/2/layout/IconVerticalSolidList"/>
    <dgm:cxn modelId="{F1DEDAD2-433D-45B3-AE67-71991624B318}" type="presParOf" srcId="{B7DE40B8-B382-4E25-BE4F-49E8AC7AFC57}" destId="{AF77C3DF-FEE1-4378-AE13-8673E08871CD}" srcOrd="3" destOrd="0" presId="urn:microsoft.com/office/officeart/2018/2/layout/IconVerticalSolidList"/>
    <dgm:cxn modelId="{5026A3D2-23DB-47C6-B2C1-A7621C6CDAFC}" type="presParOf" srcId="{9E8CBD0F-5730-4E28-BE91-7CA351801EF6}" destId="{7442AF03-2816-47AA-A8E1-FE6395861112}" srcOrd="3" destOrd="0" presId="urn:microsoft.com/office/officeart/2018/2/layout/IconVerticalSolidList"/>
    <dgm:cxn modelId="{F35B5AF6-CE5B-405C-BCD6-97B09C19F761}" type="presParOf" srcId="{9E8CBD0F-5730-4E28-BE91-7CA351801EF6}" destId="{07BDC9B4-76FF-4124-80FB-353C9B6AA1E1}" srcOrd="4" destOrd="0" presId="urn:microsoft.com/office/officeart/2018/2/layout/IconVerticalSolidList"/>
    <dgm:cxn modelId="{5AD226E7-CB7D-4D2C-95A4-906A9AEDFC84}" type="presParOf" srcId="{07BDC9B4-76FF-4124-80FB-353C9B6AA1E1}" destId="{CBB8ABA8-6562-4EC8-B091-1516D747243E}" srcOrd="0" destOrd="0" presId="urn:microsoft.com/office/officeart/2018/2/layout/IconVerticalSolidList"/>
    <dgm:cxn modelId="{0DA0191D-1ECE-406E-A07C-93697842B4A4}" type="presParOf" srcId="{07BDC9B4-76FF-4124-80FB-353C9B6AA1E1}" destId="{2533AF13-469F-4DEB-8B12-B5717870BACB}" srcOrd="1" destOrd="0" presId="urn:microsoft.com/office/officeart/2018/2/layout/IconVerticalSolidList"/>
    <dgm:cxn modelId="{151A61B8-13E3-47B0-B34A-962AA0105CCB}" type="presParOf" srcId="{07BDC9B4-76FF-4124-80FB-353C9B6AA1E1}" destId="{C59C797C-9185-45EF-816D-A411EED2F228}" srcOrd="2" destOrd="0" presId="urn:microsoft.com/office/officeart/2018/2/layout/IconVerticalSolidList"/>
    <dgm:cxn modelId="{22F5B7A8-522C-4951-9A7A-9F30DB8B5AA8}" type="presParOf" srcId="{07BDC9B4-76FF-4124-80FB-353C9B6AA1E1}" destId="{D8F7D66D-BF77-4230-BA76-FF2C50E24A7A}" srcOrd="3" destOrd="0" presId="urn:microsoft.com/office/officeart/2018/2/layout/IconVerticalSolidList"/>
    <dgm:cxn modelId="{86C66475-A41D-476D-96F7-BFA089201B7E}" type="presParOf" srcId="{9E8CBD0F-5730-4E28-BE91-7CA351801EF6}" destId="{09B45B3C-9E04-4B2D-998A-3A97BD86E5C8}" srcOrd="5" destOrd="0" presId="urn:microsoft.com/office/officeart/2018/2/layout/IconVerticalSolidList"/>
    <dgm:cxn modelId="{65ED8DC7-DBD7-4D7F-BE75-E6B876C7BB8E}" type="presParOf" srcId="{9E8CBD0F-5730-4E28-BE91-7CA351801EF6}" destId="{4ECFE199-2FB7-4E08-B633-119092934954}" srcOrd="6" destOrd="0" presId="urn:microsoft.com/office/officeart/2018/2/layout/IconVerticalSolidList"/>
    <dgm:cxn modelId="{E85484D7-2482-4747-8D8F-74F9A0527ADF}" type="presParOf" srcId="{4ECFE199-2FB7-4E08-B633-119092934954}" destId="{83D4FB01-694C-4846-8356-860BB9ABF1EC}" srcOrd="0" destOrd="0" presId="urn:microsoft.com/office/officeart/2018/2/layout/IconVerticalSolidList"/>
    <dgm:cxn modelId="{D220A6A9-21EC-40CC-AEAE-20998884E23D}" type="presParOf" srcId="{4ECFE199-2FB7-4E08-B633-119092934954}" destId="{ED9AA2D0-8E63-430E-8198-EF1D06793D45}" srcOrd="1" destOrd="0" presId="urn:microsoft.com/office/officeart/2018/2/layout/IconVerticalSolidList"/>
    <dgm:cxn modelId="{7298EB30-E5A3-4C76-BBB9-AE218E97DD0A}" type="presParOf" srcId="{4ECFE199-2FB7-4E08-B633-119092934954}" destId="{D1E895CC-4EA2-42B1-8A46-6B6143CC6D7F}" srcOrd="2" destOrd="0" presId="urn:microsoft.com/office/officeart/2018/2/layout/IconVerticalSolidList"/>
    <dgm:cxn modelId="{87C74C94-A9B9-4F00-92BE-8549443A5649}" type="presParOf" srcId="{4ECFE199-2FB7-4E08-B633-119092934954}" destId="{CB4A7A9A-FD53-4B9F-8375-D1AC0447961E}"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781FAE-69B6-4E82-B063-8B52A0AD21D4}">
      <dsp:nvSpPr>
        <dsp:cNvPr id="0" name=""/>
        <dsp:cNvSpPr/>
      </dsp:nvSpPr>
      <dsp:spPr>
        <a:xfrm>
          <a:off x="0" y="40005"/>
          <a:ext cx="10058399" cy="719549"/>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rtl="0">
            <a:lnSpc>
              <a:spcPct val="90000"/>
            </a:lnSpc>
            <a:spcBef>
              <a:spcPct val="0"/>
            </a:spcBef>
            <a:spcAft>
              <a:spcPct val="35000"/>
            </a:spcAft>
            <a:buNone/>
          </a:pPr>
          <a:r>
            <a:rPr lang="en-US" sz="3000" kern="1200"/>
            <a:t>TN NAFTA or USMCA Professionals Visa Program</a:t>
          </a:r>
          <a:r>
            <a:rPr lang="en-US" sz="3000" kern="1200">
              <a:latin typeface="Calibri Light" panose="020F0302020204030204"/>
            </a:rPr>
            <a:t> </a:t>
          </a:r>
        </a:p>
      </dsp:txBody>
      <dsp:txXfrm>
        <a:off x="35125" y="75130"/>
        <a:ext cx="9988149" cy="649299"/>
      </dsp:txXfrm>
    </dsp:sp>
    <dsp:sp modelId="{F2380FBF-64D2-4836-ACAB-677D6BA1329F}">
      <dsp:nvSpPr>
        <dsp:cNvPr id="0" name=""/>
        <dsp:cNvSpPr/>
      </dsp:nvSpPr>
      <dsp:spPr>
        <a:xfrm>
          <a:off x="0" y="845955"/>
          <a:ext cx="10058399" cy="719549"/>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Farm Labor Contractors/H-2ALC’s</a:t>
          </a:r>
        </a:p>
      </dsp:txBody>
      <dsp:txXfrm>
        <a:off x="35125" y="881080"/>
        <a:ext cx="9988149" cy="649299"/>
      </dsp:txXfrm>
    </dsp:sp>
    <dsp:sp modelId="{1CAEFE17-150B-4440-8C67-5A695D706C31}">
      <dsp:nvSpPr>
        <dsp:cNvPr id="0" name=""/>
        <dsp:cNvSpPr/>
      </dsp:nvSpPr>
      <dsp:spPr>
        <a:xfrm>
          <a:off x="0" y="1651904"/>
          <a:ext cx="10058399" cy="719549"/>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rtl="0">
            <a:lnSpc>
              <a:spcPct val="90000"/>
            </a:lnSpc>
            <a:spcBef>
              <a:spcPct val="0"/>
            </a:spcBef>
            <a:spcAft>
              <a:spcPct val="35000"/>
            </a:spcAft>
            <a:buNone/>
          </a:pPr>
          <a:r>
            <a:rPr lang="en-US" sz="3000" b="0" kern="1200">
              <a:solidFill>
                <a:schemeClr val="bg1"/>
              </a:solidFill>
              <a:latin typeface="Calibri"/>
              <a:ea typeface="Calibri"/>
              <a:cs typeface="Calibri"/>
            </a:rPr>
            <a:t>H-2B Visa Program</a:t>
          </a:r>
          <a:endParaRPr lang="en-US" sz="3000" b="0" kern="1200">
            <a:solidFill>
              <a:schemeClr val="bg1"/>
            </a:solidFill>
            <a:latin typeface="Calibri Light" panose="020F0302020204030204"/>
          </a:endParaRPr>
        </a:p>
      </dsp:txBody>
      <dsp:txXfrm>
        <a:off x="35125" y="1687029"/>
        <a:ext cx="9988149" cy="649299"/>
      </dsp:txXfrm>
    </dsp:sp>
    <dsp:sp modelId="{17AACABC-9D1F-4E1F-BB3E-E74F1361EBE7}">
      <dsp:nvSpPr>
        <dsp:cNvPr id="0" name=""/>
        <dsp:cNvSpPr/>
      </dsp:nvSpPr>
      <dsp:spPr>
        <a:xfrm>
          <a:off x="0" y="2457855"/>
          <a:ext cx="10058399" cy="719549"/>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H-2A Visa Program</a:t>
          </a:r>
          <a:endParaRPr lang="en-US" sz="3000" b="1" kern="1200"/>
        </a:p>
      </dsp:txBody>
      <dsp:txXfrm>
        <a:off x="35125" y="2492980"/>
        <a:ext cx="9988149" cy="649299"/>
      </dsp:txXfrm>
    </dsp:sp>
    <dsp:sp modelId="{A19BAF0B-8329-48EA-B28A-3487123548CC}">
      <dsp:nvSpPr>
        <dsp:cNvPr id="0" name=""/>
        <dsp:cNvSpPr/>
      </dsp:nvSpPr>
      <dsp:spPr>
        <a:xfrm>
          <a:off x="0" y="3263805"/>
          <a:ext cx="10058399" cy="719549"/>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rtl="0">
            <a:lnSpc>
              <a:spcPct val="90000"/>
            </a:lnSpc>
            <a:spcBef>
              <a:spcPct val="0"/>
            </a:spcBef>
            <a:spcAft>
              <a:spcPct val="35000"/>
            </a:spcAft>
            <a:buNone/>
          </a:pPr>
          <a:r>
            <a:rPr lang="en-US" sz="3000" kern="1200">
              <a:solidFill>
                <a:schemeClr val="bg1"/>
              </a:solidFill>
              <a:latin typeface="Calibri"/>
              <a:ea typeface="Calibri"/>
              <a:cs typeface="Calibri"/>
            </a:rPr>
            <a:t>Internships as a source of labor?</a:t>
          </a:r>
        </a:p>
      </dsp:txBody>
      <dsp:txXfrm>
        <a:off x="35125" y="3298930"/>
        <a:ext cx="9988149" cy="64929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385C9E-73EA-4943-A95D-43FE86A5CEBD}">
      <dsp:nvSpPr>
        <dsp:cNvPr id="0" name=""/>
        <dsp:cNvSpPr/>
      </dsp:nvSpPr>
      <dsp:spPr>
        <a:xfrm>
          <a:off x="0" y="2466"/>
          <a:ext cx="11257005" cy="125024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1FAABC0-CA1B-45FE-ABE9-AE45D1814285}">
      <dsp:nvSpPr>
        <dsp:cNvPr id="0" name=""/>
        <dsp:cNvSpPr/>
      </dsp:nvSpPr>
      <dsp:spPr>
        <a:xfrm>
          <a:off x="378199" y="283772"/>
          <a:ext cx="687635" cy="68763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DE8651A-A0C3-4BAE-88A2-28E7D09BDB7F}">
      <dsp:nvSpPr>
        <dsp:cNvPr id="0" name=""/>
        <dsp:cNvSpPr/>
      </dsp:nvSpPr>
      <dsp:spPr>
        <a:xfrm>
          <a:off x="1444033" y="2466"/>
          <a:ext cx="9812971" cy="12502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2318" tIns="132318" rIns="132318" bIns="132318" numCol="1" spcCol="1270" anchor="ctr" anchorCtr="0">
          <a:noAutofit/>
        </a:bodyPr>
        <a:lstStyle/>
        <a:p>
          <a:pPr marL="0" lvl="0" indent="0" algn="l" defTabSz="933450">
            <a:lnSpc>
              <a:spcPct val="100000"/>
            </a:lnSpc>
            <a:spcBef>
              <a:spcPct val="0"/>
            </a:spcBef>
            <a:spcAft>
              <a:spcPct val="35000"/>
            </a:spcAft>
            <a:buNone/>
          </a:pPr>
          <a:r>
            <a:rPr lang="en-US" sz="2100" kern="1200"/>
            <a:t>Good, reliable employees can provide an employer with a positive experience and likewise, being a good employer can provide a positive experience for employees.</a:t>
          </a:r>
        </a:p>
      </dsp:txBody>
      <dsp:txXfrm>
        <a:off x="1444033" y="2466"/>
        <a:ext cx="9812971" cy="1250245"/>
      </dsp:txXfrm>
    </dsp:sp>
    <dsp:sp modelId="{7C811248-E836-482F-932A-1C696B42CA4C}">
      <dsp:nvSpPr>
        <dsp:cNvPr id="0" name=""/>
        <dsp:cNvSpPr/>
      </dsp:nvSpPr>
      <dsp:spPr>
        <a:xfrm>
          <a:off x="0" y="1565273"/>
          <a:ext cx="11257005" cy="125024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D05C585-4A4D-4361-B288-DD25C9AD56A4}">
      <dsp:nvSpPr>
        <dsp:cNvPr id="0" name=""/>
        <dsp:cNvSpPr/>
      </dsp:nvSpPr>
      <dsp:spPr>
        <a:xfrm>
          <a:off x="378199" y="1846579"/>
          <a:ext cx="687635" cy="68763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F77C3DF-FEE1-4378-AE13-8673E08871CD}">
      <dsp:nvSpPr>
        <dsp:cNvPr id="0" name=""/>
        <dsp:cNvSpPr/>
      </dsp:nvSpPr>
      <dsp:spPr>
        <a:xfrm>
          <a:off x="1444033" y="1565273"/>
          <a:ext cx="9812971" cy="12502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2318" tIns="132318" rIns="132318" bIns="132318" numCol="1" spcCol="1270" anchor="ctr" anchorCtr="0">
          <a:noAutofit/>
        </a:bodyPr>
        <a:lstStyle/>
        <a:p>
          <a:pPr marL="0" lvl="0" indent="0" algn="l" defTabSz="933450">
            <a:lnSpc>
              <a:spcPct val="100000"/>
            </a:lnSpc>
            <a:spcBef>
              <a:spcPct val="0"/>
            </a:spcBef>
            <a:spcAft>
              <a:spcPct val="35000"/>
            </a:spcAft>
            <a:buNone/>
          </a:pPr>
          <a:r>
            <a:rPr lang="en-US" sz="2100" kern="1200"/>
            <a:t>As in any business, both employees and employers have responsibilities to the business and to each other. </a:t>
          </a:r>
        </a:p>
      </dsp:txBody>
      <dsp:txXfrm>
        <a:off x="1444033" y="1565273"/>
        <a:ext cx="9812971" cy="1250245"/>
      </dsp:txXfrm>
    </dsp:sp>
    <dsp:sp modelId="{CBB8ABA8-6562-4EC8-B091-1516D747243E}">
      <dsp:nvSpPr>
        <dsp:cNvPr id="0" name=""/>
        <dsp:cNvSpPr/>
      </dsp:nvSpPr>
      <dsp:spPr>
        <a:xfrm>
          <a:off x="0" y="3128080"/>
          <a:ext cx="11257005" cy="125024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533AF13-469F-4DEB-8B12-B5717870BACB}">
      <dsp:nvSpPr>
        <dsp:cNvPr id="0" name=""/>
        <dsp:cNvSpPr/>
      </dsp:nvSpPr>
      <dsp:spPr>
        <a:xfrm>
          <a:off x="378199" y="3409385"/>
          <a:ext cx="687635" cy="68763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8F7D66D-BF77-4230-BA76-FF2C50E24A7A}">
      <dsp:nvSpPr>
        <dsp:cNvPr id="0" name=""/>
        <dsp:cNvSpPr/>
      </dsp:nvSpPr>
      <dsp:spPr>
        <a:xfrm>
          <a:off x="1444033" y="3128080"/>
          <a:ext cx="9812971" cy="12502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2318" tIns="132318" rIns="132318" bIns="132318" numCol="1" spcCol="1270" anchor="ctr" anchorCtr="0">
          <a:noAutofit/>
        </a:bodyPr>
        <a:lstStyle/>
        <a:p>
          <a:pPr marL="0" lvl="0" indent="0" algn="l" defTabSz="933450">
            <a:lnSpc>
              <a:spcPct val="100000"/>
            </a:lnSpc>
            <a:spcBef>
              <a:spcPct val="0"/>
            </a:spcBef>
            <a:spcAft>
              <a:spcPct val="35000"/>
            </a:spcAft>
            <a:buNone/>
          </a:pPr>
          <a:r>
            <a:rPr lang="en-US" sz="2100" kern="1200"/>
            <a:t>Production (gallons of milk, pounds of watermelons, bushels of corn) is the primary concern on the farm and for the employer; but there is a direct connection between the employees and production. </a:t>
          </a:r>
        </a:p>
      </dsp:txBody>
      <dsp:txXfrm>
        <a:off x="1444033" y="3128080"/>
        <a:ext cx="9812971" cy="1250245"/>
      </dsp:txXfrm>
    </dsp:sp>
    <dsp:sp modelId="{83D4FB01-694C-4846-8356-860BB9ABF1EC}">
      <dsp:nvSpPr>
        <dsp:cNvPr id="0" name=""/>
        <dsp:cNvSpPr/>
      </dsp:nvSpPr>
      <dsp:spPr>
        <a:xfrm>
          <a:off x="0" y="4690887"/>
          <a:ext cx="11257005" cy="125024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D9AA2D0-8E63-430E-8198-EF1D06793D45}">
      <dsp:nvSpPr>
        <dsp:cNvPr id="0" name=""/>
        <dsp:cNvSpPr/>
      </dsp:nvSpPr>
      <dsp:spPr>
        <a:xfrm>
          <a:off x="378199" y="4972192"/>
          <a:ext cx="687635" cy="68763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B4A7A9A-FD53-4B9F-8375-D1AC0447961E}">
      <dsp:nvSpPr>
        <dsp:cNvPr id="0" name=""/>
        <dsp:cNvSpPr/>
      </dsp:nvSpPr>
      <dsp:spPr>
        <a:xfrm>
          <a:off x="1444033" y="4690887"/>
          <a:ext cx="9812971" cy="12502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2318" tIns="132318" rIns="132318" bIns="132318" numCol="1" spcCol="1270" anchor="ctr" anchorCtr="0">
          <a:noAutofit/>
        </a:bodyPr>
        <a:lstStyle/>
        <a:p>
          <a:pPr marL="0" lvl="0" indent="0" algn="l" defTabSz="933450">
            <a:lnSpc>
              <a:spcPct val="100000"/>
            </a:lnSpc>
            <a:spcBef>
              <a:spcPct val="0"/>
            </a:spcBef>
            <a:spcAft>
              <a:spcPct val="35000"/>
            </a:spcAft>
            <a:buNone/>
          </a:pPr>
          <a:r>
            <a:rPr lang="en-US" sz="2100" kern="1200"/>
            <a:t>Employees who are content and respected will generally work hard and contribute toward the production goal, especially if they know their employer is happy with their efforts.</a:t>
          </a:r>
        </a:p>
      </dsp:txBody>
      <dsp:txXfrm>
        <a:off x="1444033" y="4690887"/>
        <a:ext cx="9812971" cy="125024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2AA33C-0321-4E4D-B963-B18E3F9ECDD3}" type="datetimeFigureOut">
              <a:rPr lang="es-MX" smtClean="0"/>
              <a:t>01/12/2023</a:t>
            </a:fld>
            <a:endParaRPr lang="es-MX"/>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93B25B-1CD4-49A2-BFE6-C9A9A24A9B66}" type="slidenum">
              <a:rPr lang="es-MX" smtClean="0"/>
              <a:t>‹#›</a:t>
            </a:fld>
            <a:endParaRPr lang="es-MX"/>
          </a:p>
        </p:txBody>
      </p:sp>
    </p:spTree>
    <p:extLst>
      <p:ext uri="{BB962C8B-B14F-4D97-AF65-F5344CB8AC3E}">
        <p14:creationId xmlns:p14="http://schemas.microsoft.com/office/powerpoint/2010/main" val="42201014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5"/>
          </p:nvPr>
        </p:nvSpPr>
        <p:spPr/>
        <p:txBody>
          <a:bodyPr/>
          <a:lstStyle/>
          <a:p>
            <a:fld id="{EE93B25B-1CD4-49A2-BFE6-C9A9A24A9B66}" type="slidenum">
              <a:rPr lang="es-MX" smtClean="0"/>
              <a:t>4</a:t>
            </a:fld>
            <a:endParaRPr lang="es-MX"/>
          </a:p>
        </p:txBody>
      </p:sp>
    </p:spTree>
    <p:extLst>
      <p:ext uri="{BB962C8B-B14F-4D97-AF65-F5344CB8AC3E}">
        <p14:creationId xmlns:p14="http://schemas.microsoft.com/office/powerpoint/2010/main" val="1496987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a:p>
        </p:txBody>
      </p:sp>
      <p:sp>
        <p:nvSpPr>
          <p:cNvPr id="4" name="Slide Number Placeholder 3"/>
          <p:cNvSpPr>
            <a:spLocks noGrp="1"/>
          </p:cNvSpPr>
          <p:nvPr>
            <p:ph type="sldNum" sz="quarter" idx="5"/>
          </p:nvPr>
        </p:nvSpPr>
        <p:spPr/>
        <p:txBody>
          <a:bodyPr/>
          <a:lstStyle/>
          <a:p>
            <a:fld id="{EE93B25B-1CD4-49A2-BFE6-C9A9A24A9B66}" type="slidenum">
              <a:rPr lang="es-MX" smtClean="0"/>
              <a:t>5</a:t>
            </a:fld>
            <a:endParaRPr lang="es-MX"/>
          </a:p>
        </p:txBody>
      </p:sp>
    </p:spTree>
    <p:extLst>
      <p:ext uri="{BB962C8B-B14F-4D97-AF65-F5344CB8AC3E}">
        <p14:creationId xmlns:p14="http://schemas.microsoft.com/office/powerpoint/2010/main" val="3503410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E28425-E7DA-436C-AEB5-A948A3933728}" type="slidenum">
              <a:rPr lang="en-US" smtClean="0"/>
              <a:t>6</a:t>
            </a:fld>
            <a:endParaRPr lang="en-US"/>
          </a:p>
        </p:txBody>
      </p:sp>
    </p:spTree>
    <p:extLst>
      <p:ext uri="{BB962C8B-B14F-4D97-AF65-F5344CB8AC3E}">
        <p14:creationId xmlns:p14="http://schemas.microsoft.com/office/powerpoint/2010/main" val="17449371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5"/>
          </p:nvPr>
        </p:nvSpPr>
        <p:spPr/>
        <p:txBody>
          <a:bodyPr/>
          <a:lstStyle/>
          <a:p>
            <a:fld id="{EE93B25B-1CD4-49A2-BFE6-C9A9A24A9B66}" type="slidenum">
              <a:rPr lang="es-MX" smtClean="0"/>
              <a:t>13</a:t>
            </a:fld>
            <a:endParaRPr lang="es-MX"/>
          </a:p>
        </p:txBody>
      </p:sp>
    </p:spTree>
    <p:extLst>
      <p:ext uri="{BB962C8B-B14F-4D97-AF65-F5344CB8AC3E}">
        <p14:creationId xmlns:p14="http://schemas.microsoft.com/office/powerpoint/2010/main" val="14909959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5"/>
          </p:nvPr>
        </p:nvSpPr>
        <p:spPr/>
        <p:txBody>
          <a:bodyPr/>
          <a:lstStyle/>
          <a:p>
            <a:fld id="{EE93B25B-1CD4-49A2-BFE6-C9A9A24A9B66}" type="slidenum">
              <a:rPr lang="es-MX" smtClean="0"/>
              <a:t>14</a:t>
            </a:fld>
            <a:endParaRPr lang="es-MX"/>
          </a:p>
        </p:txBody>
      </p:sp>
    </p:spTree>
    <p:extLst>
      <p:ext uri="{BB962C8B-B14F-4D97-AF65-F5344CB8AC3E}">
        <p14:creationId xmlns:p14="http://schemas.microsoft.com/office/powerpoint/2010/main" val="36014954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5"/>
          </p:nvPr>
        </p:nvSpPr>
        <p:spPr/>
        <p:txBody>
          <a:bodyPr/>
          <a:lstStyle/>
          <a:p>
            <a:fld id="{EE93B25B-1CD4-49A2-BFE6-C9A9A24A9B66}" type="slidenum">
              <a:rPr lang="es-MX" smtClean="0"/>
              <a:t>15</a:t>
            </a:fld>
            <a:endParaRPr lang="es-MX"/>
          </a:p>
        </p:txBody>
      </p:sp>
    </p:spTree>
    <p:extLst>
      <p:ext uri="{BB962C8B-B14F-4D97-AF65-F5344CB8AC3E}">
        <p14:creationId xmlns:p14="http://schemas.microsoft.com/office/powerpoint/2010/main" val="42073889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E93B25B-1CD4-49A2-BFE6-C9A9A24A9B66}" type="slidenum">
              <a:rPr lang="es-MX" smtClean="0"/>
              <a:t>16</a:t>
            </a:fld>
            <a:endParaRPr lang="es-MX"/>
          </a:p>
        </p:txBody>
      </p:sp>
    </p:spTree>
    <p:extLst>
      <p:ext uri="{BB962C8B-B14F-4D97-AF65-F5344CB8AC3E}">
        <p14:creationId xmlns:p14="http://schemas.microsoft.com/office/powerpoint/2010/main" val="38870061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MX" dirty="0"/>
          </a:p>
        </p:txBody>
      </p:sp>
      <p:sp>
        <p:nvSpPr>
          <p:cNvPr id="4" name="Slide Number Placeholder 3"/>
          <p:cNvSpPr>
            <a:spLocks noGrp="1"/>
          </p:cNvSpPr>
          <p:nvPr>
            <p:ph type="sldNum" sz="quarter" idx="5"/>
          </p:nvPr>
        </p:nvSpPr>
        <p:spPr/>
        <p:txBody>
          <a:bodyPr/>
          <a:lstStyle/>
          <a:p>
            <a:fld id="{EE93B25B-1CD4-49A2-BFE6-C9A9A24A9B66}" type="slidenum">
              <a:rPr lang="es-MX" smtClean="0"/>
              <a:t>18</a:t>
            </a:fld>
            <a:endParaRPr lang="es-MX"/>
          </a:p>
        </p:txBody>
      </p:sp>
    </p:spTree>
    <p:extLst>
      <p:ext uri="{BB962C8B-B14F-4D97-AF65-F5344CB8AC3E}">
        <p14:creationId xmlns:p14="http://schemas.microsoft.com/office/powerpoint/2010/main" val="42283564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3B25B-1CD4-49A2-BFE6-C9A9A24A9B66}" type="slidenum">
              <a:rPr lang="es-MX" smtClean="0"/>
              <a:t>21</a:t>
            </a:fld>
            <a:endParaRPr lang="es-MX"/>
          </a:p>
        </p:txBody>
      </p:sp>
    </p:spTree>
    <p:extLst>
      <p:ext uri="{BB962C8B-B14F-4D97-AF65-F5344CB8AC3E}">
        <p14:creationId xmlns:p14="http://schemas.microsoft.com/office/powerpoint/2010/main" val="34378932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5"/>
          </p:nvPr>
        </p:nvSpPr>
        <p:spPr/>
        <p:txBody>
          <a:bodyPr/>
          <a:lstStyle/>
          <a:p>
            <a:fld id="{EE93B25B-1CD4-49A2-BFE6-C9A9A24A9B66}" type="slidenum">
              <a:rPr lang="es-MX" smtClean="0"/>
              <a:t>22</a:t>
            </a:fld>
            <a:endParaRPr lang="es-MX"/>
          </a:p>
        </p:txBody>
      </p:sp>
    </p:spTree>
    <p:extLst>
      <p:ext uri="{BB962C8B-B14F-4D97-AF65-F5344CB8AC3E}">
        <p14:creationId xmlns:p14="http://schemas.microsoft.com/office/powerpoint/2010/main" val="3484927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5"/>
          </p:nvPr>
        </p:nvSpPr>
        <p:spPr/>
        <p:txBody>
          <a:bodyPr/>
          <a:lstStyle/>
          <a:p>
            <a:fld id="{EE93B25B-1CD4-49A2-BFE6-C9A9A24A9B66}" type="slidenum">
              <a:rPr lang="es-MX" smtClean="0"/>
              <a:t>23</a:t>
            </a:fld>
            <a:endParaRPr lang="es-MX"/>
          </a:p>
        </p:txBody>
      </p:sp>
    </p:spTree>
    <p:extLst>
      <p:ext uri="{BB962C8B-B14F-4D97-AF65-F5344CB8AC3E}">
        <p14:creationId xmlns:p14="http://schemas.microsoft.com/office/powerpoint/2010/main" val="34315653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a:p>
        </p:txBody>
      </p:sp>
      <p:sp>
        <p:nvSpPr>
          <p:cNvPr id="4" name="Slide Number Placeholder 3"/>
          <p:cNvSpPr>
            <a:spLocks noGrp="1"/>
          </p:cNvSpPr>
          <p:nvPr>
            <p:ph type="sldNum" sz="quarter" idx="5"/>
          </p:nvPr>
        </p:nvSpPr>
        <p:spPr/>
        <p:txBody>
          <a:bodyPr/>
          <a:lstStyle/>
          <a:p>
            <a:fld id="{EE93B25B-1CD4-49A2-BFE6-C9A9A24A9B66}" type="slidenum">
              <a:rPr lang="es-MX" smtClean="0"/>
              <a:t>27</a:t>
            </a:fld>
            <a:endParaRPr lang="es-MX"/>
          </a:p>
        </p:txBody>
      </p:sp>
    </p:spTree>
    <p:extLst>
      <p:ext uri="{BB962C8B-B14F-4D97-AF65-F5344CB8AC3E}">
        <p14:creationId xmlns:p14="http://schemas.microsoft.com/office/powerpoint/2010/main" val="6579179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AE28425-E7DA-436C-AEB5-A948A3933728}" type="slidenum">
              <a:rPr lang="en-US" smtClean="0"/>
              <a:t>31</a:t>
            </a:fld>
            <a:endParaRPr lang="en-US"/>
          </a:p>
        </p:txBody>
      </p:sp>
    </p:spTree>
    <p:extLst>
      <p:ext uri="{BB962C8B-B14F-4D97-AF65-F5344CB8AC3E}">
        <p14:creationId xmlns:p14="http://schemas.microsoft.com/office/powerpoint/2010/main" val="7814188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AE28425-E7DA-436C-AEB5-A948A3933728}" type="slidenum">
              <a:rPr lang="en-US" smtClean="0"/>
              <a:t>32</a:t>
            </a:fld>
            <a:endParaRPr lang="en-US"/>
          </a:p>
        </p:txBody>
      </p:sp>
    </p:spTree>
    <p:extLst>
      <p:ext uri="{BB962C8B-B14F-4D97-AF65-F5344CB8AC3E}">
        <p14:creationId xmlns:p14="http://schemas.microsoft.com/office/powerpoint/2010/main" val="3025987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9879CE5-495F-175A-DC34-E4AC1273DFAF}"/>
              </a:ext>
            </a:extLst>
          </p:cNvPr>
          <p:cNvSpPr>
            <a:spLocks noGrp="1" noChangeArrowheads="1"/>
          </p:cNvSpPr>
          <p:nvPr>
            <p:ph type="sldNum" sz="quarter" idx="5"/>
          </p:nvPr>
        </p:nvSpPr>
        <p:spPr>
          <a:ln/>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596BE29-56B9-4BDA-AB9B-F0506B36EA5A}"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58370" name="Rectangle 2">
            <a:extLst>
              <a:ext uri="{FF2B5EF4-FFF2-40B4-BE49-F238E27FC236}">
                <a16:creationId xmlns:a16="http://schemas.microsoft.com/office/drawing/2014/main" id="{86A8890E-621C-7EA2-12A6-4FFBBC13FDB2}"/>
              </a:ext>
            </a:extLst>
          </p:cNvPr>
          <p:cNvSpPr>
            <a:spLocks noGrp="1" noRot="1" noChangeAspect="1" noChangeArrowheads="1" noTextEdit="1"/>
          </p:cNvSpPr>
          <p:nvPr>
            <p:ph type="sldImg"/>
          </p:nvPr>
        </p:nvSpPr>
        <p:spPr>
          <a:ln/>
        </p:spPr>
      </p:sp>
      <p:sp>
        <p:nvSpPr>
          <p:cNvPr id="58371" name="Rectangle 3">
            <a:extLst>
              <a:ext uri="{FF2B5EF4-FFF2-40B4-BE49-F238E27FC236}">
                <a16:creationId xmlns:a16="http://schemas.microsoft.com/office/drawing/2014/main" id="{9D12C6EA-01FA-2B2E-B3BC-4057726208BA}"/>
              </a:ext>
            </a:extLst>
          </p:cNvPr>
          <p:cNvSpPr>
            <a:spLocks noGrp="1" noChangeArrowheads="1"/>
          </p:cNvSpPr>
          <p:nvPr>
            <p:ph type="body" idx="1"/>
          </p:nvPr>
        </p:nvSpPr>
        <p:spPr>
          <a:xfrm>
            <a:off x="304800" y="4343400"/>
            <a:ext cx="6172200" cy="4187825"/>
          </a:xfrm>
        </p:spPr>
        <p:txBody>
          <a:bodyPr/>
          <a:lstStyle/>
          <a:p>
            <a:endParaRPr lang="en-US"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1D41BE3-D46E-F107-05C6-9EF9C5331603}"/>
              </a:ext>
            </a:extLst>
          </p:cNvPr>
          <p:cNvSpPr>
            <a:spLocks noGrp="1" noChangeArrowheads="1"/>
          </p:cNvSpPr>
          <p:nvPr>
            <p:ph type="sldNum" sz="quarter" idx="5"/>
          </p:nvPr>
        </p:nvSpPr>
        <p:spPr>
          <a:ln/>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A04692E-5F2A-490B-8187-AC7105C3D565}"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8194" name="Rectangle 2">
            <a:extLst>
              <a:ext uri="{FF2B5EF4-FFF2-40B4-BE49-F238E27FC236}">
                <a16:creationId xmlns:a16="http://schemas.microsoft.com/office/drawing/2014/main" id="{5A577FBE-9155-E178-ADA0-D0AA23847F08}"/>
              </a:ext>
            </a:extLst>
          </p:cNvPr>
          <p:cNvSpPr>
            <a:spLocks noGrp="1" noRot="1" noChangeAspect="1" noChangeArrowheads="1" noTextEdit="1"/>
          </p:cNvSpPr>
          <p:nvPr>
            <p:ph type="sldImg"/>
          </p:nvPr>
        </p:nvSpPr>
        <p:spPr>
          <a:ln/>
        </p:spPr>
      </p:sp>
      <p:sp>
        <p:nvSpPr>
          <p:cNvPr id="8195" name="Rectangle 3">
            <a:extLst>
              <a:ext uri="{FF2B5EF4-FFF2-40B4-BE49-F238E27FC236}">
                <a16:creationId xmlns:a16="http://schemas.microsoft.com/office/drawing/2014/main" id="{660A1B97-63E0-6ABA-EF9B-C927284D8C90}"/>
              </a:ext>
            </a:extLst>
          </p:cNvPr>
          <p:cNvSpPr>
            <a:spLocks noGrp="1" noChangeArrowheads="1"/>
          </p:cNvSpPr>
          <p:nvPr>
            <p:ph type="body" idx="1"/>
          </p:nvPr>
        </p:nvSpPr>
        <p:spPr>
          <a:xfrm>
            <a:off x="609600" y="4343400"/>
            <a:ext cx="5791200" cy="4191000"/>
          </a:xfrm>
        </p:spPr>
        <p:txBody>
          <a:bodyPr/>
          <a:lstStyle/>
          <a:p>
            <a:endParaRPr lang="en-US"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E57D590-0F6E-53FC-94ED-B275A4412FB7}"/>
              </a:ext>
            </a:extLst>
          </p:cNvPr>
          <p:cNvSpPr>
            <a:spLocks noGrp="1" noChangeArrowheads="1"/>
          </p:cNvSpPr>
          <p:nvPr>
            <p:ph type="sldNum" sz="quarter" idx="5"/>
          </p:nvPr>
        </p:nvSpPr>
        <p:spPr>
          <a:ln/>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5A59429-21B3-40FF-B316-F21643686545}"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37</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240642" name="Rectangle 2">
            <a:extLst>
              <a:ext uri="{FF2B5EF4-FFF2-40B4-BE49-F238E27FC236}">
                <a16:creationId xmlns:a16="http://schemas.microsoft.com/office/drawing/2014/main" id="{AFB8CDFF-0CEE-26B0-6DE5-89C982C1872F}"/>
              </a:ext>
            </a:extLst>
          </p:cNvPr>
          <p:cNvSpPr>
            <a:spLocks noGrp="1" noRot="1" noChangeAspect="1" noChangeArrowheads="1" noTextEdit="1"/>
          </p:cNvSpPr>
          <p:nvPr>
            <p:ph type="sldImg"/>
          </p:nvPr>
        </p:nvSpPr>
        <p:spPr>
          <a:ln/>
        </p:spPr>
      </p:sp>
      <p:sp>
        <p:nvSpPr>
          <p:cNvPr id="240643" name="Rectangle 3">
            <a:extLst>
              <a:ext uri="{FF2B5EF4-FFF2-40B4-BE49-F238E27FC236}">
                <a16:creationId xmlns:a16="http://schemas.microsoft.com/office/drawing/2014/main" id="{B8498C91-CEC1-CB99-8C33-04D15B7D03D9}"/>
              </a:ext>
            </a:extLst>
          </p:cNvPr>
          <p:cNvSpPr>
            <a:spLocks noGrp="1" noChangeArrowheads="1"/>
          </p:cNvSpPr>
          <p:nvPr>
            <p:ph type="body" idx="1"/>
          </p:nvPr>
        </p:nvSpPr>
        <p:spPr/>
        <p:txBody>
          <a:bodyPr/>
          <a:lstStyle/>
          <a:p>
            <a:endParaRPr lang="en-US"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22D8FAF-1E42-3298-003A-32F769A3DA1D}"/>
              </a:ext>
            </a:extLst>
          </p:cNvPr>
          <p:cNvSpPr>
            <a:spLocks noGrp="1" noChangeArrowheads="1"/>
          </p:cNvSpPr>
          <p:nvPr>
            <p:ph type="sldNum" sz="quarter" idx="5"/>
          </p:nvPr>
        </p:nvSpPr>
        <p:spPr>
          <a:ln/>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A6196532-6580-46DF-9E88-AE2BD10CFBCE}"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38</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4338" name="Rectangle 2">
            <a:extLst>
              <a:ext uri="{FF2B5EF4-FFF2-40B4-BE49-F238E27FC236}">
                <a16:creationId xmlns:a16="http://schemas.microsoft.com/office/drawing/2014/main" id="{DA2A15E9-162A-C287-112E-A49357B21FE6}"/>
              </a:ext>
            </a:extLst>
          </p:cNvPr>
          <p:cNvSpPr>
            <a:spLocks noGrp="1" noRot="1" noChangeAspect="1" noChangeArrowheads="1" noTextEdit="1"/>
          </p:cNvSpPr>
          <p:nvPr>
            <p:ph type="sldImg"/>
          </p:nvPr>
        </p:nvSpPr>
        <p:spPr>
          <a:ln/>
        </p:spPr>
      </p:sp>
      <p:sp>
        <p:nvSpPr>
          <p:cNvPr id="14339" name="Rectangle 3">
            <a:extLst>
              <a:ext uri="{FF2B5EF4-FFF2-40B4-BE49-F238E27FC236}">
                <a16:creationId xmlns:a16="http://schemas.microsoft.com/office/drawing/2014/main" id="{1EA9BBCF-DE15-46F0-091E-46785E76CA24}"/>
              </a:ext>
            </a:extLst>
          </p:cNvPr>
          <p:cNvSpPr>
            <a:spLocks noGrp="1" noChangeArrowheads="1"/>
          </p:cNvSpPr>
          <p:nvPr>
            <p:ph type="body" idx="1"/>
          </p:nvPr>
        </p:nvSpPr>
        <p:spPr>
          <a:xfrm>
            <a:off x="914400" y="4343400"/>
            <a:ext cx="5029200" cy="2727325"/>
          </a:xfrm>
        </p:spPr>
        <p:txBody>
          <a:bodyPr/>
          <a:lstStyle/>
          <a:p>
            <a:endParaRPr lang="en-US"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6640D54-1E5B-7C9B-5ADD-D0D50CC98D2E}"/>
              </a:ext>
            </a:extLst>
          </p:cNvPr>
          <p:cNvSpPr>
            <a:spLocks noGrp="1" noChangeArrowheads="1"/>
          </p:cNvSpPr>
          <p:nvPr>
            <p:ph type="sldNum" sz="quarter" idx="5"/>
          </p:nvPr>
        </p:nvSpPr>
        <p:spPr>
          <a:ln/>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6F458C8-CDA4-47FC-BCCD-FDBA6BBD6A89}"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6386" name="Rectangle 2">
            <a:extLst>
              <a:ext uri="{FF2B5EF4-FFF2-40B4-BE49-F238E27FC236}">
                <a16:creationId xmlns:a16="http://schemas.microsoft.com/office/drawing/2014/main" id="{A817C657-F9E6-0BC4-60DB-20A2BD983F45}"/>
              </a:ext>
            </a:extLst>
          </p:cNvPr>
          <p:cNvSpPr>
            <a:spLocks noGrp="1" noRot="1" noChangeAspect="1" noChangeArrowheads="1" noTextEdit="1"/>
          </p:cNvSpPr>
          <p:nvPr>
            <p:ph type="sldImg"/>
          </p:nvPr>
        </p:nvSpPr>
        <p:spPr>
          <a:ln/>
        </p:spPr>
      </p:sp>
      <p:sp>
        <p:nvSpPr>
          <p:cNvPr id="16387" name="Rectangle 3">
            <a:extLst>
              <a:ext uri="{FF2B5EF4-FFF2-40B4-BE49-F238E27FC236}">
                <a16:creationId xmlns:a16="http://schemas.microsoft.com/office/drawing/2014/main" id="{55DD724B-D5D0-FD6D-C387-4784A0FDBD62}"/>
              </a:ext>
            </a:extLst>
          </p:cNvPr>
          <p:cNvSpPr>
            <a:spLocks noGrp="1" noChangeArrowheads="1"/>
          </p:cNvSpPr>
          <p:nvPr>
            <p:ph type="body" idx="1"/>
          </p:nvPr>
        </p:nvSpPr>
        <p:spPr>
          <a:xfrm>
            <a:off x="990600" y="4343400"/>
            <a:ext cx="5029200" cy="2266950"/>
          </a:xfrm>
        </p:spPr>
        <p:txBody>
          <a:bodyPr/>
          <a:lstStyle/>
          <a:p>
            <a:endParaRPr lang="en-US"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8D55E45-F4DC-CECB-9B1A-72BB217A243A}"/>
              </a:ext>
            </a:extLst>
          </p:cNvPr>
          <p:cNvSpPr>
            <a:spLocks noGrp="1" noChangeArrowheads="1"/>
          </p:cNvSpPr>
          <p:nvPr>
            <p:ph type="sldNum" sz="quarter" idx="5"/>
          </p:nvPr>
        </p:nvSpPr>
        <p:spPr>
          <a:ln/>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0116B59F-1A31-4D8E-A01E-AD1DC208AD8C}"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40</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8434" name="Rectangle 2">
            <a:extLst>
              <a:ext uri="{FF2B5EF4-FFF2-40B4-BE49-F238E27FC236}">
                <a16:creationId xmlns:a16="http://schemas.microsoft.com/office/drawing/2014/main" id="{0597FAFD-CD22-892E-11F6-A7CF78D0BB78}"/>
              </a:ext>
            </a:extLst>
          </p:cNvPr>
          <p:cNvSpPr>
            <a:spLocks noGrp="1" noRot="1" noChangeAspect="1" noChangeArrowheads="1" noTextEdit="1"/>
          </p:cNvSpPr>
          <p:nvPr>
            <p:ph type="sldImg"/>
          </p:nvPr>
        </p:nvSpPr>
        <p:spPr>
          <a:ln/>
        </p:spPr>
      </p:sp>
      <p:sp>
        <p:nvSpPr>
          <p:cNvPr id="18435" name="Rectangle 3">
            <a:extLst>
              <a:ext uri="{FF2B5EF4-FFF2-40B4-BE49-F238E27FC236}">
                <a16:creationId xmlns:a16="http://schemas.microsoft.com/office/drawing/2014/main" id="{9B668687-E3BD-E059-3506-F02482B9FBDD}"/>
              </a:ext>
            </a:extLst>
          </p:cNvPr>
          <p:cNvSpPr>
            <a:spLocks noGrp="1" noChangeArrowheads="1"/>
          </p:cNvSpPr>
          <p:nvPr>
            <p:ph type="body" idx="1"/>
          </p:nvPr>
        </p:nvSpPr>
        <p:spPr>
          <a:xfrm>
            <a:off x="914400" y="4343400"/>
            <a:ext cx="5029200" cy="2687638"/>
          </a:xfrm>
        </p:spPr>
        <p:txBody>
          <a:bodyPr/>
          <a:lstStyle/>
          <a:p>
            <a:endParaRPr lang="en-US"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FDD2BA9-2595-FE44-4712-C6558EED1014}"/>
              </a:ext>
            </a:extLst>
          </p:cNvPr>
          <p:cNvSpPr>
            <a:spLocks noGrp="1" noChangeArrowheads="1"/>
          </p:cNvSpPr>
          <p:nvPr>
            <p:ph type="sldNum" sz="quarter" idx="5"/>
          </p:nvPr>
        </p:nvSpPr>
        <p:spPr>
          <a:ln/>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353C057-8BCB-46DA-9D7B-CD43218BB048}"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41</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20482" name="Rectangle 2">
            <a:extLst>
              <a:ext uri="{FF2B5EF4-FFF2-40B4-BE49-F238E27FC236}">
                <a16:creationId xmlns:a16="http://schemas.microsoft.com/office/drawing/2014/main" id="{F8214017-AC9F-5EDE-DB28-816E38EAF178}"/>
              </a:ext>
            </a:extLst>
          </p:cNvPr>
          <p:cNvSpPr>
            <a:spLocks noGrp="1" noRot="1" noChangeAspect="1" noChangeArrowheads="1" noTextEdit="1"/>
          </p:cNvSpPr>
          <p:nvPr>
            <p:ph type="sldImg"/>
          </p:nvPr>
        </p:nvSpPr>
        <p:spPr>
          <a:ln/>
        </p:spPr>
      </p:sp>
      <p:sp>
        <p:nvSpPr>
          <p:cNvPr id="20483" name="Rectangle 3">
            <a:extLst>
              <a:ext uri="{FF2B5EF4-FFF2-40B4-BE49-F238E27FC236}">
                <a16:creationId xmlns:a16="http://schemas.microsoft.com/office/drawing/2014/main" id="{594C1C6C-9BB1-225E-E67E-64F3C4B35BF1}"/>
              </a:ext>
            </a:extLst>
          </p:cNvPr>
          <p:cNvSpPr>
            <a:spLocks noGrp="1" noChangeArrowheads="1"/>
          </p:cNvSpPr>
          <p:nvPr>
            <p:ph type="body" idx="1"/>
          </p:nvPr>
        </p:nvSpPr>
        <p:spPr>
          <a:xfrm>
            <a:off x="914400" y="4343400"/>
            <a:ext cx="5029200" cy="2798763"/>
          </a:xfrm>
        </p:spPr>
        <p:txBody>
          <a:bodyPr/>
          <a:lstStyle/>
          <a:p>
            <a:endParaRPr lang="en-US"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BA20DA4-214A-3E7E-E478-9473598BDAE9}"/>
              </a:ext>
            </a:extLst>
          </p:cNvPr>
          <p:cNvSpPr>
            <a:spLocks noGrp="1" noChangeArrowheads="1"/>
          </p:cNvSpPr>
          <p:nvPr>
            <p:ph type="sldNum" sz="quarter" idx="5"/>
          </p:nvPr>
        </p:nvSpPr>
        <p:spPr>
          <a:ln/>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51666A5-4E32-45F3-B3EA-C574C482D1C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42</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26626" name="Rectangle 2">
            <a:extLst>
              <a:ext uri="{FF2B5EF4-FFF2-40B4-BE49-F238E27FC236}">
                <a16:creationId xmlns:a16="http://schemas.microsoft.com/office/drawing/2014/main" id="{8C9AA28D-41EC-D88D-645D-E9B46B78CE52}"/>
              </a:ext>
            </a:extLst>
          </p:cNvPr>
          <p:cNvSpPr>
            <a:spLocks noGrp="1" noRot="1" noChangeAspect="1" noChangeArrowheads="1" noTextEdit="1"/>
          </p:cNvSpPr>
          <p:nvPr>
            <p:ph type="sldImg"/>
          </p:nvPr>
        </p:nvSpPr>
        <p:spPr>
          <a:ln/>
        </p:spPr>
      </p:sp>
      <p:sp>
        <p:nvSpPr>
          <p:cNvPr id="26627" name="Rectangle 3">
            <a:extLst>
              <a:ext uri="{FF2B5EF4-FFF2-40B4-BE49-F238E27FC236}">
                <a16:creationId xmlns:a16="http://schemas.microsoft.com/office/drawing/2014/main" id="{8EF1ECD6-589A-2561-3762-00C6CC14682D}"/>
              </a:ext>
            </a:extLst>
          </p:cNvPr>
          <p:cNvSpPr>
            <a:spLocks noGrp="1" noChangeArrowheads="1"/>
          </p:cNvSpPr>
          <p:nvPr>
            <p:ph type="body" idx="1"/>
          </p:nvPr>
        </p:nvSpPr>
        <p:spPr>
          <a:xfrm>
            <a:off x="914400" y="4343400"/>
            <a:ext cx="5029200" cy="3352800"/>
          </a:xfrm>
        </p:spPr>
        <p:txBody>
          <a:bodyPr/>
          <a:lstStyle/>
          <a:p>
            <a:endParaRPr lang="en-US"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B352137-12E1-676F-B67F-B7D6C65BD2A1}"/>
              </a:ext>
            </a:extLst>
          </p:cNvPr>
          <p:cNvSpPr>
            <a:spLocks noGrp="1" noChangeArrowheads="1"/>
          </p:cNvSpPr>
          <p:nvPr>
            <p:ph type="sldNum" sz="quarter" idx="5"/>
          </p:nvPr>
        </p:nvSpPr>
        <p:spPr>
          <a:ln/>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F395642-9A93-4428-AC90-B9ECD9418C95}"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36866" name="Rectangle 2">
            <a:extLst>
              <a:ext uri="{FF2B5EF4-FFF2-40B4-BE49-F238E27FC236}">
                <a16:creationId xmlns:a16="http://schemas.microsoft.com/office/drawing/2014/main" id="{53C54F4F-2F43-6AFE-7550-1C892E3D0199}"/>
              </a:ext>
            </a:extLst>
          </p:cNvPr>
          <p:cNvSpPr>
            <a:spLocks noGrp="1" noRot="1" noChangeAspect="1" noChangeArrowheads="1" noTextEdit="1"/>
          </p:cNvSpPr>
          <p:nvPr>
            <p:ph type="sldImg"/>
          </p:nvPr>
        </p:nvSpPr>
        <p:spPr>
          <a:ln/>
        </p:spPr>
      </p:sp>
      <p:sp>
        <p:nvSpPr>
          <p:cNvPr id="36867" name="Rectangle 3">
            <a:extLst>
              <a:ext uri="{FF2B5EF4-FFF2-40B4-BE49-F238E27FC236}">
                <a16:creationId xmlns:a16="http://schemas.microsoft.com/office/drawing/2014/main" id="{985C5076-115C-A4DF-4EF9-79F50F4A1B06}"/>
              </a:ext>
            </a:extLst>
          </p:cNvPr>
          <p:cNvSpPr>
            <a:spLocks noGrp="1" noChangeArrowheads="1"/>
          </p:cNvSpPr>
          <p:nvPr>
            <p:ph type="body" idx="1"/>
          </p:nvPr>
        </p:nvSpPr>
        <p:spPr>
          <a:xfrm>
            <a:off x="914400" y="4343400"/>
            <a:ext cx="5029200" cy="3163888"/>
          </a:xfrm>
        </p:spPr>
        <p:txBody>
          <a:bodyPr/>
          <a:lstStyle/>
          <a:p>
            <a:endParaRPr lang="en-US"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0111D7A-D0D4-3D3D-5607-BEE075D575D9}"/>
              </a:ext>
            </a:extLst>
          </p:cNvPr>
          <p:cNvSpPr>
            <a:spLocks noGrp="1" noChangeArrowheads="1"/>
          </p:cNvSpPr>
          <p:nvPr>
            <p:ph type="sldNum" sz="quarter" idx="5"/>
          </p:nvPr>
        </p:nvSpPr>
        <p:spPr>
          <a:ln/>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0F4AB2D-67E4-4C21-8335-B2B0FE3265D6}"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38914" name="Rectangle 2">
            <a:extLst>
              <a:ext uri="{FF2B5EF4-FFF2-40B4-BE49-F238E27FC236}">
                <a16:creationId xmlns:a16="http://schemas.microsoft.com/office/drawing/2014/main" id="{FC3C8394-FAC5-C3D9-506C-54347021A819}"/>
              </a:ext>
            </a:extLst>
          </p:cNvPr>
          <p:cNvSpPr>
            <a:spLocks noGrp="1" noRot="1" noChangeAspect="1" noChangeArrowheads="1" noTextEdit="1"/>
          </p:cNvSpPr>
          <p:nvPr>
            <p:ph type="sldImg"/>
          </p:nvPr>
        </p:nvSpPr>
        <p:spPr>
          <a:ln/>
        </p:spPr>
      </p:sp>
      <p:sp>
        <p:nvSpPr>
          <p:cNvPr id="38915" name="Rectangle 3">
            <a:extLst>
              <a:ext uri="{FF2B5EF4-FFF2-40B4-BE49-F238E27FC236}">
                <a16:creationId xmlns:a16="http://schemas.microsoft.com/office/drawing/2014/main" id="{677100D4-4614-FC6C-1D76-93F1129EF4A9}"/>
              </a:ext>
            </a:extLst>
          </p:cNvPr>
          <p:cNvSpPr>
            <a:spLocks noGrp="1" noChangeArrowheads="1"/>
          </p:cNvSpPr>
          <p:nvPr>
            <p:ph type="body" idx="1"/>
          </p:nvPr>
        </p:nvSpPr>
        <p:spPr>
          <a:xfrm>
            <a:off x="914400" y="4343400"/>
            <a:ext cx="5029200" cy="3130550"/>
          </a:xfrm>
        </p:spPr>
        <p:txBody>
          <a:bodyPr/>
          <a:lstStyle/>
          <a:p>
            <a:endParaRPr lang="en-US"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FB3E904-1119-EAC8-318B-6825B998F664}"/>
              </a:ext>
            </a:extLst>
          </p:cNvPr>
          <p:cNvSpPr>
            <a:spLocks noGrp="1" noChangeArrowheads="1"/>
          </p:cNvSpPr>
          <p:nvPr>
            <p:ph type="sldNum" sz="quarter" idx="5"/>
          </p:nvPr>
        </p:nvSpPr>
        <p:spPr>
          <a:ln/>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40E4CC8E-A706-43C3-9A40-02BAD35D9D34}"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60418" name="Rectangle 2">
            <a:extLst>
              <a:ext uri="{FF2B5EF4-FFF2-40B4-BE49-F238E27FC236}">
                <a16:creationId xmlns:a16="http://schemas.microsoft.com/office/drawing/2014/main" id="{0EE11619-4B58-A098-4835-05D8924D200B}"/>
              </a:ext>
            </a:extLst>
          </p:cNvPr>
          <p:cNvSpPr>
            <a:spLocks noGrp="1" noRot="1" noChangeAspect="1" noChangeArrowheads="1" noTextEdit="1"/>
          </p:cNvSpPr>
          <p:nvPr>
            <p:ph type="sldImg"/>
          </p:nvPr>
        </p:nvSpPr>
        <p:spPr>
          <a:ln/>
        </p:spPr>
      </p:sp>
      <p:sp>
        <p:nvSpPr>
          <p:cNvPr id="60419" name="Rectangle 3">
            <a:extLst>
              <a:ext uri="{FF2B5EF4-FFF2-40B4-BE49-F238E27FC236}">
                <a16:creationId xmlns:a16="http://schemas.microsoft.com/office/drawing/2014/main" id="{65DFE2D5-33CD-7A02-199D-5B57CD40C8A3}"/>
              </a:ext>
            </a:extLst>
          </p:cNvPr>
          <p:cNvSpPr>
            <a:spLocks noGrp="1" noChangeArrowheads="1"/>
          </p:cNvSpPr>
          <p:nvPr>
            <p:ph type="body" idx="1"/>
          </p:nvPr>
        </p:nvSpPr>
        <p:spPr>
          <a:xfrm>
            <a:off x="914400" y="4343400"/>
            <a:ext cx="5029200" cy="920750"/>
          </a:xfrm>
        </p:spPr>
        <p:txBody>
          <a:bodyPr/>
          <a:lstStyle/>
          <a:p>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a:extLst>
              <a:ext uri="{FF2B5EF4-FFF2-40B4-BE49-F238E27FC236}">
                <a16:creationId xmlns:a16="http://schemas.microsoft.com/office/drawing/2014/main" id="{603AC602-F05B-67E7-0954-848C7E9757FC}"/>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B875F703-FB36-479C-9F2D-E87F50990A94}"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47</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171" name="Rectangle 2">
            <a:extLst>
              <a:ext uri="{FF2B5EF4-FFF2-40B4-BE49-F238E27FC236}">
                <a16:creationId xmlns:a16="http://schemas.microsoft.com/office/drawing/2014/main" id="{4B5D2AC4-C31D-A658-7577-9C4E26FA4381}"/>
              </a:ext>
            </a:extLst>
          </p:cNvPr>
          <p:cNvSpPr>
            <a:spLocks noGrp="1" noRot="1" noChangeAspect="1" noChangeArrowheads="1" noTextEdit="1"/>
          </p:cNvSpPr>
          <p:nvPr>
            <p:ph type="sldImg"/>
          </p:nvPr>
        </p:nvSpPr>
        <p:spPr>
          <a:ln/>
        </p:spPr>
      </p:sp>
      <p:sp>
        <p:nvSpPr>
          <p:cNvPr id="7172" name="Rectangle 3">
            <a:extLst>
              <a:ext uri="{FF2B5EF4-FFF2-40B4-BE49-F238E27FC236}">
                <a16:creationId xmlns:a16="http://schemas.microsoft.com/office/drawing/2014/main" id="{E3559C5A-3110-C59A-6366-0BEA2DC5E1D6}"/>
              </a:ext>
            </a:extLst>
          </p:cNvPr>
          <p:cNvSpPr>
            <a:spLocks noGrp="1" noChangeArrowheads="1"/>
          </p:cNvSpPr>
          <p:nvPr>
            <p:ph type="body" idx="1"/>
          </p:nvPr>
        </p:nvSpPr>
        <p:spPr>
          <a:xfrm>
            <a:off x="914400" y="4416425"/>
            <a:ext cx="5029200" cy="1962150"/>
          </a:xfrm>
          <a:noFill/>
        </p:spPr>
        <p:txBody>
          <a:bodyPr lIns="90004" tIns="45002" rIns="90004" bIns="45002"/>
          <a:lstStyle/>
          <a:p>
            <a:endParaRPr lang="en-US" alt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a:extLst>
              <a:ext uri="{FF2B5EF4-FFF2-40B4-BE49-F238E27FC236}">
                <a16:creationId xmlns:a16="http://schemas.microsoft.com/office/drawing/2014/main" id="{A05AC291-7542-2A06-8ACF-752F56F50708}"/>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33901993-CE9A-40AF-B7BA-02935FC00EEE}"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48</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9219" name="Rectangle 2">
            <a:extLst>
              <a:ext uri="{FF2B5EF4-FFF2-40B4-BE49-F238E27FC236}">
                <a16:creationId xmlns:a16="http://schemas.microsoft.com/office/drawing/2014/main" id="{4901433B-6323-A379-AFB9-33ECD1D2B86B}"/>
              </a:ext>
            </a:extLst>
          </p:cNvPr>
          <p:cNvSpPr>
            <a:spLocks noGrp="1" noRot="1" noChangeAspect="1" noChangeArrowheads="1" noTextEdit="1"/>
          </p:cNvSpPr>
          <p:nvPr>
            <p:ph type="sldImg"/>
          </p:nvPr>
        </p:nvSpPr>
        <p:spPr>
          <a:ln/>
        </p:spPr>
      </p:sp>
      <p:sp>
        <p:nvSpPr>
          <p:cNvPr id="9220" name="Rectangle 3">
            <a:extLst>
              <a:ext uri="{FF2B5EF4-FFF2-40B4-BE49-F238E27FC236}">
                <a16:creationId xmlns:a16="http://schemas.microsoft.com/office/drawing/2014/main" id="{89FA0D0D-1762-DF18-C9D4-0234B4E711C4}"/>
              </a:ext>
            </a:extLst>
          </p:cNvPr>
          <p:cNvSpPr>
            <a:spLocks noGrp="1" noChangeArrowheads="1"/>
          </p:cNvSpPr>
          <p:nvPr>
            <p:ph type="body" idx="1"/>
          </p:nvPr>
        </p:nvSpPr>
        <p:spPr>
          <a:xfrm>
            <a:off x="914400" y="4416425"/>
            <a:ext cx="5029200" cy="2147888"/>
          </a:xfrm>
          <a:noFill/>
        </p:spPr>
        <p:txBody>
          <a:bodyPr lIns="90004" tIns="45002" rIns="90004" bIns="45002"/>
          <a:lstStyle/>
          <a:p>
            <a:endParaRPr lang="en-US" alt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a:extLst>
              <a:ext uri="{FF2B5EF4-FFF2-40B4-BE49-F238E27FC236}">
                <a16:creationId xmlns:a16="http://schemas.microsoft.com/office/drawing/2014/main" id="{DE835AA7-0A49-0F7B-FDD9-482D9B61841B}"/>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B7DA085F-6402-498E-83B8-EECB26502285}"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49</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1267" name="Rectangle 2">
            <a:extLst>
              <a:ext uri="{FF2B5EF4-FFF2-40B4-BE49-F238E27FC236}">
                <a16:creationId xmlns:a16="http://schemas.microsoft.com/office/drawing/2014/main" id="{83581187-51B1-B69B-2AC5-4536EDC9DAF5}"/>
              </a:ext>
            </a:extLst>
          </p:cNvPr>
          <p:cNvSpPr>
            <a:spLocks noGrp="1" noRot="1" noChangeAspect="1" noChangeArrowheads="1" noTextEdit="1"/>
          </p:cNvSpPr>
          <p:nvPr>
            <p:ph type="sldImg"/>
          </p:nvPr>
        </p:nvSpPr>
        <p:spPr>
          <a:ln/>
        </p:spPr>
      </p:sp>
      <p:sp>
        <p:nvSpPr>
          <p:cNvPr id="11268" name="Rectangle 3">
            <a:extLst>
              <a:ext uri="{FF2B5EF4-FFF2-40B4-BE49-F238E27FC236}">
                <a16:creationId xmlns:a16="http://schemas.microsoft.com/office/drawing/2014/main" id="{78C1029A-C6B2-6F2A-67B2-CA1BA5826440}"/>
              </a:ext>
            </a:extLst>
          </p:cNvPr>
          <p:cNvSpPr>
            <a:spLocks noGrp="1" noChangeArrowheads="1"/>
          </p:cNvSpPr>
          <p:nvPr>
            <p:ph type="body" idx="1"/>
          </p:nvPr>
        </p:nvSpPr>
        <p:spPr>
          <a:xfrm>
            <a:off x="609600" y="4416425"/>
            <a:ext cx="5638800" cy="4414838"/>
          </a:xfrm>
          <a:noFill/>
        </p:spPr>
        <p:txBody>
          <a:bodyPr lIns="90004" tIns="45002" rIns="90004" bIns="45002"/>
          <a:lstStyle/>
          <a:p>
            <a:endParaRPr lang="en-US" alt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a:extLst>
              <a:ext uri="{FF2B5EF4-FFF2-40B4-BE49-F238E27FC236}">
                <a16:creationId xmlns:a16="http://schemas.microsoft.com/office/drawing/2014/main" id="{44CE337B-7238-49A1-C06B-5E4818F462CF}"/>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7440496-5063-41FB-A21C-E6A557C31116}"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50</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3315" name="Rectangle 2">
            <a:extLst>
              <a:ext uri="{FF2B5EF4-FFF2-40B4-BE49-F238E27FC236}">
                <a16:creationId xmlns:a16="http://schemas.microsoft.com/office/drawing/2014/main" id="{094EB654-F35B-89FB-E2CD-7C183CDAFE44}"/>
              </a:ext>
            </a:extLst>
          </p:cNvPr>
          <p:cNvSpPr>
            <a:spLocks noGrp="1" noChangeArrowheads="1"/>
          </p:cNvSpPr>
          <p:nvPr>
            <p:ph type="body" idx="1"/>
          </p:nvPr>
        </p:nvSpPr>
        <p:spPr>
          <a:xfrm>
            <a:off x="914400" y="4416425"/>
            <a:ext cx="5029200" cy="4351338"/>
          </a:xfrm>
          <a:noFill/>
        </p:spPr>
        <p:txBody>
          <a:bodyPr lIns="90004" tIns="45002" rIns="90004" bIns="45002"/>
          <a:lstStyle/>
          <a:p>
            <a:endParaRPr lang="en-US" altLang="en-US" dirty="0"/>
          </a:p>
        </p:txBody>
      </p:sp>
      <p:sp>
        <p:nvSpPr>
          <p:cNvPr id="13316" name="Rectangle 3">
            <a:extLst>
              <a:ext uri="{FF2B5EF4-FFF2-40B4-BE49-F238E27FC236}">
                <a16:creationId xmlns:a16="http://schemas.microsoft.com/office/drawing/2014/main" id="{266DE1D3-C3E7-7688-1FB7-E8FAFB31C019}"/>
              </a:ext>
            </a:extLst>
          </p:cNvPr>
          <p:cNvSpPr>
            <a:spLocks noGrp="1" noRot="1" noChangeAspect="1" noChangeArrowheads="1" noTextEdit="1"/>
          </p:cNvSpPr>
          <p:nvPr>
            <p:ph type="sldImg"/>
          </p:nvPr>
        </p:nvSpPr>
        <p:spPr>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C0614575-4F2C-5F89-2DB4-9B4CDBB96CE0}"/>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78518EF-4D0C-4534-BE1D-DB034C78D544}"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51</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5363" name="Rectangle 2">
            <a:extLst>
              <a:ext uri="{FF2B5EF4-FFF2-40B4-BE49-F238E27FC236}">
                <a16:creationId xmlns:a16="http://schemas.microsoft.com/office/drawing/2014/main" id="{6D11DA23-44E2-9439-86CA-348D92C584DA}"/>
              </a:ext>
            </a:extLst>
          </p:cNvPr>
          <p:cNvSpPr>
            <a:spLocks noGrp="1" noChangeArrowheads="1"/>
          </p:cNvSpPr>
          <p:nvPr>
            <p:ph type="body" idx="1"/>
          </p:nvPr>
        </p:nvSpPr>
        <p:spPr>
          <a:xfrm>
            <a:off x="914400" y="4416425"/>
            <a:ext cx="5029200" cy="4351338"/>
          </a:xfrm>
          <a:noFill/>
        </p:spPr>
        <p:txBody>
          <a:bodyPr lIns="90004" tIns="45002" rIns="90004" bIns="45002"/>
          <a:lstStyle/>
          <a:p>
            <a:endParaRPr lang="en-US" altLang="en-US" dirty="0"/>
          </a:p>
        </p:txBody>
      </p:sp>
      <p:sp>
        <p:nvSpPr>
          <p:cNvPr id="15364" name="Rectangle 3">
            <a:extLst>
              <a:ext uri="{FF2B5EF4-FFF2-40B4-BE49-F238E27FC236}">
                <a16:creationId xmlns:a16="http://schemas.microsoft.com/office/drawing/2014/main" id="{2A581EA3-2114-AFF6-5798-20080C8872BC}"/>
              </a:ext>
            </a:extLst>
          </p:cNvPr>
          <p:cNvSpPr>
            <a:spLocks noGrp="1" noRot="1" noChangeAspect="1" noChangeArrowheads="1" noTextEdit="1"/>
          </p:cNvSpPr>
          <p:nvPr>
            <p:ph type="sldImg"/>
          </p:nvPr>
        </p:nvSpPr>
        <p:spPr>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B6A1F920-A7B7-FD1A-3ABC-CFAF9657D064}"/>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DC77E3F1-4DEB-4672-8662-D333A115A6D5}"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52</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7411" name="Rectangle 2">
            <a:extLst>
              <a:ext uri="{FF2B5EF4-FFF2-40B4-BE49-F238E27FC236}">
                <a16:creationId xmlns:a16="http://schemas.microsoft.com/office/drawing/2014/main" id="{98F31258-4B80-3DA4-F8A0-F00B923DBCA3}"/>
              </a:ext>
            </a:extLst>
          </p:cNvPr>
          <p:cNvSpPr>
            <a:spLocks noGrp="1" noRot="1" noChangeAspect="1" noChangeArrowheads="1" noTextEdit="1"/>
          </p:cNvSpPr>
          <p:nvPr>
            <p:ph type="sldImg"/>
          </p:nvPr>
        </p:nvSpPr>
        <p:spPr>
          <a:ln/>
        </p:spPr>
      </p:sp>
      <p:sp>
        <p:nvSpPr>
          <p:cNvPr id="17412" name="Rectangle 3">
            <a:extLst>
              <a:ext uri="{FF2B5EF4-FFF2-40B4-BE49-F238E27FC236}">
                <a16:creationId xmlns:a16="http://schemas.microsoft.com/office/drawing/2014/main" id="{05264711-CBE5-3CB0-C980-E99E5C61D9F5}"/>
              </a:ext>
            </a:extLst>
          </p:cNvPr>
          <p:cNvSpPr>
            <a:spLocks noGrp="1" noChangeArrowheads="1"/>
          </p:cNvSpPr>
          <p:nvPr>
            <p:ph type="body" idx="1"/>
          </p:nvPr>
        </p:nvSpPr>
        <p:spPr>
          <a:xfrm>
            <a:off x="914400" y="4416425"/>
            <a:ext cx="5029200" cy="2089150"/>
          </a:xfrm>
          <a:noFill/>
        </p:spPr>
        <p:txBody>
          <a:bodyPr lIns="90004" tIns="45002" rIns="90004" bIns="45002"/>
          <a:lstStyle/>
          <a:p>
            <a:pPr>
              <a:buFontTx/>
              <a:buChar char="•"/>
            </a:pPr>
            <a:endParaRPr lang="en-US" alt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35412ECD-9A52-A369-A830-482851B71207}"/>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A8702262-BA0D-41D6-A5AE-0768E0CF2DCE}"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9459" name="Rectangle 2">
            <a:extLst>
              <a:ext uri="{FF2B5EF4-FFF2-40B4-BE49-F238E27FC236}">
                <a16:creationId xmlns:a16="http://schemas.microsoft.com/office/drawing/2014/main" id="{98E01497-BB99-739A-49F1-B6E3227D166E}"/>
              </a:ext>
            </a:extLst>
          </p:cNvPr>
          <p:cNvSpPr>
            <a:spLocks noGrp="1" noRot="1" noChangeAspect="1" noChangeArrowheads="1" noTextEdit="1"/>
          </p:cNvSpPr>
          <p:nvPr>
            <p:ph type="sldImg"/>
          </p:nvPr>
        </p:nvSpPr>
        <p:spPr>
          <a:ln/>
        </p:spPr>
      </p:sp>
      <p:sp>
        <p:nvSpPr>
          <p:cNvPr id="19460" name="Rectangle 3">
            <a:extLst>
              <a:ext uri="{FF2B5EF4-FFF2-40B4-BE49-F238E27FC236}">
                <a16:creationId xmlns:a16="http://schemas.microsoft.com/office/drawing/2014/main" id="{5E6DE482-A2B8-11D3-3E42-BD6CA0BDD3A5}"/>
              </a:ext>
            </a:extLst>
          </p:cNvPr>
          <p:cNvSpPr>
            <a:spLocks noGrp="1" noChangeArrowheads="1"/>
          </p:cNvSpPr>
          <p:nvPr>
            <p:ph type="body" idx="1"/>
          </p:nvPr>
        </p:nvSpPr>
        <p:spPr>
          <a:noFill/>
        </p:spPr>
        <p:txBody>
          <a:bodyPr/>
          <a:lstStyle/>
          <a:p>
            <a:endParaRPr lang="en-US" alt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a:extLst>
              <a:ext uri="{FF2B5EF4-FFF2-40B4-BE49-F238E27FC236}">
                <a16:creationId xmlns:a16="http://schemas.microsoft.com/office/drawing/2014/main" id="{1F1A497B-0578-4E16-5C19-D2DF1D037F74}"/>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BBFB2DC-FCA1-4719-9E79-4C4D13BC0B1E}"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29699" name="Rectangle 2">
            <a:extLst>
              <a:ext uri="{FF2B5EF4-FFF2-40B4-BE49-F238E27FC236}">
                <a16:creationId xmlns:a16="http://schemas.microsoft.com/office/drawing/2014/main" id="{FFA47416-C35D-DADC-D387-BB8F3E88FC58}"/>
              </a:ext>
            </a:extLst>
          </p:cNvPr>
          <p:cNvSpPr>
            <a:spLocks noGrp="1" noRot="1" noChangeAspect="1" noChangeArrowheads="1" noTextEdit="1"/>
          </p:cNvSpPr>
          <p:nvPr>
            <p:ph type="sldImg"/>
          </p:nvPr>
        </p:nvSpPr>
        <p:spPr>
          <a:ln/>
        </p:spPr>
      </p:sp>
      <p:sp>
        <p:nvSpPr>
          <p:cNvPr id="29700" name="Rectangle 3">
            <a:extLst>
              <a:ext uri="{FF2B5EF4-FFF2-40B4-BE49-F238E27FC236}">
                <a16:creationId xmlns:a16="http://schemas.microsoft.com/office/drawing/2014/main" id="{BB7F7799-9770-1EF2-ADB0-3ADD488939CC}"/>
              </a:ext>
            </a:extLst>
          </p:cNvPr>
          <p:cNvSpPr>
            <a:spLocks noGrp="1" noChangeArrowheads="1"/>
          </p:cNvSpPr>
          <p:nvPr>
            <p:ph type="body" idx="1"/>
          </p:nvPr>
        </p:nvSpPr>
        <p:spPr>
          <a:xfrm>
            <a:off x="914400" y="4416425"/>
            <a:ext cx="5029200" cy="4970463"/>
          </a:xfrm>
          <a:noFill/>
        </p:spPr>
        <p:txBody>
          <a:bodyPr lIns="90004" tIns="45002" rIns="90004" bIns="45002"/>
          <a:lstStyle/>
          <a:p>
            <a:endParaRPr lang="en-US" altLang="en-US" sz="1000"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18A9E9DC-B312-3510-BC09-F8E6AA557916}"/>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5F9107E-C847-436F-8054-75750BD451FD}"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31747" name="Rectangle 2">
            <a:extLst>
              <a:ext uri="{FF2B5EF4-FFF2-40B4-BE49-F238E27FC236}">
                <a16:creationId xmlns:a16="http://schemas.microsoft.com/office/drawing/2014/main" id="{9F7FA648-9347-BE3F-D9A3-B017C1FCE90B}"/>
              </a:ext>
            </a:extLst>
          </p:cNvPr>
          <p:cNvSpPr>
            <a:spLocks noGrp="1" noRot="1" noChangeAspect="1" noChangeArrowheads="1" noTextEdit="1"/>
          </p:cNvSpPr>
          <p:nvPr>
            <p:ph type="sldImg"/>
          </p:nvPr>
        </p:nvSpPr>
        <p:spPr>
          <a:ln/>
        </p:spPr>
      </p:sp>
      <p:sp>
        <p:nvSpPr>
          <p:cNvPr id="31748" name="Rectangle 3">
            <a:extLst>
              <a:ext uri="{FF2B5EF4-FFF2-40B4-BE49-F238E27FC236}">
                <a16:creationId xmlns:a16="http://schemas.microsoft.com/office/drawing/2014/main" id="{2FD08010-879E-9570-194E-ECE0713B728A}"/>
              </a:ext>
            </a:extLst>
          </p:cNvPr>
          <p:cNvSpPr>
            <a:spLocks noGrp="1" noChangeArrowheads="1"/>
          </p:cNvSpPr>
          <p:nvPr>
            <p:ph type="body" idx="1"/>
          </p:nvPr>
        </p:nvSpPr>
        <p:spPr>
          <a:xfrm>
            <a:off x="914400" y="4416425"/>
            <a:ext cx="5029200" cy="3227388"/>
          </a:xfrm>
          <a:noFill/>
        </p:spPr>
        <p:txBody>
          <a:bodyPr lIns="90004" tIns="45002" rIns="90004" bIns="45002"/>
          <a:lstStyle/>
          <a:p>
            <a:endParaRPr lang="en-US" altLang="en-US" i="1"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06074D59-909A-1461-9C36-FB28B86530A6}"/>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F9717616-CF78-4A45-B712-18FD56064314}"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37891" name="Rectangle 2">
            <a:extLst>
              <a:ext uri="{FF2B5EF4-FFF2-40B4-BE49-F238E27FC236}">
                <a16:creationId xmlns:a16="http://schemas.microsoft.com/office/drawing/2014/main" id="{1E39F0BC-99D0-F9F1-6B74-387D90D8E8B4}"/>
              </a:ext>
            </a:extLst>
          </p:cNvPr>
          <p:cNvSpPr>
            <a:spLocks noGrp="1" noRot="1" noChangeAspect="1" noChangeArrowheads="1" noTextEdit="1"/>
          </p:cNvSpPr>
          <p:nvPr>
            <p:ph type="sldImg"/>
          </p:nvPr>
        </p:nvSpPr>
        <p:spPr>
          <a:ln/>
        </p:spPr>
      </p:sp>
      <p:sp>
        <p:nvSpPr>
          <p:cNvPr id="37892" name="Rectangle 3">
            <a:extLst>
              <a:ext uri="{FF2B5EF4-FFF2-40B4-BE49-F238E27FC236}">
                <a16:creationId xmlns:a16="http://schemas.microsoft.com/office/drawing/2014/main" id="{B42DDD18-2B99-BC34-899D-6019D7D80A17}"/>
              </a:ext>
            </a:extLst>
          </p:cNvPr>
          <p:cNvSpPr>
            <a:spLocks noGrp="1" noChangeArrowheads="1"/>
          </p:cNvSpPr>
          <p:nvPr>
            <p:ph type="body" idx="1"/>
          </p:nvPr>
        </p:nvSpPr>
        <p:spPr>
          <a:xfrm>
            <a:off x="914400" y="4416425"/>
            <a:ext cx="5029200" cy="3640138"/>
          </a:xfrm>
          <a:noFill/>
        </p:spPr>
        <p:txBody>
          <a:bodyPr lIns="90004" tIns="45002" rIns="90004" bIns="45002"/>
          <a:lstStyle/>
          <a:p>
            <a:endParaRPr lang="en-US" alt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A9EFC4DC-82DE-4EB0-E1AF-84F409ECF067}"/>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C7CE82A2-AB42-4530-83FD-8B0B37F160CC}"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57</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44035" name="Rectangle 2">
            <a:extLst>
              <a:ext uri="{FF2B5EF4-FFF2-40B4-BE49-F238E27FC236}">
                <a16:creationId xmlns:a16="http://schemas.microsoft.com/office/drawing/2014/main" id="{12E2D030-FFD1-64D8-D735-F46E74057079}"/>
              </a:ext>
            </a:extLst>
          </p:cNvPr>
          <p:cNvSpPr>
            <a:spLocks noGrp="1" noRot="1" noChangeAspect="1" noChangeArrowheads="1" noTextEdit="1"/>
          </p:cNvSpPr>
          <p:nvPr>
            <p:ph type="sldImg"/>
          </p:nvPr>
        </p:nvSpPr>
        <p:spPr>
          <a:ln/>
        </p:spPr>
      </p:sp>
      <p:sp>
        <p:nvSpPr>
          <p:cNvPr id="44036" name="Rectangle 3">
            <a:extLst>
              <a:ext uri="{FF2B5EF4-FFF2-40B4-BE49-F238E27FC236}">
                <a16:creationId xmlns:a16="http://schemas.microsoft.com/office/drawing/2014/main" id="{B382324D-0C42-C8F3-EFE2-E2921F6132BE}"/>
              </a:ext>
            </a:extLst>
          </p:cNvPr>
          <p:cNvSpPr>
            <a:spLocks noGrp="1" noChangeArrowheads="1"/>
          </p:cNvSpPr>
          <p:nvPr>
            <p:ph type="body" idx="1"/>
          </p:nvPr>
        </p:nvSpPr>
        <p:spPr>
          <a:xfrm>
            <a:off x="914400" y="4416425"/>
            <a:ext cx="5029200" cy="4660900"/>
          </a:xfrm>
          <a:noFill/>
        </p:spPr>
        <p:txBody>
          <a:bodyPr lIns="90004" tIns="45002" rIns="90004" bIns="45002"/>
          <a:lstStyle/>
          <a:p>
            <a:endParaRPr lang="en-US" alt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1E133D42-C796-6D4D-15AC-FE65AF548733}"/>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4D3E172-8D3F-4DB5-B90E-D01C1E9878C9}"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58</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50179" name="Rectangle 2">
            <a:extLst>
              <a:ext uri="{FF2B5EF4-FFF2-40B4-BE49-F238E27FC236}">
                <a16:creationId xmlns:a16="http://schemas.microsoft.com/office/drawing/2014/main" id="{0F63C975-CE65-1AEE-A1DE-41D9671227A5}"/>
              </a:ext>
            </a:extLst>
          </p:cNvPr>
          <p:cNvSpPr>
            <a:spLocks noGrp="1" noRot="1" noChangeAspect="1" noChangeArrowheads="1" noTextEdit="1"/>
          </p:cNvSpPr>
          <p:nvPr>
            <p:ph type="sldImg"/>
          </p:nvPr>
        </p:nvSpPr>
        <p:spPr>
          <a:ln/>
        </p:spPr>
      </p:sp>
      <p:sp>
        <p:nvSpPr>
          <p:cNvPr id="50180" name="Rectangle 3">
            <a:extLst>
              <a:ext uri="{FF2B5EF4-FFF2-40B4-BE49-F238E27FC236}">
                <a16:creationId xmlns:a16="http://schemas.microsoft.com/office/drawing/2014/main" id="{F1F85E67-378C-1AA4-7C77-8770766D8ECA}"/>
              </a:ext>
            </a:extLst>
          </p:cNvPr>
          <p:cNvSpPr>
            <a:spLocks noGrp="1" noChangeArrowheads="1"/>
          </p:cNvSpPr>
          <p:nvPr>
            <p:ph type="body" idx="1"/>
          </p:nvPr>
        </p:nvSpPr>
        <p:spPr>
          <a:xfrm>
            <a:off x="914400" y="4416425"/>
            <a:ext cx="5029200" cy="3482975"/>
          </a:xfrm>
          <a:noFill/>
        </p:spPr>
        <p:txBody>
          <a:bodyPr lIns="90004" tIns="45002" rIns="90004" bIns="45002"/>
          <a:lstStyle/>
          <a:p>
            <a:endParaRPr lang="en-US" alt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a:extLst>
              <a:ext uri="{FF2B5EF4-FFF2-40B4-BE49-F238E27FC236}">
                <a16:creationId xmlns:a16="http://schemas.microsoft.com/office/drawing/2014/main" id="{AC809219-6F41-7980-7E75-FDE0CC21EF4A}"/>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C597ED4-EC5C-4D8C-9C9E-493A395EEA16}"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59</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52227" name="Rectangle 2">
            <a:extLst>
              <a:ext uri="{FF2B5EF4-FFF2-40B4-BE49-F238E27FC236}">
                <a16:creationId xmlns:a16="http://schemas.microsoft.com/office/drawing/2014/main" id="{5FC08D74-5AF9-731F-8E5E-C2DBF16555B7}"/>
              </a:ext>
            </a:extLst>
          </p:cNvPr>
          <p:cNvSpPr>
            <a:spLocks noGrp="1" noRot="1" noChangeAspect="1" noChangeArrowheads="1" noTextEdit="1"/>
          </p:cNvSpPr>
          <p:nvPr>
            <p:ph type="sldImg"/>
          </p:nvPr>
        </p:nvSpPr>
        <p:spPr>
          <a:ln/>
        </p:spPr>
      </p:sp>
      <p:sp>
        <p:nvSpPr>
          <p:cNvPr id="52228" name="Rectangle 3">
            <a:extLst>
              <a:ext uri="{FF2B5EF4-FFF2-40B4-BE49-F238E27FC236}">
                <a16:creationId xmlns:a16="http://schemas.microsoft.com/office/drawing/2014/main" id="{68ABC937-8331-6885-6431-98BF345122D3}"/>
              </a:ext>
            </a:extLst>
          </p:cNvPr>
          <p:cNvSpPr>
            <a:spLocks noGrp="1" noChangeArrowheads="1"/>
          </p:cNvSpPr>
          <p:nvPr>
            <p:ph type="body" idx="1"/>
          </p:nvPr>
        </p:nvSpPr>
        <p:spPr>
          <a:xfrm>
            <a:off x="914400" y="4416425"/>
            <a:ext cx="5029200" cy="4764088"/>
          </a:xfrm>
          <a:noFill/>
        </p:spPr>
        <p:txBody>
          <a:bodyPr lIns="90004" tIns="45002" rIns="90004" bIns="45002"/>
          <a:lstStyle/>
          <a:p>
            <a:endParaRPr lang="en-US" alt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E5A41369-7E69-C14D-74FD-29675C2BE8C5}"/>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B8D82B99-AE11-462C-A73B-CE64C654CBD5}"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60</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54275" name="Rectangle 2">
            <a:extLst>
              <a:ext uri="{FF2B5EF4-FFF2-40B4-BE49-F238E27FC236}">
                <a16:creationId xmlns:a16="http://schemas.microsoft.com/office/drawing/2014/main" id="{CBAA40A3-B4BD-93AC-A514-18801708D13A}"/>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B3642F58-5F24-012D-BB2D-A3B607DB07CD}"/>
              </a:ext>
            </a:extLst>
          </p:cNvPr>
          <p:cNvSpPr>
            <a:spLocks noGrp="1" noChangeArrowheads="1"/>
          </p:cNvSpPr>
          <p:nvPr>
            <p:ph type="body" idx="1"/>
          </p:nvPr>
        </p:nvSpPr>
        <p:spPr>
          <a:xfrm>
            <a:off x="914400" y="4416425"/>
            <a:ext cx="5029200" cy="3705225"/>
          </a:xfrm>
          <a:noFill/>
        </p:spPr>
        <p:txBody>
          <a:bodyPr lIns="90004" tIns="45002" rIns="90004" bIns="45002"/>
          <a:lstStyle/>
          <a:p>
            <a:endParaRPr lang="en-US" alt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a:extLst>
              <a:ext uri="{FF2B5EF4-FFF2-40B4-BE49-F238E27FC236}">
                <a16:creationId xmlns:a16="http://schemas.microsoft.com/office/drawing/2014/main" id="{BB758721-D8DF-1715-BBBA-320258DCDAC8}"/>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7E811B84-73EB-4336-9FB3-018625F296A2}"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61</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66563" name="Rectangle 2">
            <a:extLst>
              <a:ext uri="{FF2B5EF4-FFF2-40B4-BE49-F238E27FC236}">
                <a16:creationId xmlns:a16="http://schemas.microsoft.com/office/drawing/2014/main" id="{C97A66FF-9AD3-F00A-8D51-713F5CD4F979}"/>
              </a:ext>
            </a:extLst>
          </p:cNvPr>
          <p:cNvSpPr>
            <a:spLocks noGrp="1" noRot="1" noChangeAspect="1" noChangeArrowheads="1" noTextEdit="1"/>
          </p:cNvSpPr>
          <p:nvPr>
            <p:ph type="sldImg"/>
          </p:nvPr>
        </p:nvSpPr>
        <p:spPr>
          <a:ln/>
        </p:spPr>
      </p:sp>
      <p:sp>
        <p:nvSpPr>
          <p:cNvPr id="66564" name="Rectangle 3">
            <a:extLst>
              <a:ext uri="{FF2B5EF4-FFF2-40B4-BE49-F238E27FC236}">
                <a16:creationId xmlns:a16="http://schemas.microsoft.com/office/drawing/2014/main" id="{AEEA6D1F-757B-7F25-ED72-E39D6E284CD0}"/>
              </a:ext>
            </a:extLst>
          </p:cNvPr>
          <p:cNvSpPr>
            <a:spLocks noGrp="1" noChangeArrowheads="1"/>
          </p:cNvSpPr>
          <p:nvPr>
            <p:ph type="body" idx="1"/>
          </p:nvPr>
        </p:nvSpPr>
        <p:spPr>
          <a:xfrm>
            <a:off x="914400" y="4416425"/>
            <a:ext cx="5029200" cy="1668463"/>
          </a:xfrm>
          <a:noFill/>
        </p:spPr>
        <p:txBody>
          <a:bodyPr lIns="90004" tIns="45002" rIns="90004" bIns="45002"/>
          <a:lstStyle/>
          <a:p>
            <a:endParaRPr lang="en-US" alt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a:extLst>
              <a:ext uri="{FF2B5EF4-FFF2-40B4-BE49-F238E27FC236}">
                <a16:creationId xmlns:a16="http://schemas.microsoft.com/office/drawing/2014/main" id="{E59F01D6-0BEF-6E6B-89A2-76E032B7706E}"/>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A4BD07F0-DD5A-4F7C-9E5E-52C2A69C9F04}"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62</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68611" name="Rectangle 2">
            <a:extLst>
              <a:ext uri="{FF2B5EF4-FFF2-40B4-BE49-F238E27FC236}">
                <a16:creationId xmlns:a16="http://schemas.microsoft.com/office/drawing/2014/main" id="{4B9322A3-4D19-E5CF-CB6F-E8EDC27CDA3E}"/>
              </a:ext>
            </a:extLst>
          </p:cNvPr>
          <p:cNvSpPr>
            <a:spLocks noGrp="1" noRot="1" noChangeAspect="1" noChangeArrowheads="1" noTextEdit="1"/>
          </p:cNvSpPr>
          <p:nvPr>
            <p:ph type="sldImg"/>
          </p:nvPr>
        </p:nvSpPr>
        <p:spPr>
          <a:xfrm>
            <a:off x="330200" y="0"/>
            <a:ext cx="6197600" cy="3486150"/>
          </a:xfrm>
          <a:ln/>
        </p:spPr>
      </p:sp>
      <p:sp>
        <p:nvSpPr>
          <p:cNvPr id="68612" name="Rectangle 3">
            <a:extLst>
              <a:ext uri="{FF2B5EF4-FFF2-40B4-BE49-F238E27FC236}">
                <a16:creationId xmlns:a16="http://schemas.microsoft.com/office/drawing/2014/main" id="{1D8D828C-7C97-228B-3A13-F751D241DD9E}"/>
              </a:ext>
            </a:extLst>
          </p:cNvPr>
          <p:cNvSpPr>
            <a:spLocks noGrp="1" noChangeArrowheads="1"/>
          </p:cNvSpPr>
          <p:nvPr>
            <p:ph type="body" idx="1"/>
          </p:nvPr>
        </p:nvSpPr>
        <p:spPr>
          <a:xfrm>
            <a:off x="914400" y="3795713"/>
            <a:ext cx="5029200" cy="3873500"/>
          </a:xfrm>
          <a:noFill/>
        </p:spPr>
        <p:txBody>
          <a:bodyPr lIns="90004" tIns="45002" rIns="90004" bIns="45002"/>
          <a:lstStyle/>
          <a:p>
            <a:endParaRPr lang="en-US" alt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a:extLst>
              <a:ext uri="{FF2B5EF4-FFF2-40B4-BE49-F238E27FC236}">
                <a16:creationId xmlns:a16="http://schemas.microsoft.com/office/drawing/2014/main" id="{E707079A-6D46-D693-2DB0-D100B43A6B43}"/>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5B6B7568-3B25-47FD-8441-046F750ADF5E}"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93187" name="Rectangle 2">
            <a:extLst>
              <a:ext uri="{FF2B5EF4-FFF2-40B4-BE49-F238E27FC236}">
                <a16:creationId xmlns:a16="http://schemas.microsoft.com/office/drawing/2014/main" id="{E000E08A-AB8E-49B4-7994-741CCA874939}"/>
              </a:ext>
            </a:extLst>
          </p:cNvPr>
          <p:cNvSpPr>
            <a:spLocks noGrp="1" noRot="1" noChangeAspect="1" noChangeArrowheads="1" noTextEdit="1"/>
          </p:cNvSpPr>
          <p:nvPr>
            <p:ph type="sldImg"/>
          </p:nvPr>
        </p:nvSpPr>
        <p:spPr>
          <a:ln/>
        </p:spPr>
      </p:sp>
      <p:sp>
        <p:nvSpPr>
          <p:cNvPr id="93188" name="Rectangle 3">
            <a:extLst>
              <a:ext uri="{FF2B5EF4-FFF2-40B4-BE49-F238E27FC236}">
                <a16:creationId xmlns:a16="http://schemas.microsoft.com/office/drawing/2014/main" id="{F1D70B0E-007B-44FE-B2E8-F300277A044F}"/>
              </a:ext>
            </a:extLst>
          </p:cNvPr>
          <p:cNvSpPr>
            <a:spLocks noGrp="1" noChangeArrowheads="1"/>
          </p:cNvSpPr>
          <p:nvPr>
            <p:ph type="body" idx="1"/>
          </p:nvPr>
        </p:nvSpPr>
        <p:spPr>
          <a:xfrm>
            <a:off x="914400" y="4416425"/>
            <a:ext cx="5029200" cy="935038"/>
          </a:xfrm>
          <a:noFill/>
        </p:spPr>
        <p:txBody>
          <a:bodyPr/>
          <a:lstStyle/>
          <a:p>
            <a:r>
              <a:rPr lang="en-US" altLang="en-US" dirty="0"/>
              <a:t> </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E93B25B-1CD4-49A2-BFE6-C9A9A24A9B66}" type="slidenum">
              <a:rPr lang="es-MX" smtClean="0"/>
              <a:t>88</a:t>
            </a:fld>
            <a:endParaRPr lang="es-MX"/>
          </a:p>
        </p:txBody>
      </p:sp>
    </p:spTree>
    <p:extLst>
      <p:ext uri="{BB962C8B-B14F-4D97-AF65-F5344CB8AC3E}">
        <p14:creationId xmlns:p14="http://schemas.microsoft.com/office/powerpoint/2010/main" val="299398444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93B25B-1CD4-49A2-BFE6-C9A9A24A9B66}" type="slidenum">
              <a:rPr lang="es-MX" smtClean="0"/>
              <a:t>109</a:t>
            </a:fld>
            <a:endParaRPr lang="es-MX"/>
          </a:p>
        </p:txBody>
      </p:sp>
    </p:spTree>
    <p:extLst>
      <p:ext uri="{BB962C8B-B14F-4D97-AF65-F5344CB8AC3E}">
        <p14:creationId xmlns:p14="http://schemas.microsoft.com/office/powerpoint/2010/main" val="113253270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EF6D15D-CA04-4D2F-A8A7-9A18E944811D}" type="slidenum">
              <a:rPr lang="en-US" smtClean="0"/>
              <a:t>123</a:t>
            </a:fld>
            <a:endParaRPr lang="en-US"/>
          </a:p>
        </p:txBody>
      </p:sp>
    </p:spTree>
    <p:extLst>
      <p:ext uri="{BB962C8B-B14F-4D97-AF65-F5344CB8AC3E}">
        <p14:creationId xmlns:p14="http://schemas.microsoft.com/office/powerpoint/2010/main" val="308856394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EF6D15D-CA04-4D2F-A8A7-9A18E944811D}" type="slidenum">
              <a:rPr lang="en-US" smtClean="0"/>
              <a:t>124</a:t>
            </a:fld>
            <a:endParaRPr lang="en-US"/>
          </a:p>
        </p:txBody>
      </p:sp>
    </p:spTree>
    <p:extLst>
      <p:ext uri="{BB962C8B-B14F-4D97-AF65-F5344CB8AC3E}">
        <p14:creationId xmlns:p14="http://schemas.microsoft.com/office/powerpoint/2010/main" val="187072823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a:xfrm>
            <a:off x="701040" y="4473891"/>
            <a:ext cx="5608320" cy="3967655"/>
          </a:xfrm>
        </p:spPr>
        <p:txBody>
          <a:bodyPr/>
          <a:lstStyle/>
          <a:p>
            <a:endParaRPr lang="en-US"/>
          </a:p>
        </p:txBody>
      </p:sp>
      <p:sp>
        <p:nvSpPr>
          <p:cNvPr id="4" name="Slide Number Placeholder 3"/>
          <p:cNvSpPr>
            <a:spLocks noGrp="1"/>
          </p:cNvSpPr>
          <p:nvPr>
            <p:ph type="sldNum" sz="quarter" idx="5"/>
          </p:nvPr>
        </p:nvSpPr>
        <p:spPr/>
        <p:txBody>
          <a:bodyPr/>
          <a:lstStyle/>
          <a:p>
            <a:fld id="{E3785A30-A4FE-4039-AA28-04DBDD7B0A42}" type="slidenum">
              <a:rPr lang="en-US" smtClean="0"/>
              <a:t>125</a:t>
            </a:fld>
            <a:endParaRPr lang="en-US"/>
          </a:p>
        </p:txBody>
      </p:sp>
    </p:spTree>
    <p:extLst>
      <p:ext uri="{BB962C8B-B14F-4D97-AF65-F5344CB8AC3E}">
        <p14:creationId xmlns:p14="http://schemas.microsoft.com/office/powerpoint/2010/main" val="369812104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1"/>
            <a:ext cx="5608320" cy="4356075"/>
          </a:xfrm>
        </p:spPr>
        <p:txBody>
          <a:bodyPr/>
          <a:lstStyle/>
          <a:p>
            <a:endParaRPr lang="en-US"/>
          </a:p>
        </p:txBody>
      </p:sp>
      <p:sp>
        <p:nvSpPr>
          <p:cNvPr id="4" name="Slide Number Placeholder 3"/>
          <p:cNvSpPr>
            <a:spLocks noGrp="1"/>
          </p:cNvSpPr>
          <p:nvPr>
            <p:ph type="sldNum" sz="quarter" idx="5"/>
          </p:nvPr>
        </p:nvSpPr>
        <p:spPr/>
        <p:txBody>
          <a:bodyPr/>
          <a:lstStyle/>
          <a:p>
            <a:fld id="{E3785A30-A4FE-4039-AA28-04DBDD7B0A42}" type="slidenum">
              <a:rPr lang="en-US" smtClean="0"/>
              <a:t>126</a:t>
            </a:fld>
            <a:endParaRPr lang="en-US"/>
          </a:p>
        </p:txBody>
      </p:sp>
    </p:spTree>
    <p:extLst>
      <p:ext uri="{BB962C8B-B14F-4D97-AF65-F5344CB8AC3E}">
        <p14:creationId xmlns:p14="http://schemas.microsoft.com/office/powerpoint/2010/main" val="79282958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3"/>
            <a:ext cx="5608320" cy="4479607"/>
          </a:xfrm>
        </p:spPr>
        <p:txBody>
          <a:bodyPr/>
          <a:lstStyle/>
          <a:p>
            <a:endParaRPr lang="en-US"/>
          </a:p>
        </p:txBody>
      </p:sp>
      <p:sp>
        <p:nvSpPr>
          <p:cNvPr id="4" name="Slide Number Placeholder 3"/>
          <p:cNvSpPr>
            <a:spLocks noGrp="1"/>
          </p:cNvSpPr>
          <p:nvPr>
            <p:ph type="sldNum" sz="quarter" idx="5"/>
          </p:nvPr>
        </p:nvSpPr>
        <p:spPr/>
        <p:txBody>
          <a:bodyPr/>
          <a:lstStyle/>
          <a:p>
            <a:fld id="{A1A6B4FE-F1EE-475C-ADA7-5910D496FB52}" type="slidenum">
              <a:rPr lang="en-US" smtClean="0"/>
              <a:t>127</a:t>
            </a:fld>
            <a:endParaRPr lang="en-US"/>
          </a:p>
        </p:txBody>
      </p:sp>
    </p:spTree>
    <p:extLst>
      <p:ext uri="{BB962C8B-B14F-4D97-AF65-F5344CB8AC3E}">
        <p14:creationId xmlns:p14="http://schemas.microsoft.com/office/powerpoint/2010/main" val="282632675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3"/>
            <a:ext cx="5608320" cy="4568507"/>
          </a:xfrm>
        </p:spPr>
        <p:txBody>
          <a:bodyPr/>
          <a:lstStyle/>
          <a:p>
            <a:endParaRPr lang="en-US" altLang="en-US" sz="1400"/>
          </a:p>
        </p:txBody>
      </p:sp>
      <p:sp>
        <p:nvSpPr>
          <p:cNvPr id="4" name="Slide Number Placeholder 3"/>
          <p:cNvSpPr>
            <a:spLocks noGrp="1"/>
          </p:cNvSpPr>
          <p:nvPr>
            <p:ph type="sldNum" sz="quarter" idx="5"/>
          </p:nvPr>
        </p:nvSpPr>
        <p:spPr/>
        <p:txBody>
          <a:bodyPr/>
          <a:lstStyle/>
          <a:p>
            <a:fld id="{E3785A30-A4FE-4039-AA28-04DBDD7B0A42}" type="slidenum">
              <a:rPr lang="en-US" smtClean="0"/>
              <a:t>128</a:t>
            </a:fld>
            <a:endParaRPr lang="en-US"/>
          </a:p>
        </p:txBody>
      </p:sp>
    </p:spTree>
    <p:extLst>
      <p:ext uri="{BB962C8B-B14F-4D97-AF65-F5344CB8AC3E}">
        <p14:creationId xmlns:p14="http://schemas.microsoft.com/office/powerpoint/2010/main" val="51985730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92C8B85-66C7-C7C4-FCA8-DD9C3ACBC02D}"/>
              </a:ext>
            </a:extLst>
          </p:cNvPr>
          <p:cNvSpPr>
            <a:spLocks noGrp="1" noChangeArrowheads="1"/>
          </p:cNvSpPr>
          <p:nvPr>
            <p:ph type="sldNum" sz="quarter" idx="5"/>
          </p:nvPr>
        </p:nvSpPr>
        <p:spPr>
          <a:ln/>
        </p:spPr>
        <p:txBody>
          <a:bodyPr/>
          <a:lstStyle/>
          <a:p>
            <a:fld id="{79E64FB4-7E92-4246-8D99-222114739C33}" type="slidenum">
              <a:rPr lang="en-US" altLang="en-US"/>
              <a:pPr/>
              <a:t>129</a:t>
            </a:fld>
            <a:endParaRPr lang="en-US" altLang="en-US"/>
          </a:p>
        </p:txBody>
      </p:sp>
      <p:sp>
        <p:nvSpPr>
          <p:cNvPr id="228354" name="Rectangle 2">
            <a:extLst>
              <a:ext uri="{FF2B5EF4-FFF2-40B4-BE49-F238E27FC236}">
                <a16:creationId xmlns:a16="http://schemas.microsoft.com/office/drawing/2014/main" id="{67B80E63-610D-7DF1-E50A-D3013A06388C}"/>
              </a:ext>
            </a:extLst>
          </p:cNvPr>
          <p:cNvSpPr>
            <a:spLocks noGrp="1" noRot="1" noChangeAspect="1" noChangeArrowheads="1" noTextEdit="1"/>
          </p:cNvSpPr>
          <p:nvPr>
            <p:ph type="sldImg"/>
          </p:nvPr>
        </p:nvSpPr>
        <p:spPr>
          <a:ln/>
        </p:spPr>
      </p:sp>
      <p:sp>
        <p:nvSpPr>
          <p:cNvPr id="228355" name="Rectangle 3">
            <a:extLst>
              <a:ext uri="{FF2B5EF4-FFF2-40B4-BE49-F238E27FC236}">
                <a16:creationId xmlns:a16="http://schemas.microsoft.com/office/drawing/2014/main" id="{D59AE33F-C404-F13E-ED6E-289C906F4234}"/>
              </a:ext>
            </a:extLst>
          </p:cNvPr>
          <p:cNvSpPr>
            <a:spLocks noGrp="1" noChangeArrowheads="1"/>
          </p:cNvSpPr>
          <p:nvPr>
            <p:ph type="body" idx="1"/>
          </p:nvPr>
        </p:nvSpPr>
        <p:spPr>
          <a:xfrm>
            <a:off x="934720" y="4415790"/>
            <a:ext cx="5140960" cy="4260850"/>
          </a:xfrm>
        </p:spPr>
        <p:txBody>
          <a:bodyPr/>
          <a:lstStyle/>
          <a:p>
            <a:endParaRPr lang="en-US"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EF6D15D-CA04-4D2F-A8A7-9A18E944811D}" type="slidenum">
              <a:rPr lang="en-US" smtClean="0"/>
              <a:t>130</a:t>
            </a:fld>
            <a:endParaRPr lang="en-US"/>
          </a:p>
        </p:txBody>
      </p:sp>
    </p:spTree>
    <p:extLst>
      <p:ext uri="{BB962C8B-B14F-4D97-AF65-F5344CB8AC3E}">
        <p14:creationId xmlns:p14="http://schemas.microsoft.com/office/powerpoint/2010/main" val="208927843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3785A30-A4FE-4039-AA28-04DBDD7B0A42}" type="slidenum">
              <a:rPr lang="en-US" smtClean="0"/>
              <a:t>131</a:t>
            </a:fld>
            <a:endParaRPr lang="en-US"/>
          </a:p>
        </p:txBody>
      </p:sp>
    </p:spTree>
    <p:extLst>
      <p:ext uri="{BB962C8B-B14F-4D97-AF65-F5344CB8AC3E}">
        <p14:creationId xmlns:p14="http://schemas.microsoft.com/office/powerpoint/2010/main" val="156314642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10CDD87-16B6-18B1-ACAA-14E786C7CD86}"/>
              </a:ext>
            </a:extLst>
          </p:cNvPr>
          <p:cNvSpPr>
            <a:spLocks noGrp="1" noChangeArrowheads="1"/>
          </p:cNvSpPr>
          <p:nvPr>
            <p:ph type="sldNum" sz="quarter" idx="5"/>
          </p:nvPr>
        </p:nvSpPr>
        <p:spPr>
          <a:ln/>
        </p:spPr>
        <p:txBody>
          <a:bodyPr/>
          <a:lstStyle/>
          <a:p>
            <a:fld id="{240603E0-5794-40D1-ACA8-A5447DEDA4F7}" type="slidenum">
              <a:rPr lang="en-US" altLang="en-US"/>
              <a:pPr/>
              <a:t>132</a:t>
            </a:fld>
            <a:endParaRPr lang="en-US" altLang="en-US"/>
          </a:p>
        </p:txBody>
      </p:sp>
      <p:sp>
        <p:nvSpPr>
          <p:cNvPr id="230402" name="Rectangle 2">
            <a:extLst>
              <a:ext uri="{FF2B5EF4-FFF2-40B4-BE49-F238E27FC236}">
                <a16:creationId xmlns:a16="http://schemas.microsoft.com/office/drawing/2014/main" id="{D5DF2FC4-08FD-004A-F701-E6314AA1BDA6}"/>
              </a:ext>
            </a:extLst>
          </p:cNvPr>
          <p:cNvSpPr>
            <a:spLocks noGrp="1" noRot="1" noChangeAspect="1" noChangeArrowheads="1" noTextEdit="1"/>
          </p:cNvSpPr>
          <p:nvPr>
            <p:ph type="sldImg"/>
          </p:nvPr>
        </p:nvSpPr>
        <p:spPr>
          <a:ln/>
        </p:spPr>
      </p:sp>
      <p:sp>
        <p:nvSpPr>
          <p:cNvPr id="230403" name="Rectangle 3">
            <a:extLst>
              <a:ext uri="{FF2B5EF4-FFF2-40B4-BE49-F238E27FC236}">
                <a16:creationId xmlns:a16="http://schemas.microsoft.com/office/drawing/2014/main" id="{204BCD9E-931F-20CE-757E-2598B7FE7E58}"/>
              </a:ext>
            </a:extLst>
          </p:cNvPr>
          <p:cNvSpPr>
            <a:spLocks noGrp="1" noChangeArrowheads="1"/>
          </p:cNvSpPr>
          <p:nvPr>
            <p:ph type="body" idx="1"/>
          </p:nvPr>
        </p:nvSpPr>
        <p:spPr>
          <a:xfrm>
            <a:off x="934720" y="4415790"/>
            <a:ext cx="5140960" cy="4613910"/>
          </a:xfrm>
        </p:spPr>
        <p:txBody>
          <a:bodyPr/>
          <a:lstStyle/>
          <a:p>
            <a:endParaRPr lang="en-US"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31677"/>
            <a:ext cx="5486400" cy="4636959"/>
          </a:xfrm>
        </p:spPr>
        <p:txBody>
          <a:bodyPr/>
          <a:lstStyle/>
          <a:p>
            <a:pPr marL="0" indent="0" fontAlgn="auto">
              <a:spcAft>
                <a:spcPts val="0"/>
              </a:spcAft>
              <a:buFont typeface="Arial" pitchFamily="34" charset="0"/>
              <a:buNone/>
              <a:defRPr/>
            </a:pPr>
            <a:endParaRPr lang="en-US"/>
          </a:p>
        </p:txBody>
      </p:sp>
      <p:sp>
        <p:nvSpPr>
          <p:cNvPr id="4" name="Slide Number Placeholder 3"/>
          <p:cNvSpPr>
            <a:spLocks noGrp="1"/>
          </p:cNvSpPr>
          <p:nvPr>
            <p:ph type="sldNum" sz="quarter" idx="5"/>
          </p:nvPr>
        </p:nvSpPr>
        <p:spPr/>
        <p:txBody>
          <a:bodyPr/>
          <a:lstStyle/>
          <a:p>
            <a:fld id="{C372D4E0-FFBA-41C7-97D9-590AD0CFE77E}" type="slidenum">
              <a:rPr lang="en-US" smtClean="0"/>
              <a:t>133</a:t>
            </a:fld>
            <a:endParaRPr lang="en-US"/>
          </a:p>
        </p:txBody>
      </p:sp>
      <p:sp>
        <p:nvSpPr>
          <p:cNvPr id="5" name="Date Placeholder 4">
            <a:extLst>
              <a:ext uri="{FF2B5EF4-FFF2-40B4-BE49-F238E27FC236}">
                <a16:creationId xmlns:a16="http://schemas.microsoft.com/office/drawing/2014/main" id="{5A46A516-E760-CA15-F409-28C38133CAF8}"/>
              </a:ext>
            </a:extLst>
          </p:cNvPr>
          <p:cNvSpPr>
            <a:spLocks noGrp="1"/>
          </p:cNvSpPr>
          <p:nvPr>
            <p:ph type="dt" idx="1"/>
          </p:nvPr>
        </p:nvSpPr>
        <p:spPr/>
        <p:txBody>
          <a:bodyPr/>
          <a:lstStyle/>
          <a:p>
            <a:fld id="{18707B41-C7A9-4D5E-8BCD-73FCE18DAEDD}" type="datetime1">
              <a:rPr lang="en-US" smtClean="0"/>
              <a:t>12/1/2023</a:t>
            </a:fld>
            <a:endParaRPr lang="en-US"/>
          </a:p>
        </p:txBody>
      </p:sp>
    </p:spTree>
    <p:extLst>
      <p:ext uri="{BB962C8B-B14F-4D97-AF65-F5344CB8AC3E}">
        <p14:creationId xmlns:p14="http://schemas.microsoft.com/office/powerpoint/2010/main" val="277376695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EF6D15D-CA04-4D2F-A8A7-9A18E944811D}" type="slidenum">
              <a:rPr lang="en-US" smtClean="0"/>
              <a:t>134</a:t>
            </a:fld>
            <a:endParaRPr lang="en-US"/>
          </a:p>
        </p:txBody>
      </p:sp>
    </p:spTree>
    <p:extLst>
      <p:ext uri="{BB962C8B-B14F-4D97-AF65-F5344CB8AC3E}">
        <p14:creationId xmlns:p14="http://schemas.microsoft.com/office/powerpoint/2010/main" val="37783168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EF6D15D-CA04-4D2F-A8A7-9A18E944811D}" type="slidenum">
              <a:rPr lang="en-US" smtClean="0"/>
              <a:t>135</a:t>
            </a:fld>
            <a:endParaRPr lang="en-US"/>
          </a:p>
        </p:txBody>
      </p:sp>
    </p:spTree>
    <p:extLst>
      <p:ext uri="{BB962C8B-B14F-4D97-AF65-F5344CB8AC3E}">
        <p14:creationId xmlns:p14="http://schemas.microsoft.com/office/powerpoint/2010/main" val="85106165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13075"/>
            <a:ext cx="5486400" cy="4480404"/>
          </a:xfrm>
        </p:spPr>
        <p:txBody>
          <a:bodyPr/>
          <a:lstStyle/>
          <a:p>
            <a:pPr eaLnBrk="1" hangingPunct="1"/>
            <a:endParaRPr lang="en-US" altLang="en-US" sz="1200" b="1"/>
          </a:p>
        </p:txBody>
      </p:sp>
      <p:sp>
        <p:nvSpPr>
          <p:cNvPr id="4" name="Slide Number Placeholder 3"/>
          <p:cNvSpPr>
            <a:spLocks noGrp="1"/>
          </p:cNvSpPr>
          <p:nvPr>
            <p:ph type="sldNum" sz="quarter" idx="5"/>
          </p:nvPr>
        </p:nvSpPr>
        <p:spPr/>
        <p:txBody>
          <a:bodyPr/>
          <a:lstStyle/>
          <a:p>
            <a:fld id="{8AA8D39D-2838-4862-A3DD-F7E94B4A3E24}" type="slidenum">
              <a:rPr lang="en-US" smtClean="0"/>
              <a:t>136</a:t>
            </a:fld>
            <a:endParaRPr lang="en-US"/>
          </a:p>
        </p:txBody>
      </p:sp>
    </p:spTree>
    <p:extLst>
      <p:ext uri="{BB962C8B-B14F-4D97-AF65-F5344CB8AC3E}">
        <p14:creationId xmlns:p14="http://schemas.microsoft.com/office/powerpoint/2010/main" val="93460626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466785"/>
          </a:xfrm>
        </p:spPr>
        <p:txBody>
          <a:bodyPr/>
          <a:lstStyle/>
          <a:p>
            <a:pPr algn="l"/>
            <a:endParaRPr lang="en-US" sz="1000" b="0" i="0">
              <a:effectLst/>
            </a:endParaRPr>
          </a:p>
          <a:p>
            <a:pPr algn="l"/>
            <a:endParaRPr lang="en-US" b="0" i="0">
              <a:effectLst/>
            </a:endParaRPr>
          </a:p>
          <a:p>
            <a:endParaRPr lang="en-US"/>
          </a:p>
        </p:txBody>
      </p:sp>
      <p:sp>
        <p:nvSpPr>
          <p:cNvPr id="4" name="Slide Number Placeholder 3"/>
          <p:cNvSpPr>
            <a:spLocks noGrp="1"/>
          </p:cNvSpPr>
          <p:nvPr>
            <p:ph type="sldNum" sz="quarter" idx="5"/>
          </p:nvPr>
        </p:nvSpPr>
        <p:spPr/>
        <p:txBody>
          <a:bodyPr/>
          <a:lstStyle/>
          <a:p>
            <a:fld id="{E7EE5283-5C09-4991-8B70-0569882C83E4}" type="slidenum">
              <a:rPr lang="en-US" smtClean="0"/>
              <a:t>137</a:t>
            </a:fld>
            <a:endParaRPr lang="en-US"/>
          </a:p>
        </p:txBody>
      </p:sp>
    </p:spTree>
    <p:extLst>
      <p:ext uri="{BB962C8B-B14F-4D97-AF65-F5344CB8AC3E}">
        <p14:creationId xmlns:p14="http://schemas.microsoft.com/office/powerpoint/2010/main" val="402329542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a:p>
          <a:p>
            <a:endParaRPr lang="en-US"/>
          </a:p>
        </p:txBody>
      </p:sp>
      <p:sp>
        <p:nvSpPr>
          <p:cNvPr id="4" name="Slide Number Placeholder 3"/>
          <p:cNvSpPr>
            <a:spLocks noGrp="1"/>
          </p:cNvSpPr>
          <p:nvPr>
            <p:ph type="sldNum" sz="quarter" idx="5"/>
          </p:nvPr>
        </p:nvSpPr>
        <p:spPr/>
        <p:txBody>
          <a:bodyPr/>
          <a:lstStyle/>
          <a:p>
            <a:fld id="{E3785A30-A4FE-4039-AA28-04DBDD7B0A42}" type="slidenum">
              <a:rPr lang="en-US" smtClean="0"/>
              <a:t>138</a:t>
            </a:fld>
            <a:endParaRPr lang="en-US"/>
          </a:p>
        </p:txBody>
      </p:sp>
    </p:spTree>
    <p:extLst>
      <p:ext uri="{BB962C8B-B14F-4D97-AF65-F5344CB8AC3E}">
        <p14:creationId xmlns:p14="http://schemas.microsoft.com/office/powerpoint/2010/main" val="276315481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EF6D15D-CA04-4D2F-A8A7-9A18E944811D}" type="slidenum">
              <a:rPr lang="en-US" smtClean="0"/>
              <a:t>139</a:t>
            </a:fld>
            <a:endParaRPr lang="en-US"/>
          </a:p>
        </p:txBody>
      </p:sp>
    </p:spTree>
    <p:extLst>
      <p:ext uri="{BB962C8B-B14F-4D97-AF65-F5344CB8AC3E}">
        <p14:creationId xmlns:p14="http://schemas.microsoft.com/office/powerpoint/2010/main" val="391599203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EF6D15D-CA04-4D2F-A8A7-9A18E944811D}" type="slidenum">
              <a:rPr lang="en-US" smtClean="0"/>
              <a:t>140</a:t>
            </a:fld>
            <a:endParaRPr lang="en-US"/>
          </a:p>
        </p:txBody>
      </p:sp>
    </p:spTree>
    <p:extLst>
      <p:ext uri="{BB962C8B-B14F-4D97-AF65-F5344CB8AC3E}">
        <p14:creationId xmlns:p14="http://schemas.microsoft.com/office/powerpoint/2010/main" val="25372567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3785A30-A4FE-4039-AA28-04DBDD7B0A42}" type="slidenum">
              <a:rPr lang="en-US" smtClean="0"/>
              <a:t>141</a:t>
            </a:fld>
            <a:endParaRPr lang="en-US"/>
          </a:p>
        </p:txBody>
      </p:sp>
    </p:spTree>
    <p:extLst>
      <p:ext uri="{BB962C8B-B14F-4D97-AF65-F5344CB8AC3E}">
        <p14:creationId xmlns:p14="http://schemas.microsoft.com/office/powerpoint/2010/main" val="176073801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EF6D15D-CA04-4D2F-A8A7-9A18E944811D}" type="slidenum">
              <a:rPr lang="en-US" smtClean="0"/>
              <a:t>142</a:t>
            </a:fld>
            <a:endParaRPr lang="en-US"/>
          </a:p>
        </p:txBody>
      </p:sp>
    </p:spTree>
    <p:extLst>
      <p:ext uri="{BB962C8B-B14F-4D97-AF65-F5344CB8AC3E}">
        <p14:creationId xmlns:p14="http://schemas.microsoft.com/office/powerpoint/2010/main" val="34758572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31774"/>
            <a:fld id="{5BC582AB-2808-494E-B505-82A0EEB5D161}" type="slidenum">
              <a:rPr lang="en-US">
                <a:solidFill>
                  <a:prstClr val="black"/>
                </a:solidFill>
                <a:latin typeface="Calibri" panose="020F0502020204030204"/>
              </a:rPr>
              <a:pPr defTabSz="931774"/>
              <a:t>143</a:t>
            </a:fld>
            <a:endParaRPr lang="en-US">
              <a:solidFill>
                <a:prstClr val="black"/>
              </a:solidFill>
              <a:latin typeface="Calibri" panose="020F0502020204030204"/>
            </a:endParaRPr>
          </a:p>
        </p:txBody>
      </p:sp>
    </p:spTree>
    <p:extLst>
      <p:ext uri="{BB962C8B-B14F-4D97-AF65-F5344CB8AC3E}">
        <p14:creationId xmlns:p14="http://schemas.microsoft.com/office/powerpoint/2010/main" val="124981386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You can have rules for housing &amp; transportation</a:t>
            </a:r>
          </a:p>
        </p:txBody>
      </p:sp>
      <p:sp>
        <p:nvSpPr>
          <p:cNvPr id="4" name="Slide Number Placeholder 3"/>
          <p:cNvSpPr>
            <a:spLocks noGrp="1"/>
          </p:cNvSpPr>
          <p:nvPr>
            <p:ph type="sldNum" sz="quarter" idx="5"/>
          </p:nvPr>
        </p:nvSpPr>
        <p:spPr/>
        <p:txBody>
          <a:bodyPr/>
          <a:lstStyle/>
          <a:p>
            <a:fld id="{071414CA-2FD2-4C57-95FC-17B741927FBE}" type="slidenum">
              <a:rPr lang="en-US" smtClean="0"/>
              <a:t>156</a:t>
            </a:fld>
            <a:endParaRPr lang="en-US"/>
          </a:p>
        </p:txBody>
      </p:sp>
    </p:spTree>
    <p:extLst>
      <p:ext uri="{BB962C8B-B14F-4D97-AF65-F5344CB8AC3E}">
        <p14:creationId xmlns:p14="http://schemas.microsoft.com/office/powerpoint/2010/main" val="256352442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0982" eaLnBrk="0" hangingPunct="0">
              <a:defRPr sz="1400">
                <a:solidFill>
                  <a:schemeClr val="tx1"/>
                </a:solidFill>
                <a:latin typeface="Garamond" charset="0"/>
              </a:defRPr>
            </a:lvl1pPr>
            <a:lvl2pPr marL="731286" indent="-281264" defTabSz="910982" eaLnBrk="0" hangingPunct="0">
              <a:defRPr sz="1400">
                <a:solidFill>
                  <a:schemeClr val="tx1"/>
                </a:solidFill>
                <a:latin typeface="Garamond" charset="0"/>
              </a:defRPr>
            </a:lvl2pPr>
            <a:lvl3pPr marL="1125055" indent="-225011" defTabSz="910982" eaLnBrk="0" hangingPunct="0">
              <a:defRPr sz="1400">
                <a:solidFill>
                  <a:schemeClr val="tx1"/>
                </a:solidFill>
                <a:latin typeface="Garamond" charset="0"/>
              </a:defRPr>
            </a:lvl3pPr>
            <a:lvl4pPr marL="1575077" indent="-225011" defTabSz="910982" eaLnBrk="0" hangingPunct="0">
              <a:defRPr sz="1400">
                <a:solidFill>
                  <a:schemeClr val="tx1"/>
                </a:solidFill>
                <a:latin typeface="Garamond" charset="0"/>
              </a:defRPr>
            </a:lvl4pPr>
            <a:lvl5pPr marL="2025099" indent="-225011" defTabSz="910982" eaLnBrk="0" hangingPunct="0">
              <a:defRPr sz="1400">
                <a:solidFill>
                  <a:schemeClr val="tx1"/>
                </a:solidFill>
                <a:latin typeface="Garamond" charset="0"/>
              </a:defRPr>
            </a:lvl5pPr>
            <a:lvl6pPr marL="2475121" indent="-225011" defTabSz="910982" eaLnBrk="0" fontAlgn="base" hangingPunct="0">
              <a:lnSpc>
                <a:spcPct val="80000"/>
              </a:lnSpc>
              <a:spcBef>
                <a:spcPct val="20000"/>
              </a:spcBef>
              <a:spcAft>
                <a:spcPct val="0"/>
              </a:spcAft>
              <a:buClr>
                <a:schemeClr val="hlink"/>
              </a:buClr>
              <a:buChar char="•"/>
              <a:defRPr sz="1400">
                <a:solidFill>
                  <a:schemeClr val="tx1"/>
                </a:solidFill>
                <a:latin typeface="Garamond" charset="0"/>
              </a:defRPr>
            </a:lvl6pPr>
            <a:lvl7pPr marL="2925143" indent="-225011" defTabSz="910982" eaLnBrk="0" fontAlgn="base" hangingPunct="0">
              <a:lnSpc>
                <a:spcPct val="80000"/>
              </a:lnSpc>
              <a:spcBef>
                <a:spcPct val="20000"/>
              </a:spcBef>
              <a:spcAft>
                <a:spcPct val="0"/>
              </a:spcAft>
              <a:buClr>
                <a:schemeClr val="hlink"/>
              </a:buClr>
              <a:buChar char="•"/>
              <a:defRPr sz="1400">
                <a:solidFill>
                  <a:schemeClr val="tx1"/>
                </a:solidFill>
                <a:latin typeface="Garamond" charset="0"/>
              </a:defRPr>
            </a:lvl7pPr>
            <a:lvl8pPr marL="3375165" indent="-225011" defTabSz="910982" eaLnBrk="0" fontAlgn="base" hangingPunct="0">
              <a:lnSpc>
                <a:spcPct val="80000"/>
              </a:lnSpc>
              <a:spcBef>
                <a:spcPct val="20000"/>
              </a:spcBef>
              <a:spcAft>
                <a:spcPct val="0"/>
              </a:spcAft>
              <a:buClr>
                <a:schemeClr val="hlink"/>
              </a:buClr>
              <a:buChar char="•"/>
              <a:defRPr sz="1400">
                <a:solidFill>
                  <a:schemeClr val="tx1"/>
                </a:solidFill>
                <a:latin typeface="Garamond" charset="0"/>
              </a:defRPr>
            </a:lvl8pPr>
            <a:lvl9pPr marL="3825187" indent="-225011" defTabSz="910982" eaLnBrk="0" fontAlgn="base" hangingPunct="0">
              <a:lnSpc>
                <a:spcPct val="80000"/>
              </a:lnSpc>
              <a:spcBef>
                <a:spcPct val="20000"/>
              </a:spcBef>
              <a:spcAft>
                <a:spcPct val="0"/>
              </a:spcAft>
              <a:buClr>
                <a:schemeClr val="hlink"/>
              </a:buClr>
              <a:buChar char="•"/>
              <a:defRPr sz="1400">
                <a:solidFill>
                  <a:schemeClr val="tx1"/>
                </a:solidFill>
                <a:latin typeface="Garamond" charset="0"/>
              </a:defRPr>
            </a:lvl9pPr>
          </a:lstStyle>
          <a:p>
            <a:fld id="{80A8E90F-923B-42AA-B493-452E074FE023}" type="slidenum">
              <a:rPr lang="en-US" sz="1200">
                <a:solidFill>
                  <a:prstClr val="black"/>
                </a:solidFill>
                <a:latin typeface="Times New Roman" pitchFamily="18" charset="0"/>
              </a:rPr>
              <a:pPr/>
              <a:t>191</a:t>
            </a:fld>
            <a:endParaRPr lang="en-US" sz="1200">
              <a:solidFill>
                <a:prstClr val="black"/>
              </a:solidFill>
              <a:latin typeface="Times New Roman" pitchFamily="18" charset="0"/>
            </a:endParaRPr>
          </a:p>
        </p:txBody>
      </p:sp>
      <p:sp>
        <p:nvSpPr>
          <p:cNvPr id="64515" name="Rectangle 2"/>
          <p:cNvSpPr>
            <a:spLocks noGrp="1" noRot="1" noChangeAspect="1" noChangeArrowheads="1" noTextEdit="1"/>
          </p:cNvSpPr>
          <p:nvPr>
            <p:ph type="sldImg"/>
          </p:nvPr>
        </p:nvSpPr>
        <p:spPr>
          <a:xfrm>
            <a:off x="382588" y="685800"/>
            <a:ext cx="6096000" cy="3429000"/>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xfrm>
            <a:off x="382588" y="685800"/>
            <a:ext cx="6096000" cy="3429000"/>
          </a:xfrm>
          <a:ln cap="flat"/>
        </p:spPr>
      </p:sp>
      <p:sp>
        <p:nvSpPr>
          <p:cNvPr id="512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t>Administrator</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E8B79F1-B7B6-4FD2-9263-BB9B47A67CD8}" type="slidenum">
              <a:rPr lang="en-US" smtClean="0">
                <a:solidFill>
                  <a:prstClr val="black"/>
                </a:solidFill>
              </a:rPr>
              <a:pPr/>
              <a:t>212</a:t>
            </a:fld>
            <a:endParaRPr lang="en-US">
              <a:solidFill>
                <a:prstClr val="black"/>
              </a:solidFill>
            </a:endParaRPr>
          </a:p>
        </p:txBody>
      </p:sp>
    </p:spTree>
    <p:extLst>
      <p:ext uri="{BB962C8B-B14F-4D97-AF65-F5344CB8AC3E}">
        <p14:creationId xmlns:p14="http://schemas.microsoft.com/office/powerpoint/2010/main" val="21809454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6131" indent="-176131">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fld id="{8703E071-4ED2-45BD-88ED-2E10A933285A}" type="slidenum">
              <a:rPr lang="en-US" smtClean="0"/>
              <a:t>213</a:t>
            </a:fld>
            <a:endParaRPr lang="en-US"/>
          </a:p>
        </p:txBody>
      </p:sp>
    </p:spTree>
    <p:extLst>
      <p:ext uri="{BB962C8B-B14F-4D97-AF65-F5344CB8AC3E}">
        <p14:creationId xmlns:p14="http://schemas.microsoft.com/office/powerpoint/2010/main" val="281433545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6131" indent="-176131">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fld id="{8703E071-4ED2-45BD-88ED-2E10A933285A}" type="slidenum">
              <a:rPr lang="en-US" smtClean="0"/>
              <a:t>214</a:t>
            </a:fld>
            <a:endParaRPr lang="en-US"/>
          </a:p>
        </p:txBody>
      </p:sp>
    </p:spTree>
    <p:extLst>
      <p:ext uri="{BB962C8B-B14F-4D97-AF65-F5344CB8AC3E}">
        <p14:creationId xmlns:p14="http://schemas.microsoft.com/office/powerpoint/2010/main" val="180669087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03E071-4ED2-45BD-88ED-2E10A933285A}" type="slidenum">
              <a:rPr lang="en-US" smtClean="0"/>
              <a:t>216</a:t>
            </a:fld>
            <a:endParaRPr lang="en-US"/>
          </a:p>
        </p:txBody>
      </p:sp>
    </p:spTree>
    <p:extLst>
      <p:ext uri="{BB962C8B-B14F-4D97-AF65-F5344CB8AC3E}">
        <p14:creationId xmlns:p14="http://schemas.microsoft.com/office/powerpoint/2010/main" val="418142495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71414CA-2FD2-4C57-95FC-17B741927FBE}" type="slidenum">
              <a:rPr lang="en-US" smtClean="0"/>
              <a:t>217</a:t>
            </a:fld>
            <a:endParaRPr lang="en-US"/>
          </a:p>
        </p:txBody>
      </p:sp>
    </p:spTree>
    <p:extLst>
      <p:ext uri="{BB962C8B-B14F-4D97-AF65-F5344CB8AC3E}">
        <p14:creationId xmlns:p14="http://schemas.microsoft.com/office/powerpoint/2010/main" val="33735410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0.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0.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0.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0.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0.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0.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0.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0.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0.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6.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6.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26C4E079-4D11-4B88-9BF8-1C71DD010401}" type="datetimeFigureOut">
              <a:rPr lang="en-US" smtClean="0"/>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505EA6-EDAF-4A7C-B619-757C45CBB898}"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83324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91440" indent="-91440">
              <a:buFont typeface="Courier New" panose="02070309020205020404" pitchFamily="49" charset="0"/>
              <a:buChar char="o"/>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C4E079-4D11-4B88-9BF8-1C71DD010401}" type="datetimeFigureOut">
              <a:rPr lang="en-US" smtClean="0"/>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505EA6-EDAF-4A7C-B619-757C45CBB898}" type="slidenum">
              <a:rPr lang="en-US" smtClean="0"/>
              <a:t>‹#›</a:t>
            </a:fld>
            <a:endParaRPr lang="en-US"/>
          </a:p>
        </p:txBody>
      </p:sp>
    </p:spTree>
    <p:extLst>
      <p:ext uri="{BB962C8B-B14F-4D97-AF65-F5344CB8AC3E}">
        <p14:creationId xmlns:p14="http://schemas.microsoft.com/office/powerpoint/2010/main" val="4721027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C4E079-4D11-4B88-9BF8-1C71DD010401}" type="datetimeFigureOut">
              <a:rPr lang="en-US" smtClean="0"/>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505EA6-EDAF-4A7C-B619-757C45CBB898}"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1901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80" y="1845734"/>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6C4E079-4D11-4B88-9BF8-1C71DD010401}" type="datetimeFigureOut">
              <a:rPr lang="en-US" smtClean="0"/>
              <a:t>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505EA6-EDAF-4A7C-B619-757C45CBB898}" type="slidenum">
              <a:rPr lang="en-US" smtClean="0"/>
              <a:t>‹#›</a:t>
            </a:fld>
            <a:endParaRPr lang="en-US"/>
          </a:p>
        </p:txBody>
      </p:sp>
    </p:spTree>
    <p:extLst>
      <p:ext uri="{BB962C8B-B14F-4D97-AF65-F5344CB8AC3E}">
        <p14:creationId xmlns:p14="http://schemas.microsoft.com/office/powerpoint/2010/main" val="170676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6C4E079-4D11-4B88-9BF8-1C71DD010401}" type="datetimeFigureOut">
              <a:rPr lang="en-US" smtClean="0"/>
              <a:t>12/1/2023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9505EA6-EDAF-4A7C-B619-757C45CBB898}" type="slidenum">
              <a:rPr lang="en-US" smtClean="0"/>
              <a:t>‹#›</a:t>
            </a:fld>
            <a:endParaRPr lang="en-US"/>
          </a:p>
        </p:txBody>
      </p:sp>
    </p:spTree>
    <p:extLst>
      <p:ext uri="{BB962C8B-B14F-4D97-AF65-F5344CB8AC3E}">
        <p14:creationId xmlns:p14="http://schemas.microsoft.com/office/powerpoint/2010/main" val="1196525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C4E079-4D11-4B88-9BF8-1C71DD010401}" type="datetimeFigureOut">
              <a:rPr lang="en-US" smtClean="0"/>
              <a:t>12/1/2023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9505EA6-EDAF-4A7C-B619-757C45CBB898}" type="slidenum">
              <a:rPr lang="en-US" smtClean="0"/>
              <a:t>‹#›</a:t>
            </a:fld>
            <a:endParaRPr lang="en-US"/>
          </a:p>
        </p:txBody>
      </p:sp>
    </p:spTree>
    <p:extLst>
      <p:ext uri="{BB962C8B-B14F-4D97-AF65-F5344CB8AC3E}">
        <p14:creationId xmlns:p14="http://schemas.microsoft.com/office/powerpoint/2010/main" val="1069450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26C4E079-4D11-4B88-9BF8-1C71DD010401}" type="datetimeFigureOut">
              <a:rPr lang="en-US" smtClean="0"/>
              <a:t>12/1/2023</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29505EA6-EDAF-4A7C-B619-757C45CBB898}" type="slidenum">
              <a:rPr lang="en-US" smtClean="0"/>
              <a:t>‹#›</a:t>
            </a:fld>
            <a:endParaRPr lang="en-US"/>
          </a:p>
        </p:txBody>
      </p:sp>
    </p:spTree>
    <p:extLst>
      <p:ext uri="{BB962C8B-B14F-4D97-AF65-F5344CB8AC3E}">
        <p14:creationId xmlns:p14="http://schemas.microsoft.com/office/powerpoint/2010/main" val="1197801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26C4E079-4D11-4B88-9BF8-1C71DD010401}" type="datetimeFigureOut">
              <a:rPr lang="en-US" smtClean="0"/>
              <a:t>12/1/2023</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9505EA6-EDAF-4A7C-B619-757C45CBB898}" type="slidenum">
              <a:rPr lang="en-US" smtClean="0"/>
              <a:t>‹#›</a:t>
            </a:fld>
            <a:endParaRPr lang="en-US"/>
          </a:p>
        </p:txBody>
      </p:sp>
    </p:spTree>
    <p:extLst>
      <p:ext uri="{BB962C8B-B14F-4D97-AF65-F5344CB8AC3E}">
        <p14:creationId xmlns:p14="http://schemas.microsoft.com/office/powerpoint/2010/main" val="22624681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C4E079-4D11-4B88-9BF8-1C71DD010401}" type="datetimeFigureOut">
              <a:rPr lang="en-US" smtClean="0"/>
              <a:t>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505EA6-EDAF-4A7C-B619-757C45CBB898}" type="slidenum">
              <a:rPr lang="en-US" smtClean="0"/>
              <a:t>‹#›</a:t>
            </a:fld>
            <a:endParaRPr lang="en-US"/>
          </a:p>
        </p:txBody>
      </p:sp>
    </p:spTree>
    <p:extLst>
      <p:ext uri="{BB962C8B-B14F-4D97-AF65-F5344CB8AC3E}">
        <p14:creationId xmlns:p14="http://schemas.microsoft.com/office/powerpoint/2010/main" val="40212127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C4E079-4D11-4B88-9BF8-1C71DD010401}" type="datetimeFigureOut">
              <a:rPr lang="en-US" smtClean="0"/>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505EA6-EDAF-4A7C-B619-757C45CBB898}" type="slidenum">
              <a:rPr lang="en-US" smtClean="0"/>
              <a:t>‹#›</a:t>
            </a:fld>
            <a:endParaRPr lang="en-US"/>
          </a:p>
        </p:txBody>
      </p:sp>
    </p:spTree>
    <p:extLst>
      <p:ext uri="{BB962C8B-B14F-4D97-AF65-F5344CB8AC3E}">
        <p14:creationId xmlns:p14="http://schemas.microsoft.com/office/powerpoint/2010/main" val="2868459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C4E079-4D11-4B88-9BF8-1C71DD010401}" type="datetimeFigureOut">
              <a:rPr lang="en-US" smtClean="0"/>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505EA6-EDAF-4A7C-B619-757C45CBB898}" type="slidenum">
              <a:rPr lang="en-US" smtClean="0"/>
              <a:t>‹#›</a:t>
            </a:fld>
            <a:endParaRPr lang="en-US"/>
          </a:p>
        </p:txBody>
      </p:sp>
    </p:spTree>
    <p:extLst>
      <p:ext uri="{BB962C8B-B14F-4D97-AF65-F5344CB8AC3E}">
        <p14:creationId xmlns:p14="http://schemas.microsoft.com/office/powerpoint/2010/main" val="20891637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Body - Red">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p>
        </p:txBody>
      </p:sp>
      <p:sp>
        <p:nvSpPr>
          <p:cNvPr id="3" name="Content Placeholder 2"/>
          <p:cNvSpPr>
            <a:spLocks noGrp="1"/>
          </p:cNvSpPr>
          <p:nvPr>
            <p:ph idx="1"/>
          </p:nvPr>
        </p:nvSpPr>
        <p:spPr>
          <a:xfrm>
            <a:off x="304800" y="1193801"/>
            <a:ext cx="11684000" cy="4958465"/>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p:nvPr userDrawn="1"/>
        </p:nvSpPr>
        <p:spPr>
          <a:xfrm>
            <a:off x="0" y="990602"/>
            <a:ext cx="12192000" cy="88900"/>
          </a:xfrm>
          <a:prstGeom prst="rect">
            <a:avLst/>
          </a:prstGeom>
          <a:solidFill>
            <a:srgbClr val="FF0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1" name="Rectangle 10"/>
          <p:cNvSpPr/>
          <p:nvPr userDrawn="1"/>
        </p:nvSpPr>
        <p:spPr>
          <a:xfrm>
            <a:off x="0" y="6152267"/>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5" name="Footer Placeholder 4"/>
          <p:cNvSpPr>
            <a:spLocks noGrp="1"/>
          </p:cNvSpPr>
          <p:nvPr>
            <p:ph type="ftr" sz="quarter" idx="11"/>
          </p:nvPr>
        </p:nvSpPr>
        <p:spPr>
          <a:xfrm>
            <a:off x="4165600" y="6375401"/>
            <a:ext cx="38608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solidFill>
                <a:srgbClr val="1B365D"/>
              </a:solidFill>
            </a:endParaRPr>
          </a:p>
        </p:txBody>
      </p:sp>
      <p:sp>
        <p:nvSpPr>
          <p:cNvPr id="16" name="Slide Number Placeholder 5"/>
          <p:cNvSpPr>
            <a:spLocks noGrp="1"/>
          </p:cNvSpPr>
          <p:nvPr>
            <p:ph type="sldNum" sz="quarter" idx="12"/>
          </p:nvPr>
        </p:nvSpPr>
        <p:spPr>
          <a:xfrm>
            <a:off x="9144000" y="6375401"/>
            <a:ext cx="28448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a:solidFill>
                <a:srgbClr val="1B365D"/>
              </a:solidFill>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800" y="6172200"/>
            <a:ext cx="2438400" cy="731520"/>
          </a:xfrm>
          <a:prstGeom prst="rect">
            <a:avLst/>
          </a:prstGeom>
        </p:spPr>
      </p:pic>
    </p:spTree>
    <p:extLst>
      <p:ext uri="{BB962C8B-B14F-4D97-AF65-F5344CB8AC3E}">
        <p14:creationId xmlns:p14="http://schemas.microsoft.com/office/powerpoint/2010/main" val="11355864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 Standard">
    <p:spTree>
      <p:nvGrpSpPr>
        <p:cNvPr id="1" name=""/>
        <p:cNvGrpSpPr/>
        <p:nvPr/>
      </p:nvGrpSpPr>
      <p:grpSpPr>
        <a:xfrm>
          <a:off x="0" y="0"/>
          <a:ext cx="0" cy="0"/>
          <a:chOff x="0" y="0"/>
          <a:chExt cx="0" cy="0"/>
        </a:xfrm>
      </p:grpSpPr>
      <p:sp>
        <p:nvSpPr>
          <p:cNvPr id="3" name="Rectangle 2"/>
          <p:cNvSpPr/>
          <p:nvPr userDrawn="1"/>
        </p:nvSpPr>
        <p:spPr>
          <a:xfrm>
            <a:off x="0" y="3886200"/>
            <a:ext cx="12192000" cy="2514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2" name="Title 1"/>
          <p:cNvSpPr>
            <a:spLocks noGrp="1"/>
          </p:cNvSpPr>
          <p:nvPr>
            <p:ph type="ctrTitle"/>
          </p:nvPr>
        </p:nvSpPr>
        <p:spPr>
          <a:xfrm>
            <a:off x="304800" y="4038604"/>
            <a:ext cx="11582400" cy="1422399"/>
          </a:xfrm>
        </p:spPr>
        <p:txBody>
          <a:bodyPr>
            <a:normAutofit/>
          </a:bodyPr>
          <a:lstStyle>
            <a:lvl1pPr algn="ctr">
              <a:defRPr sz="40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p>
        </p:txBody>
      </p:sp>
      <p:sp>
        <p:nvSpPr>
          <p:cNvPr id="7" name="Text Placeholder 13"/>
          <p:cNvSpPr>
            <a:spLocks noGrp="1"/>
          </p:cNvSpPr>
          <p:nvPr>
            <p:ph type="body" sz="quarter" idx="12" hasCustomPrompt="1"/>
          </p:nvPr>
        </p:nvSpPr>
        <p:spPr>
          <a:xfrm>
            <a:off x="304800" y="5461001"/>
            <a:ext cx="11582400" cy="812800"/>
          </a:xfrm>
        </p:spPr>
        <p:txBody>
          <a:bodyPr anchor="ctr">
            <a:normAutofit/>
          </a:bodyPr>
          <a:lstStyle>
            <a:lvl1pPr marL="0" indent="0" algn="ctr">
              <a:buNone/>
              <a:defRPr sz="2800">
                <a:solidFill>
                  <a:schemeClr val="bg1"/>
                </a:solidFill>
                <a:effectLst>
                  <a:outerShdw blurRad="38100" dist="38100" dir="2700000" algn="tl">
                    <a:srgbClr val="000000">
                      <a:alpha val="43137"/>
                    </a:srgbClr>
                  </a:outerShdw>
                </a:effectLst>
                <a:latin typeface="PermianSlabSerifTypeface" pitchFamily="50" charset="0"/>
              </a:defRPr>
            </a:lvl1pPr>
          </a:lstStyle>
          <a:p>
            <a:pPr lvl="0"/>
            <a:r>
              <a:rPr lang="en-US"/>
              <a:t>Sub-Title</a:t>
            </a:r>
          </a:p>
        </p:txBody>
      </p:sp>
      <p:sp>
        <p:nvSpPr>
          <p:cNvPr id="8" name="Text Placeholder 11"/>
          <p:cNvSpPr>
            <a:spLocks noGrp="1"/>
          </p:cNvSpPr>
          <p:nvPr>
            <p:ph type="body" sz="quarter" idx="11" hasCustomPrompt="1"/>
          </p:nvPr>
        </p:nvSpPr>
        <p:spPr>
          <a:xfrm>
            <a:off x="0" y="6400800"/>
            <a:ext cx="12192000" cy="457200"/>
          </a:xfrm>
        </p:spPr>
        <p:txBody>
          <a:bodyPr anchor="ctr">
            <a:normAutofit/>
          </a:bodyPr>
          <a:lstStyle>
            <a:lvl1pPr marL="0" indent="0" algn="ctr">
              <a:buNone/>
              <a:defRPr sz="1100" baseline="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Name, Position | Date</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000" y="1143000"/>
            <a:ext cx="9144000" cy="2743200"/>
          </a:xfrm>
          <a:prstGeom prst="rect">
            <a:avLst/>
          </a:prstGeom>
        </p:spPr>
      </p:pic>
    </p:spTree>
    <p:extLst>
      <p:ext uri="{BB962C8B-B14F-4D97-AF65-F5344CB8AC3E}">
        <p14:creationId xmlns:p14="http://schemas.microsoft.com/office/powerpoint/2010/main" val="39817313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 Photo">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6096000" y="0"/>
            <a:ext cx="6096000" cy="6858000"/>
          </a:xfrm>
        </p:spPr>
        <p:txBody>
          <a:bodyPr/>
          <a:lstStyle>
            <a:lvl1pPr marL="0" indent="0">
              <a:buNone/>
              <a:defRPr/>
            </a:lvl1pPr>
          </a:lstStyle>
          <a:p>
            <a:r>
              <a:rPr lang="en-US"/>
              <a:t>Click icon to add picture</a:t>
            </a:r>
          </a:p>
        </p:txBody>
      </p:sp>
      <p:sp>
        <p:nvSpPr>
          <p:cNvPr id="10" name="Title 9"/>
          <p:cNvSpPr>
            <a:spLocks noGrp="1"/>
          </p:cNvSpPr>
          <p:nvPr>
            <p:ph type="title"/>
          </p:nvPr>
        </p:nvSpPr>
        <p:spPr>
          <a:xfrm>
            <a:off x="508000" y="2209801"/>
            <a:ext cx="5283200" cy="2235200"/>
          </a:xfrm>
        </p:spPr>
        <p:txBody>
          <a:bodyPr>
            <a:noAutofit/>
          </a:bodyPr>
          <a:lstStyle>
            <a:lvl1pPr marL="0" indent="0" algn="l">
              <a:defRPr sz="3600">
                <a:effectLst/>
                <a:latin typeface="PermianSlabSerifTypeface" pitchFamily="50" charset="0"/>
              </a:defRPr>
            </a:lvl1pPr>
          </a:lstStyle>
          <a:p>
            <a:r>
              <a:rPr lang="en-US"/>
              <a:t>Click to edit Master title style</a:t>
            </a:r>
          </a:p>
        </p:txBody>
      </p:sp>
      <p:sp>
        <p:nvSpPr>
          <p:cNvPr id="12" name="Text Placeholder 11"/>
          <p:cNvSpPr>
            <a:spLocks noGrp="1"/>
          </p:cNvSpPr>
          <p:nvPr>
            <p:ph type="body" sz="quarter" idx="11" hasCustomPrompt="1"/>
          </p:nvPr>
        </p:nvSpPr>
        <p:spPr>
          <a:xfrm>
            <a:off x="508000" y="5562600"/>
            <a:ext cx="5384800" cy="1117600"/>
          </a:xfrm>
        </p:spPr>
        <p:txBody>
          <a:bodyPr anchor="b">
            <a:normAutofit/>
          </a:bodyPr>
          <a:lstStyle>
            <a:lvl1pPr marL="0" indent="0">
              <a:buNone/>
              <a:defRPr sz="11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Name, Position</a:t>
            </a:r>
          </a:p>
          <a:p>
            <a:pPr lvl="0"/>
            <a:r>
              <a:rPr lang="en-US"/>
              <a:t>Date</a:t>
            </a:r>
          </a:p>
        </p:txBody>
      </p:sp>
      <p:sp>
        <p:nvSpPr>
          <p:cNvPr id="14" name="Text Placeholder 13"/>
          <p:cNvSpPr>
            <a:spLocks noGrp="1"/>
          </p:cNvSpPr>
          <p:nvPr>
            <p:ph type="body" sz="quarter" idx="12" hasCustomPrompt="1"/>
          </p:nvPr>
        </p:nvSpPr>
        <p:spPr>
          <a:xfrm>
            <a:off x="508000" y="4445001"/>
            <a:ext cx="5283200" cy="812800"/>
          </a:xfrm>
        </p:spPr>
        <p:txBody>
          <a:bodyPr>
            <a:normAutofit/>
          </a:bodyPr>
          <a:lstStyle>
            <a:lvl1pPr marL="0" indent="0">
              <a:buNone/>
              <a:defRPr sz="2800">
                <a:solidFill>
                  <a:schemeClr val="accent5"/>
                </a:solidFill>
                <a:latin typeface="PermianSlabSerifTypeface" pitchFamily="50" charset="0"/>
              </a:defRPr>
            </a:lvl1pPr>
          </a:lstStyle>
          <a:p>
            <a:pPr lvl="0"/>
            <a:r>
              <a:rPr lang="en-US"/>
              <a:t>Sub-Title</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8000" y="325755"/>
            <a:ext cx="4267200" cy="1280160"/>
          </a:xfrm>
          <a:prstGeom prst="rect">
            <a:avLst/>
          </a:prstGeom>
        </p:spPr>
      </p:pic>
    </p:spTree>
    <p:extLst>
      <p:ext uri="{BB962C8B-B14F-4D97-AF65-F5344CB8AC3E}">
        <p14:creationId xmlns:p14="http://schemas.microsoft.com/office/powerpoint/2010/main" val="40263135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Title">
    <p:spTree>
      <p:nvGrpSpPr>
        <p:cNvPr id="1" name=""/>
        <p:cNvGrpSpPr/>
        <p:nvPr/>
      </p:nvGrpSpPr>
      <p:grpSpPr>
        <a:xfrm>
          <a:off x="0" y="0"/>
          <a:ext cx="0" cy="0"/>
          <a:chOff x="0" y="0"/>
          <a:chExt cx="0" cy="0"/>
        </a:xfrm>
      </p:grpSpPr>
      <p:sp>
        <p:nvSpPr>
          <p:cNvPr id="5" name="Rectangle 4"/>
          <p:cNvSpPr/>
          <p:nvPr userDrawn="1"/>
        </p:nvSpPr>
        <p:spPr>
          <a:xfrm>
            <a:off x="4267200" y="3874770"/>
            <a:ext cx="7924800" cy="22402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7" name="Title 1"/>
          <p:cNvSpPr>
            <a:spLocks noGrp="1"/>
          </p:cNvSpPr>
          <p:nvPr>
            <p:ph type="ctrTitle"/>
          </p:nvPr>
        </p:nvSpPr>
        <p:spPr>
          <a:xfrm>
            <a:off x="4368800" y="3962400"/>
            <a:ext cx="7620000" cy="2057400"/>
          </a:xfrm>
        </p:spPr>
        <p:txBody>
          <a:bodyPr/>
          <a:lstStyle>
            <a:lvl1pPr algn="r">
              <a:defRPr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0520" y="3322320"/>
            <a:ext cx="4460240" cy="3345180"/>
          </a:xfrm>
          <a:prstGeom prst="rect">
            <a:avLst/>
          </a:prstGeom>
          <a:noFill/>
          <a:ln>
            <a:noFill/>
          </a:ln>
        </p:spPr>
      </p:pic>
    </p:spTree>
    <p:extLst>
      <p:ext uri="{BB962C8B-B14F-4D97-AF65-F5344CB8AC3E}">
        <p14:creationId xmlns:p14="http://schemas.microsoft.com/office/powerpoint/2010/main" val="30276380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Body - TN Mark">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p>
        </p:txBody>
      </p:sp>
      <p:sp>
        <p:nvSpPr>
          <p:cNvPr id="3" name="Content Placeholder 2"/>
          <p:cNvSpPr>
            <a:spLocks noGrp="1"/>
          </p:cNvSpPr>
          <p:nvPr>
            <p:ph idx="1"/>
          </p:nvPr>
        </p:nvSpPr>
        <p:spPr>
          <a:xfrm>
            <a:off x="203200" y="1143000"/>
            <a:ext cx="11785600" cy="5562600"/>
          </a:xfrm>
        </p:spPr>
        <p:txBody>
          <a:bodyPr>
            <a:normAutofit/>
          </a:bodyPr>
          <a:lstStyle>
            <a:lvl1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74400" y="6019800"/>
            <a:ext cx="1155699" cy="866774"/>
          </a:xfrm>
          <a:prstGeom prst="rect">
            <a:avLst/>
          </a:prstGeom>
        </p:spPr>
      </p:pic>
    </p:spTree>
    <p:extLst>
      <p:ext uri="{BB962C8B-B14F-4D97-AF65-F5344CB8AC3E}">
        <p14:creationId xmlns:p14="http://schemas.microsoft.com/office/powerpoint/2010/main" val="20133774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Body">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p>
        </p:txBody>
      </p:sp>
      <p:sp>
        <p:nvSpPr>
          <p:cNvPr id="3" name="Content Placeholder 2"/>
          <p:cNvSpPr>
            <a:spLocks noGrp="1"/>
          </p:cNvSpPr>
          <p:nvPr>
            <p:ph idx="1"/>
          </p:nvPr>
        </p:nvSpPr>
        <p:spPr>
          <a:xfrm>
            <a:off x="304800" y="1193804"/>
            <a:ext cx="11684000" cy="4958462"/>
          </a:xfrm>
        </p:spPr>
        <p:txBody>
          <a:bodyPr>
            <a:normAutofit/>
          </a:bodyPr>
          <a:lstStyle>
            <a:lvl1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p:cNvSpPr/>
          <p:nvPr userDrawn="1"/>
        </p:nvSpPr>
        <p:spPr>
          <a:xfrm>
            <a:off x="0" y="6152267"/>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2" name="Footer Placeholder 4"/>
          <p:cNvSpPr>
            <a:spLocks noGrp="1"/>
          </p:cNvSpPr>
          <p:nvPr>
            <p:ph type="ftr" sz="quarter" idx="11"/>
          </p:nvPr>
        </p:nvSpPr>
        <p:spPr>
          <a:xfrm>
            <a:off x="4165600" y="6375401"/>
            <a:ext cx="38608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solidFill>
                <a:srgbClr val="1B365D"/>
              </a:solidFill>
            </a:endParaRPr>
          </a:p>
        </p:txBody>
      </p:sp>
      <p:sp>
        <p:nvSpPr>
          <p:cNvPr id="13" name="Slide Number Placeholder 5"/>
          <p:cNvSpPr>
            <a:spLocks noGrp="1"/>
          </p:cNvSpPr>
          <p:nvPr>
            <p:ph type="sldNum" sz="quarter" idx="12"/>
          </p:nvPr>
        </p:nvSpPr>
        <p:spPr>
          <a:xfrm>
            <a:off x="9144000" y="6375401"/>
            <a:ext cx="28448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a:solidFill>
                <a:srgbClr val="1B365D"/>
              </a:solidFill>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800" y="6172200"/>
            <a:ext cx="2438400" cy="731520"/>
          </a:xfrm>
          <a:prstGeom prst="rect">
            <a:avLst/>
          </a:prstGeom>
        </p:spPr>
      </p:pic>
    </p:spTree>
    <p:extLst>
      <p:ext uri="{BB962C8B-B14F-4D97-AF65-F5344CB8AC3E}">
        <p14:creationId xmlns:p14="http://schemas.microsoft.com/office/powerpoint/2010/main" val="4906628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Body - Red">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p>
        </p:txBody>
      </p:sp>
      <p:sp>
        <p:nvSpPr>
          <p:cNvPr id="3" name="Content Placeholder 2"/>
          <p:cNvSpPr>
            <a:spLocks noGrp="1"/>
          </p:cNvSpPr>
          <p:nvPr>
            <p:ph idx="1"/>
          </p:nvPr>
        </p:nvSpPr>
        <p:spPr>
          <a:xfrm>
            <a:off x="304800" y="1193801"/>
            <a:ext cx="11684000" cy="4958465"/>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p:nvPr userDrawn="1"/>
        </p:nvSpPr>
        <p:spPr>
          <a:xfrm>
            <a:off x="0" y="990602"/>
            <a:ext cx="12192000" cy="88900"/>
          </a:xfrm>
          <a:prstGeom prst="rect">
            <a:avLst/>
          </a:prstGeom>
          <a:solidFill>
            <a:srgbClr val="FF0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1" name="Rectangle 10"/>
          <p:cNvSpPr/>
          <p:nvPr userDrawn="1"/>
        </p:nvSpPr>
        <p:spPr>
          <a:xfrm>
            <a:off x="0" y="6152267"/>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5" name="Footer Placeholder 4"/>
          <p:cNvSpPr>
            <a:spLocks noGrp="1"/>
          </p:cNvSpPr>
          <p:nvPr>
            <p:ph type="ftr" sz="quarter" idx="11"/>
          </p:nvPr>
        </p:nvSpPr>
        <p:spPr>
          <a:xfrm>
            <a:off x="4165600" y="6375401"/>
            <a:ext cx="38608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solidFill>
                <a:srgbClr val="1B365D"/>
              </a:solidFill>
            </a:endParaRPr>
          </a:p>
        </p:txBody>
      </p:sp>
      <p:sp>
        <p:nvSpPr>
          <p:cNvPr id="16" name="Slide Number Placeholder 5"/>
          <p:cNvSpPr>
            <a:spLocks noGrp="1"/>
          </p:cNvSpPr>
          <p:nvPr>
            <p:ph type="sldNum" sz="quarter" idx="12"/>
          </p:nvPr>
        </p:nvSpPr>
        <p:spPr>
          <a:xfrm>
            <a:off x="9144000" y="6375401"/>
            <a:ext cx="28448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a:solidFill>
                <a:srgbClr val="1B365D"/>
              </a:solidFill>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800" y="6172200"/>
            <a:ext cx="2438400" cy="731520"/>
          </a:xfrm>
          <a:prstGeom prst="rect">
            <a:avLst/>
          </a:prstGeom>
        </p:spPr>
      </p:pic>
    </p:spTree>
    <p:extLst>
      <p:ext uri="{BB962C8B-B14F-4D97-AF65-F5344CB8AC3E}">
        <p14:creationId xmlns:p14="http://schemas.microsoft.com/office/powerpoint/2010/main" val="37259854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p>
            <a:endParaRPr lang="en-US">
              <a:solidFill>
                <a:srgbClr val="666666"/>
              </a:solidFill>
            </a:endParaRPr>
          </a:p>
        </p:txBody>
      </p:sp>
      <p:sp>
        <p:nvSpPr>
          <p:cNvPr id="4" name="Slide Number Placeholder 3"/>
          <p:cNvSpPr>
            <a:spLocks noGrp="1"/>
          </p:cNvSpPr>
          <p:nvPr>
            <p:ph type="sldNum" sz="quarter" idx="11"/>
          </p:nvPr>
        </p:nvSpPr>
        <p:spPr/>
        <p:txBody>
          <a:bodyPr/>
          <a:lstStyle/>
          <a:p>
            <a:fld id="{5C76A076-0EB6-4ACF-BC93-AE169B35ECF5}" type="slidenum">
              <a:rPr lang="en-US" smtClean="0">
                <a:solidFill>
                  <a:srgbClr val="666666"/>
                </a:solidFill>
              </a:rPr>
              <a:pPr/>
              <a:t>‹#›</a:t>
            </a:fld>
            <a:endParaRPr lang="en-US">
              <a:solidFill>
                <a:srgbClr val="666666"/>
              </a:solidFill>
            </a:endParaRPr>
          </a:p>
        </p:txBody>
      </p:sp>
    </p:spTree>
    <p:extLst>
      <p:ext uri="{BB962C8B-B14F-4D97-AF65-F5344CB8AC3E}">
        <p14:creationId xmlns:p14="http://schemas.microsoft.com/office/powerpoint/2010/main" val="30024749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ody - Orange">
    <p:spTree>
      <p:nvGrpSpPr>
        <p:cNvPr id="1" name=""/>
        <p:cNvGrpSpPr/>
        <p:nvPr/>
      </p:nvGrpSpPr>
      <p:grpSpPr>
        <a:xfrm>
          <a:off x="0" y="0"/>
          <a:ext cx="0" cy="0"/>
          <a:chOff x="0" y="0"/>
          <a:chExt cx="0" cy="0"/>
        </a:xfrm>
      </p:grpSpPr>
      <p:sp>
        <p:nvSpPr>
          <p:cNvPr id="12" name="Rectangle 11"/>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3" name="Title 1"/>
          <p:cNvSpPr>
            <a:spLocks noGrp="1"/>
          </p:cNvSpPr>
          <p:nvPr>
            <p:ph type="title"/>
          </p:nvPr>
        </p:nvSpPr>
        <p:spPr>
          <a:xfrm>
            <a:off x="203200" y="177803"/>
            <a:ext cx="117856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p>
        </p:txBody>
      </p:sp>
      <p:sp>
        <p:nvSpPr>
          <p:cNvPr id="14" name="Content Placeholder 2"/>
          <p:cNvSpPr>
            <a:spLocks noGrp="1"/>
          </p:cNvSpPr>
          <p:nvPr>
            <p:ph idx="1"/>
          </p:nvPr>
        </p:nvSpPr>
        <p:spPr>
          <a:xfrm>
            <a:off x="304800" y="1193801"/>
            <a:ext cx="11684000" cy="4958465"/>
          </a:xfrm>
        </p:spPr>
        <p:txBody>
          <a:bodyPr>
            <a:normAutofit/>
          </a:bodyPr>
          <a:lstStyle>
            <a:lvl1pPr>
              <a:buClr>
                <a:schemeClr val="accent3"/>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3"/>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3"/>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Rectangle 16"/>
          <p:cNvSpPr/>
          <p:nvPr userDrawn="1"/>
        </p:nvSpPr>
        <p:spPr>
          <a:xfrm>
            <a:off x="0" y="990602"/>
            <a:ext cx="12192000" cy="88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1" name="Rectangle 10"/>
          <p:cNvSpPr/>
          <p:nvPr userDrawn="1"/>
        </p:nvSpPr>
        <p:spPr>
          <a:xfrm>
            <a:off x="0" y="6152267"/>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5" name="Footer Placeholder 4"/>
          <p:cNvSpPr>
            <a:spLocks noGrp="1"/>
          </p:cNvSpPr>
          <p:nvPr>
            <p:ph type="ftr" sz="quarter" idx="11"/>
          </p:nvPr>
        </p:nvSpPr>
        <p:spPr>
          <a:xfrm>
            <a:off x="4165600" y="6375401"/>
            <a:ext cx="38608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solidFill>
                <a:srgbClr val="1B365D"/>
              </a:solidFill>
            </a:endParaRPr>
          </a:p>
        </p:txBody>
      </p:sp>
      <p:sp>
        <p:nvSpPr>
          <p:cNvPr id="16" name="Slide Number Placeholder 5"/>
          <p:cNvSpPr>
            <a:spLocks noGrp="1"/>
          </p:cNvSpPr>
          <p:nvPr>
            <p:ph type="sldNum" sz="quarter" idx="12"/>
          </p:nvPr>
        </p:nvSpPr>
        <p:spPr>
          <a:xfrm>
            <a:off x="9144000" y="6375401"/>
            <a:ext cx="28448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a:solidFill>
                <a:srgbClr val="1B365D"/>
              </a:solidFill>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800" y="6172200"/>
            <a:ext cx="2438400" cy="731520"/>
          </a:xfrm>
          <a:prstGeom prst="rect">
            <a:avLst/>
          </a:prstGeom>
        </p:spPr>
      </p:pic>
    </p:spTree>
    <p:extLst>
      <p:ext uri="{BB962C8B-B14F-4D97-AF65-F5344CB8AC3E}">
        <p14:creationId xmlns:p14="http://schemas.microsoft.com/office/powerpoint/2010/main" val="28247495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Body - Blue">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p>
        </p:txBody>
      </p:sp>
      <p:sp>
        <p:nvSpPr>
          <p:cNvPr id="3" name="Content Placeholder 2"/>
          <p:cNvSpPr>
            <a:spLocks noGrp="1"/>
          </p:cNvSpPr>
          <p:nvPr>
            <p:ph idx="1"/>
          </p:nvPr>
        </p:nvSpPr>
        <p:spPr>
          <a:xfrm>
            <a:off x="304800" y="1193801"/>
            <a:ext cx="11684000" cy="4958465"/>
          </a:xfrm>
        </p:spPr>
        <p:txBody>
          <a:bodyPr>
            <a:normAutofit/>
          </a:bodyPr>
          <a:lstStyle>
            <a:lvl1pPr>
              <a:buClr>
                <a:schemeClr val="accent1"/>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1"/>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1"/>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p:nvPr userDrawn="1"/>
        </p:nvSpPr>
        <p:spPr>
          <a:xfrm>
            <a:off x="0" y="990602"/>
            <a:ext cx="12192000" cy="889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1" name="Rectangle 10"/>
          <p:cNvSpPr/>
          <p:nvPr userDrawn="1"/>
        </p:nvSpPr>
        <p:spPr>
          <a:xfrm>
            <a:off x="0" y="6152267"/>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5" name="Footer Placeholder 4"/>
          <p:cNvSpPr>
            <a:spLocks noGrp="1"/>
          </p:cNvSpPr>
          <p:nvPr>
            <p:ph type="ftr" sz="quarter" idx="11"/>
          </p:nvPr>
        </p:nvSpPr>
        <p:spPr>
          <a:xfrm>
            <a:off x="4165600" y="6375401"/>
            <a:ext cx="38608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solidFill>
                <a:srgbClr val="1B365D"/>
              </a:solidFill>
            </a:endParaRPr>
          </a:p>
        </p:txBody>
      </p:sp>
      <p:sp>
        <p:nvSpPr>
          <p:cNvPr id="16" name="Slide Number Placeholder 5"/>
          <p:cNvSpPr>
            <a:spLocks noGrp="1"/>
          </p:cNvSpPr>
          <p:nvPr>
            <p:ph type="sldNum" sz="quarter" idx="12"/>
          </p:nvPr>
        </p:nvSpPr>
        <p:spPr>
          <a:xfrm>
            <a:off x="9144000" y="6375401"/>
            <a:ext cx="28448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a:solidFill>
                <a:srgbClr val="1B365D"/>
              </a:solidFill>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800" y="6172200"/>
            <a:ext cx="2438400" cy="731520"/>
          </a:xfrm>
          <a:prstGeom prst="rect">
            <a:avLst/>
          </a:prstGeom>
        </p:spPr>
      </p:pic>
    </p:spTree>
    <p:extLst>
      <p:ext uri="{BB962C8B-B14F-4D97-AF65-F5344CB8AC3E}">
        <p14:creationId xmlns:p14="http://schemas.microsoft.com/office/powerpoint/2010/main" val="33557862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Body - YellowGreen">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p>
        </p:txBody>
      </p:sp>
      <p:sp>
        <p:nvSpPr>
          <p:cNvPr id="3" name="Content Placeholder 2"/>
          <p:cNvSpPr>
            <a:spLocks noGrp="1"/>
          </p:cNvSpPr>
          <p:nvPr>
            <p:ph idx="1"/>
          </p:nvPr>
        </p:nvSpPr>
        <p:spPr>
          <a:xfrm>
            <a:off x="304800" y="1193801"/>
            <a:ext cx="11684000" cy="4958465"/>
          </a:xfrm>
        </p:spPr>
        <p:txBody>
          <a:bodyPr>
            <a:normAutofit/>
          </a:bodyPr>
          <a:lstStyle>
            <a:lvl1pPr>
              <a:buClr>
                <a:schemeClr val="accent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p:nvPr userDrawn="1"/>
        </p:nvSpPr>
        <p:spPr>
          <a:xfrm>
            <a:off x="0" y="990602"/>
            <a:ext cx="12192000" cy="88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1" name="Rectangle 10"/>
          <p:cNvSpPr/>
          <p:nvPr userDrawn="1"/>
        </p:nvSpPr>
        <p:spPr>
          <a:xfrm>
            <a:off x="0" y="6152267"/>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5" name="Footer Placeholder 4"/>
          <p:cNvSpPr>
            <a:spLocks noGrp="1"/>
          </p:cNvSpPr>
          <p:nvPr>
            <p:ph type="ftr" sz="quarter" idx="11"/>
          </p:nvPr>
        </p:nvSpPr>
        <p:spPr>
          <a:xfrm>
            <a:off x="4165600" y="6375401"/>
            <a:ext cx="38608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solidFill>
                <a:srgbClr val="1B365D"/>
              </a:solidFill>
            </a:endParaRPr>
          </a:p>
        </p:txBody>
      </p:sp>
      <p:sp>
        <p:nvSpPr>
          <p:cNvPr id="16" name="Slide Number Placeholder 5"/>
          <p:cNvSpPr>
            <a:spLocks noGrp="1"/>
          </p:cNvSpPr>
          <p:nvPr>
            <p:ph type="sldNum" sz="quarter" idx="12"/>
          </p:nvPr>
        </p:nvSpPr>
        <p:spPr>
          <a:xfrm>
            <a:off x="9144000" y="6375401"/>
            <a:ext cx="28448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a:solidFill>
                <a:srgbClr val="1B365D"/>
              </a:solidFill>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800" y="6172200"/>
            <a:ext cx="2438400" cy="731520"/>
          </a:xfrm>
          <a:prstGeom prst="rect">
            <a:avLst/>
          </a:prstGeom>
        </p:spPr>
      </p:pic>
    </p:spTree>
    <p:extLst>
      <p:ext uri="{BB962C8B-B14F-4D97-AF65-F5344CB8AC3E}">
        <p14:creationId xmlns:p14="http://schemas.microsoft.com/office/powerpoint/2010/main" val="3718869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Body - Gray">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p>
        </p:txBody>
      </p:sp>
      <p:sp>
        <p:nvSpPr>
          <p:cNvPr id="3" name="Content Placeholder 2"/>
          <p:cNvSpPr>
            <a:spLocks noGrp="1"/>
          </p:cNvSpPr>
          <p:nvPr>
            <p:ph idx="1"/>
          </p:nvPr>
        </p:nvSpPr>
        <p:spPr>
          <a:xfrm>
            <a:off x="304800" y="1193804"/>
            <a:ext cx="11684000" cy="4958462"/>
          </a:xfrm>
        </p:spPr>
        <p:txBody>
          <a:bodyPr>
            <a:normAutofit/>
          </a:bodyPr>
          <a:lstStyle>
            <a:lvl1pPr>
              <a:buClr>
                <a:schemeClr val="accent5">
                  <a:lumMod val="60000"/>
                  <a:lumOff val="40000"/>
                </a:schemeClr>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5">
                  <a:lumMod val="60000"/>
                  <a:lumOff val="40000"/>
                </a:schemeClr>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5">
                  <a:lumMod val="60000"/>
                  <a:lumOff val="40000"/>
                </a:schemeClr>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p:nvPr userDrawn="1"/>
        </p:nvSpPr>
        <p:spPr>
          <a:xfrm>
            <a:off x="0" y="990602"/>
            <a:ext cx="12192000" cy="889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0" name="Rectangle 9"/>
          <p:cNvSpPr/>
          <p:nvPr userDrawn="1"/>
        </p:nvSpPr>
        <p:spPr>
          <a:xfrm>
            <a:off x="0" y="6152267"/>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2" name="Footer Placeholder 4"/>
          <p:cNvSpPr>
            <a:spLocks noGrp="1"/>
          </p:cNvSpPr>
          <p:nvPr>
            <p:ph type="ftr" sz="quarter" idx="11"/>
          </p:nvPr>
        </p:nvSpPr>
        <p:spPr>
          <a:xfrm>
            <a:off x="4165600" y="6375401"/>
            <a:ext cx="38608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solidFill>
                <a:srgbClr val="1B365D"/>
              </a:solidFill>
            </a:endParaRPr>
          </a:p>
        </p:txBody>
      </p:sp>
      <p:sp>
        <p:nvSpPr>
          <p:cNvPr id="13" name="Slide Number Placeholder 5"/>
          <p:cNvSpPr>
            <a:spLocks noGrp="1"/>
          </p:cNvSpPr>
          <p:nvPr>
            <p:ph type="sldNum" sz="quarter" idx="12"/>
          </p:nvPr>
        </p:nvSpPr>
        <p:spPr>
          <a:xfrm>
            <a:off x="9144000" y="6375401"/>
            <a:ext cx="28448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a:solidFill>
                <a:srgbClr val="1B365D"/>
              </a:solidFill>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800" y="6172200"/>
            <a:ext cx="2438400" cy="731520"/>
          </a:xfrm>
          <a:prstGeom prst="rect">
            <a:avLst/>
          </a:prstGeom>
        </p:spPr>
      </p:pic>
    </p:spTree>
    <p:extLst>
      <p:ext uri="{BB962C8B-B14F-4D97-AF65-F5344CB8AC3E}">
        <p14:creationId xmlns:p14="http://schemas.microsoft.com/office/powerpoint/2010/main" val="13129484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Body - Tan">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p>
        </p:txBody>
      </p:sp>
      <p:sp>
        <p:nvSpPr>
          <p:cNvPr id="3" name="Content Placeholder 2"/>
          <p:cNvSpPr>
            <a:spLocks noGrp="1"/>
          </p:cNvSpPr>
          <p:nvPr>
            <p:ph idx="1"/>
          </p:nvPr>
        </p:nvSpPr>
        <p:spPr>
          <a:xfrm>
            <a:off x="304800" y="1193801"/>
            <a:ext cx="11684000" cy="4958465"/>
          </a:xfrm>
        </p:spPr>
        <p:txBody>
          <a:bodyPr>
            <a:normAutofit/>
          </a:bodyPr>
          <a:lstStyle>
            <a:lvl1pPr>
              <a:buClr>
                <a:schemeClr val="accent6"/>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6"/>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6"/>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p:nvPr userDrawn="1"/>
        </p:nvSpPr>
        <p:spPr>
          <a:xfrm>
            <a:off x="0" y="990602"/>
            <a:ext cx="12192000" cy="88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1" name="Rectangle 10"/>
          <p:cNvSpPr/>
          <p:nvPr userDrawn="1"/>
        </p:nvSpPr>
        <p:spPr>
          <a:xfrm>
            <a:off x="0" y="6152267"/>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5" name="Footer Placeholder 4"/>
          <p:cNvSpPr>
            <a:spLocks noGrp="1"/>
          </p:cNvSpPr>
          <p:nvPr>
            <p:ph type="ftr" sz="quarter" idx="11"/>
          </p:nvPr>
        </p:nvSpPr>
        <p:spPr>
          <a:xfrm>
            <a:off x="4165600" y="6375401"/>
            <a:ext cx="38608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solidFill>
                <a:srgbClr val="1B365D"/>
              </a:solidFill>
            </a:endParaRPr>
          </a:p>
        </p:txBody>
      </p:sp>
      <p:sp>
        <p:nvSpPr>
          <p:cNvPr id="16" name="Slide Number Placeholder 5"/>
          <p:cNvSpPr>
            <a:spLocks noGrp="1"/>
          </p:cNvSpPr>
          <p:nvPr>
            <p:ph type="sldNum" sz="quarter" idx="12"/>
          </p:nvPr>
        </p:nvSpPr>
        <p:spPr>
          <a:xfrm>
            <a:off x="9144000" y="6375401"/>
            <a:ext cx="28448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a:solidFill>
                <a:srgbClr val="1B365D"/>
              </a:solidFill>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800" y="6172200"/>
            <a:ext cx="2438400" cy="731520"/>
          </a:xfrm>
          <a:prstGeom prst="rect">
            <a:avLst/>
          </a:prstGeom>
        </p:spPr>
      </p:pic>
    </p:spTree>
    <p:extLst>
      <p:ext uri="{BB962C8B-B14F-4D97-AF65-F5344CB8AC3E}">
        <p14:creationId xmlns:p14="http://schemas.microsoft.com/office/powerpoint/2010/main" val="385756338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ouble-Column Body">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p>
        </p:txBody>
      </p:sp>
      <p:sp>
        <p:nvSpPr>
          <p:cNvPr id="3" name="Content Placeholder 2"/>
          <p:cNvSpPr>
            <a:spLocks noGrp="1"/>
          </p:cNvSpPr>
          <p:nvPr>
            <p:ph idx="1"/>
          </p:nvPr>
        </p:nvSpPr>
        <p:spPr>
          <a:xfrm>
            <a:off x="304800" y="1193804"/>
            <a:ext cx="5588000" cy="4958462"/>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p:cNvSpPr>
            <a:spLocks noGrp="1"/>
          </p:cNvSpPr>
          <p:nvPr>
            <p:ph idx="13"/>
          </p:nvPr>
        </p:nvSpPr>
        <p:spPr>
          <a:xfrm>
            <a:off x="6299200" y="1193804"/>
            <a:ext cx="5588000" cy="4958462"/>
          </a:xfrm>
        </p:spPr>
        <p:txBody>
          <a:bodyPr>
            <a:normAutofit/>
          </a:bodyPr>
          <a:lstStyle>
            <a:lvl1pPr>
              <a:buClr>
                <a:srgbClr val="FF00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0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0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p:cNvSpPr/>
          <p:nvPr userDrawn="1"/>
        </p:nvSpPr>
        <p:spPr>
          <a:xfrm>
            <a:off x="0" y="6152267"/>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3" name="Footer Placeholder 4"/>
          <p:cNvSpPr>
            <a:spLocks noGrp="1"/>
          </p:cNvSpPr>
          <p:nvPr>
            <p:ph type="ftr" sz="quarter" idx="11"/>
          </p:nvPr>
        </p:nvSpPr>
        <p:spPr>
          <a:xfrm>
            <a:off x="4165600" y="6375401"/>
            <a:ext cx="38608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solidFill>
                <a:srgbClr val="1B365D"/>
              </a:solidFill>
            </a:endParaRPr>
          </a:p>
        </p:txBody>
      </p:sp>
      <p:sp>
        <p:nvSpPr>
          <p:cNvPr id="14" name="Slide Number Placeholder 5"/>
          <p:cNvSpPr>
            <a:spLocks noGrp="1"/>
          </p:cNvSpPr>
          <p:nvPr>
            <p:ph type="sldNum" sz="quarter" idx="12"/>
          </p:nvPr>
        </p:nvSpPr>
        <p:spPr>
          <a:xfrm>
            <a:off x="9144000" y="6375401"/>
            <a:ext cx="28448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a:solidFill>
                <a:srgbClr val="1B365D"/>
              </a:solidFill>
            </a:endParaRP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800" y="6172200"/>
            <a:ext cx="2438400" cy="731520"/>
          </a:xfrm>
          <a:prstGeom prst="rect">
            <a:avLst/>
          </a:prstGeom>
        </p:spPr>
      </p:pic>
    </p:spTree>
    <p:extLst>
      <p:ext uri="{BB962C8B-B14F-4D97-AF65-F5344CB8AC3E}">
        <p14:creationId xmlns:p14="http://schemas.microsoft.com/office/powerpoint/2010/main" val="37348721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03728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nk - Blue">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81876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 Orange">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81705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 YellowGreen">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695459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ank - Gray">
    <p:bg>
      <p:bgPr>
        <a:solidFill>
          <a:schemeClr val="accent5">
            <a:lumMod val="20000"/>
            <a:lumOff val="8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05412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Rectangle 2"/>
          <p:cNvSpPr/>
          <p:nvPr userDrawn="1"/>
        </p:nvSpPr>
        <p:spPr>
          <a:xfrm>
            <a:off x="0" y="5461001"/>
            <a:ext cx="12192000" cy="1396999"/>
          </a:xfrm>
          <a:prstGeom prst="rect">
            <a:avLst/>
          </a:prstGeom>
          <a:solidFill>
            <a:srgbClr val="011D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white"/>
              </a:solidFill>
            </a:endParaRPr>
          </a:p>
        </p:txBody>
      </p:sp>
      <p:sp>
        <p:nvSpPr>
          <p:cNvPr id="9" name="Text Placeholder 2"/>
          <p:cNvSpPr>
            <a:spLocks noGrp="1"/>
          </p:cNvSpPr>
          <p:nvPr>
            <p:ph type="body" idx="10" hasCustomPrompt="1"/>
          </p:nvPr>
        </p:nvSpPr>
        <p:spPr>
          <a:xfrm>
            <a:off x="8940800" y="6273800"/>
            <a:ext cx="2844800" cy="457200"/>
          </a:xfrm>
        </p:spPr>
        <p:txBody>
          <a:bodyPr anchor="b">
            <a:normAutofit/>
          </a:bodyPr>
          <a:lstStyle>
            <a:lvl1pPr marL="0" indent="0" algn="r">
              <a:buNone/>
              <a:defRPr sz="1467">
                <a:solidFill>
                  <a:schemeClr val="bg1"/>
                </a:solidFill>
                <a:latin typeface="PermianSlabSerifTypeface" pitchFamily="50" charset="0"/>
                <a:ea typeface="Open Sans" panose="020B0606030504020204" pitchFamily="34" charset="0"/>
                <a:cs typeface="Open Sans" panose="020B0606030504020204"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latin typeface="PermianSlabSerifTypeface" pitchFamily="50" charset="0"/>
              </a:rPr>
              <a:t>2016</a:t>
            </a:r>
            <a:endParaRPr lang="en-US"/>
          </a:p>
        </p:txBody>
      </p:sp>
      <p:cxnSp>
        <p:nvCxnSpPr>
          <p:cNvPr id="8" name="Straight Connector 7"/>
          <p:cNvCxnSpPr/>
          <p:nvPr userDrawn="1"/>
        </p:nvCxnSpPr>
        <p:spPr>
          <a:xfrm>
            <a:off x="6096000" y="1825626"/>
            <a:ext cx="0" cy="2517775"/>
          </a:xfrm>
          <a:prstGeom prst="line">
            <a:avLst/>
          </a:prstGeom>
          <a:ln>
            <a:solidFill>
              <a:srgbClr val="7E7E82"/>
            </a:solidFill>
          </a:ln>
        </p:spPr>
        <p:style>
          <a:lnRef idx="1">
            <a:schemeClr val="accent1"/>
          </a:lnRef>
          <a:fillRef idx="0">
            <a:schemeClr val="accent1"/>
          </a:fillRef>
          <a:effectRef idx="0">
            <a:schemeClr val="accent1"/>
          </a:effectRef>
          <a:fontRef idx="minor">
            <a:schemeClr val="tx1"/>
          </a:fontRef>
        </p:style>
      </p:cxnSp>
      <p:sp>
        <p:nvSpPr>
          <p:cNvPr id="16" name="Text Placeholder 18"/>
          <p:cNvSpPr>
            <a:spLocks noGrp="1"/>
          </p:cNvSpPr>
          <p:nvPr>
            <p:ph type="body" idx="4294967295" hasCustomPrompt="1"/>
          </p:nvPr>
        </p:nvSpPr>
        <p:spPr>
          <a:xfrm>
            <a:off x="5283200" y="2311400"/>
            <a:ext cx="6908800" cy="1524000"/>
          </a:xfrm>
        </p:spPr>
        <p:txBody>
          <a:bodyPr>
            <a:normAutofit/>
          </a:bodyPr>
          <a:lstStyle>
            <a:lvl1pPr>
              <a:defRPr sz="2400" baseline="0">
                <a:solidFill>
                  <a:schemeClr val="accent5">
                    <a:lumMod val="50000"/>
                  </a:schemeClr>
                </a:solidFill>
              </a:defRPr>
            </a:lvl1pPr>
          </a:lstStyle>
          <a:p>
            <a:pPr marL="0" indent="0" algn="ctr">
              <a:buNone/>
            </a:pPr>
            <a:r>
              <a:rPr lang="en-US" sz="2133">
                <a:solidFill>
                  <a:schemeClr val="bg1">
                    <a:lumMod val="50000"/>
                  </a:schemeClr>
                </a:solidFill>
                <a:latin typeface="PermianSlabSerifTypeface" pitchFamily="50" charset="0"/>
              </a:rPr>
              <a:t>Subheading Text</a:t>
            </a:r>
          </a:p>
        </p:txBody>
      </p:sp>
      <p:sp>
        <p:nvSpPr>
          <p:cNvPr id="2" name="Rectangle 1"/>
          <p:cNvSpPr/>
          <p:nvPr userDrawn="1"/>
        </p:nvSpPr>
        <p:spPr>
          <a:xfrm>
            <a:off x="0" y="1"/>
            <a:ext cx="12192000" cy="241300"/>
          </a:xfrm>
          <a:prstGeom prst="rect">
            <a:avLst/>
          </a:prstGeom>
          <a:solidFill>
            <a:srgbClr val="011D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white"/>
              </a:solidFill>
            </a:endParaRPr>
          </a:p>
        </p:txBody>
      </p:sp>
      <p:pic>
        <p:nvPicPr>
          <p:cNvPr id="1026" name="Picture 2" descr="C:\Users\cg04465\AppData\Local\Microsoft\Windows\Temporary Internet Files\Content.Outlook\T5HDR4TQ\BWC-Final-Logo-on White.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528019" y="2209801"/>
            <a:ext cx="2958381" cy="1919537"/>
          </a:xfrm>
          <a:prstGeom prst="rect">
            <a:avLst/>
          </a:prstGeom>
          <a:noFill/>
          <a:extLst>
            <a:ext uri="{909E8E84-426E-40DD-AFC4-6F175D3DCCD1}">
              <a14:hiddenFill xmlns:a14="http://schemas.microsoft.com/office/drawing/2010/main">
                <a:solidFill>
                  <a:srgbClr val="FFFFFF"/>
                </a:solidFill>
              </a14:hiddenFill>
            </a:ext>
          </a:extLst>
        </p:spPr>
      </p:pic>
      <p:sp>
        <p:nvSpPr>
          <p:cNvPr id="13" name="Title 1"/>
          <p:cNvSpPr>
            <a:spLocks noGrp="1"/>
          </p:cNvSpPr>
          <p:nvPr>
            <p:ph type="title" hasCustomPrompt="1"/>
          </p:nvPr>
        </p:nvSpPr>
        <p:spPr>
          <a:xfrm>
            <a:off x="5613400" y="2133600"/>
            <a:ext cx="6299200" cy="3022600"/>
          </a:xfrm>
        </p:spPr>
        <p:txBody>
          <a:bodyPr/>
          <a:lstStyle>
            <a:lvl1pPr algn="ctr">
              <a:defRPr>
                <a:solidFill>
                  <a:srgbClr val="011D5F"/>
                </a:solidFill>
              </a:defRPr>
            </a:lvl1pPr>
          </a:lstStyle>
          <a:p>
            <a:r>
              <a:rPr lang="en-US"/>
              <a:t>ALL CAPS TITLE</a:t>
            </a:r>
          </a:p>
        </p:txBody>
      </p:sp>
    </p:spTree>
    <p:extLst>
      <p:ext uri="{BB962C8B-B14F-4D97-AF65-F5344CB8AC3E}">
        <p14:creationId xmlns:p14="http://schemas.microsoft.com/office/powerpoint/2010/main" val="385028690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ody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11D5F"/>
                </a:solidFill>
              </a:defRPr>
            </a:lvl1pPr>
          </a:lstStyle>
          <a:p>
            <a:r>
              <a:rPr lang="en-US"/>
              <a:t>Click to edit Master title style</a:t>
            </a:r>
          </a:p>
        </p:txBody>
      </p:sp>
      <p:sp>
        <p:nvSpPr>
          <p:cNvPr id="4" name="Text Placeholder 2"/>
          <p:cNvSpPr>
            <a:spLocks noGrp="1"/>
          </p:cNvSpPr>
          <p:nvPr>
            <p:ph idx="1"/>
          </p:nvPr>
        </p:nvSpPr>
        <p:spPr>
          <a:xfrm>
            <a:off x="609600" y="1701806"/>
            <a:ext cx="10972800" cy="4165599"/>
          </a:xfrm>
          <a:prstGeom prst="rect">
            <a:avLst/>
          </a:prstGeom>
        </p:spPr>
        <p:txBody>
          <a:bodyPr vert="horz" lIns="91440" tIns="45720" rIns="91440" bIns="45720" rtlCol="0">
            <a:normAutofit/>
          </a:bodyPr>
          <a:lstStyle>
            <a:lvl1pPr marL="457189" indent="-457189">
              <a:buFont typeface="Arial" panose="020B0604020202020204" pitchFamily="34" charset="0"/>
              <a:buChar char="•"/>
              <a:defRPr>
                <a:solidFill>
                  <a:schemeClr val="accent5">
                    <a:lumMod val="50000"/>
                  </a:schemeClr>
                </a:solidFill>
              </a:defRPr>
            </a:lvl1pPr>
            <a:lvl2pPr marL="990575" indent="-380990">
              <a:buFont typeface="Calibri" panose="020F0502020204030204" pitchFamily="34" charset="0"/>
              <a:buChar char="▫"/>
              <a:defRPr>
                <a:solidFill>
                  <a:schemeClr val="accent5">
                    <a:lumMod val="50000"/>
                  </a:schemeClr>
                </a:solidFill>
              </a:defRPr>
            </a:lvl2pPr>
            <a:lvl3pPr>
              <a:defRPr>
                <a:solidFill>
                  <a:schemeClr val="accent5">
                    <a:lumMod val="50000"/>
                  </a:schemeClr>
                </a:solidFill>
              </a:defRPr>
            </a:lvl3pPr>
            <a:lvl4pPr>
              <a:defRPr>
                <a:solidFill>
                  <a:schemeClr val="accent5">
                    <a:lumMod val="50000"/>
                  </a:schemeClr>
                </a:solidFill>
              </a:defRPr>
            </a:lvl4pPr>
            <a:lvl5pPr>
              <a:defRPr>
                <a:solidFill>
                  <a:schemeClr val="accent5">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M"/>
          </a:p>
        </p:txBody>
      </p:sp>
      <p:sp>
        <p:nvSpPr>
          <p:cNvPr id="3" name="Rectangle 2"/>
          <p:cNvSpPr/>
          <p:nvPr userDrawn="1"/>
        </p:nvSpPr>
        <p:spPr>
          <a:xfrm>
            <a:off x="11684000" y="0"/>
            <a:ext cx="812800" cy="6858000"/>
          </a:xfrm>
          <a:prstGeom prst="rect">
            <a:avLst/>
          </a:prstGeom>
          <a:solidFill>
            <a:srgbClr val="011D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white"/>
              </a:solidFill>
            </a:endParaRPr>
          </a:p>
        </p:txBody>
      </p:sp>
    </p:spTree>
    <p:extLst>
      <p:ext uri="{BB962C8B-B14F-4D97-AF65-F5344CB8AC3E}">
        <p14:creationId xmlns:p14="http://schemas.microsoft.com/office/powerpoint/2010/main" val="6487978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wo-Column Body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Content Placeholder 3"/>
          <p:cNvSpPr>
            <a:spLocks noGrp="1"/>
          </p:cNvSpPr>
          <p:nvPr>
            <p:ph sz="quarter" idx="10"/>
          </p:nvPr>
        </p:nvSpPr>
        <p:spPr>
          <a:xfrm>
            <a:off x="609600" y="1676400"/>
            <a:ext cx="5384800" cy="4191000"/>
          </a:xfrm>
        </p:spPr>
        <p:txBody>
          <a:bodyPr/>
          <a:lstStyle>
            <a:lvl1pPr>
              <a:defRPr>
                <a:solidFill>
                  <a:schemeClr val="accent5"/>
                </a:solidFill>
              </a:defRPr>
            </a:lvl1pPr>
            <a:lvl2pP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p:cNvSpPr>
            <a:spLocks noGrp="1"/>
          </p:cNvSpPr>
          <p:nvPr>
            <p:ph sz="quarter" idx="11"/>
          </p:nvPr>
        </p:nvSpPr>
        <p:spPr>
          <a:xfrm>
            <a:off x="6197600" y="1676400"/>
            <a:ext cx="5384800" cy="4191000"/>
          </a:xfrm>
        </p:spPr>
        <p:txBody>
          <a:bodyPr/>
          <a:lstStyle>
            <a:lvl1pPr>
              <a:defRPr>
                <a:solidFill>
                  <a:schemeClr val="accent5"/>
                </a:solidFill>
              </a:defRPr>
            </a:lvl1pPr>
            <a:lvl2pP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859650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8473740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705600" y="2413000"/>
            <a:ext cx="4165600" cy="1879600"/>
          </a:xfrm>
        </p:spPr>
        <p:txBody>
          <a:bodyPr anchor="t">
            <a:noAutofit/>
          </a:bodyPr>
          <a:lstStyle>
            <a:lvl1pPr algn="l">
              <a:defRPr sz="6400" b="1" cap="all" baseline="0">
                <a:solidFill>
                  <a:srgbClr val="011D5F"/>
                </a:solidFill>
                <a:latin typeface="Open Sans" panose="020B0606030504020204" pitchFamily="34" charset="0"/>
                <a:ea typeface="Open Sans" panose="020B0606030504020204" pitchFamily="34" charset="0"/>
                <a:cs typeface="Open Sans" panose="020B0606030504020204" pitchFamily="34" charset="0"/>
              </a:defRPr>
            </a:lvl1pPr>
          </a:lstStyle>
          <a:p>
            <a:r>
              <a:rPr lang="en-US">
                <a:latin typeface="Open Sans" panose="020B0606030504020204" pitchFamily="34" charset="0"/>
                <a:ea typeface="Open Sans" panose="020B0606030504020204" pitchFamily="34" charset="0"/>
                <a:cs typeface="Open Sans" panose="020B0606030504020204" pitchFamily="34" charset="0"/>
              </a:rPr>
              <a:t>2016</a:t>
            </a:r>
            <a:endParaRPr lang="en-JM"/>
          </a:p>
        </p:txBody>
      </p:sp>
      <p:cxnSp>
        <p:nvCxnSpPr>
          <p:cNvPr id="9" name="Straight Connector 8"/>
          <p:cNvCxnSpPr/>
          <p:nvPr userDrawn="1"/>
        </p:nvCxnSpPr>
        <p:spPr>
          <a:xfrm>
            <a:off x="6096000" y="1701800"/>
            <a:ext cx="0" cy="3048000"/>
          </a:xfrm>
          <a:prstGeom prst="line">
            <a:avLst/>
          </a:prstGeom>
          <a:ln>
            <a:solidFill>
              <a:srgbClr val="7E7E82"/>
            </a:solidFill>
          </a:ln>
        </p:spPr>
        <p:style>
          <a:lnRef idx="1">
            <a:schemeClr val="accent1"/>
          </a:lnRef>
          <a:fillRef idx="0">
            <a:schemeClr val="accent1"/>
          </a:fillRef>
          <a:effectRef idx="0">
            <a:schemeClr val="accent1"/>
          </a:effectRef>
          <a:fontRef idx="minor">
            <a:schemeClr val="tx1"/>
          </a:fontRef>
        </p:style>
      </p:cxnSp>
      <p:pic>
        <p:nvPicPr>
          <p:cNvPr id="4" name="Picture 2" descr="C:\Users\cg04465\AppData\Local\Microsoft\Windows\Temporary Internet Files\Content.Outlook\T5HDR4TQ\BWC-Final-Logo-on White.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641600" y="2220664"/>
            <a:ext cx="2958381" cy="19195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68505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Rectangle 2"/>
          <p:cNvSpPr/>
          <p:nvPr userDrawn="1"/>
        </p:nvSpPr>
        <p:spPr>
          <a:xfrm>
            <a:off x="0" y="5359400"/>
            <a:ext cx="12192000" cy="1498600"/>
          </a:xfrm>
          <a:prstGeom prst="rect">
            <a:avLst/>
          </a:prstGeom>
          <a:solidFill>
            <a:srgbClr val="1D3A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9" name="Text Placeholder 2"/>
          <p:cNvSpPr>
            <a:spLocks noGrp="1"/>
          </p:cNvSpPr>
          <p:nvPr>
            <p:ph type="body" idx="10" hasCustomPrompt="1"/>
          </p:nvPr>
        </p:nvSpPr>
        <p:spPr>
          <a:xfrm>
            <a:off x="8940800" y="6273800"/>
            <a:ext cx="2844800" cy="457200"/>
          </a:xfrm>
        </p:spPr>
        <p:txBody>
          <a:bodyPr anchor="b">
            <a:normAutofit/>
          </a:bodyPr>
          <a:lstStyle>
            <a:lvl1pPr marL="0" indent="0" algn="r">
              <a:buNone/>
              <a:defRPr sz="1467">
                <a:solidFill>
                  <a:schemeClr val="accent5">
                    <a:lumMod val="50000"/>
                  </a:schemeClr>
                </a:solidFill>
                <a:latin typeface="Open Sans" panose="020B0606030504020204" pitchFamily="34" charset="0"/>
                <a:ea typeface="Open Sans" panose="020B0606030504020204" pitchFamily="34" charset="0"/>
                <a:cs typeface="Open Sans" panose="020B0606030504020204"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a:t>
            </a:r>
          </a:p>
        </p:txBody>
      </p:sp>
      <p:pic>
        <p:nvPicPr>
          <p:cNvPr id="1026" name="Picture 2" descr="F:\Communications\Logo\draft worker's comp logo.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09600" y="2209800"/>
            <a:ext cx="5628237" cy="1727200"/>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p:cNvCxnSpPr/>
          <p:nvPr userDrawn="1"/>
        </p:nvCxnSpPr>
        <p:spPr>
          <a:xfrm>
            <a:off x="5791200" y="1825626"/>
            <a:ext cx="0" cy="2517775"/>
          </a:xfrm>
          <a:prstGeom prst="line">
            <a:avLst/>
          </a:prstGeom>
          <a:ln>
            <a:solidFill>
              <a:srgbClr val="7E7E82"/>
            </a:solidFill>
          </a:ln>
        </p:spPr>
        <p:style>
          <a:lnRef idx="1">
            <a:schemeClr val="accent1"/>
          </a:lnRef>
          <a:fillRef idx="0">
            <a:schemeClr val="accent1"/>
          </a:fillRef>
          <a:effectRef idx="0">
            <a:schemeClr val="accent1"/>
          </a:effectRef>
          <a:fontRef idx="minor">
            <a:schemeClr val="tx1"/>
          </a:fontRef>
        </p:style>
      </p:cxnSp>
      <p:sp>
        <p:nvSpPr>
          <p:cNvPr id="15" name="Title 1"/>
          <p:cNvSpPr>
            <a:spLocks noGrp="1"/>
          </p:cNvSpPr>
          <p:nvPr>
            <p:ph type="title" idx="4294967295"/>
          </p:nvPr>
        </p:nvSpPr>
        <p:spPr>
          <a:xfrm>
            <a:off x="5283200" y="2717800"/>
            <a:ext cx="6908800" cy="1625600"/>
          </a:xfrm>
        </p:spPr>
        <p:txBody>
          <a:bodyPr/>
          <a:lstStyle/>
          <a:p>
            <a:pPr algn="ctr"/>
            <a:r>
              <a:rPr lang="en-US" sz="4800">
                <a:solidFill>
                  <a:srgbClr val="1D3A65"/>
                </a:solidFill>
                <a:latin typeface="Open Sans" panose="020B0606030504020204" pitchFamily="34" charset="0"/>
                <a:ea typeface="Open Sans" panose="020B0606030504020204" pitchFamily="34" charset="0"/>
                <a:cs typeface="Open Sans" panose="020B0606030504020204" pitchFamily="34" charset="0"/>
              </a:rPr>
              <a:t>FULFILLING THE PROMISE: UPDATE</a:t>
            </a:r>
          </a:p>
        </p:txBody>
      </p:sp>
      <p:sp>
        <p:nvSpPr>
          <p:cNvPr id="16" name="Text Placeholder 18"/>
          <p:cNvSpPr>
            <a:spLocks noGrp="1"/>
          </p:cNvSpPr>
          <p:nvPr>
            <p:ph type="body" idx="4294967295"/>
          </p:nvPr>
        </p:nvSpPr>
        <p:spPr>
          <a:xfrm>
            <a:off x="5283200" y="1905000"/>
            <a:ext cx="6908800" cy="1524000"/>
          </a:xfrm>
        </p:spPr>
        <p:txBody>
          <a:bodyPr>
            <a:normAutofit/>
          </a:bodyPr>
          <a:lstStyle>
            <a:lvl1pPr>
              <a:defRPr>
                <a:solidFill>
                  <a:schemeClr val="accent5">
                    <a:lumMod val="50000"/>
                  </a:schemeClr>
                </a:solidFill>
              </a:defRPr>
            </a:lvl1pPr>
          </a:lstStyle>
          <a:p>
            <a:pPr marL="0" indent="0" algn="ctr">
              <a:buNone/>
            </a:pPr>
            <a:r>
              <a:rPr lang="en-US" sz="2133">
                <a:solidFill>
                  <a:schemeClr val="bg1">
                    <a:lumMod val="50000"/>
                  </a:schemeClr>
                </a:solidFill>
                <a:latin typeface="PermianSlabSerifTypeface" pitchFamily="50" charset="0"/>
              </a:rPr>
              <a:t>10</a:t>
            </a:r>
            <a:r>
              <a:rPr lang="en-US" sz="2133" baseline="30000">
                <a:solidFill>
                  <a:schemeClr val="bg1">
                    <a:lumMod val="50000"/>
                  </a:schemeClr>
                </a:solidFill>
                <a:latin typeface="PermianSlabSerifTypeface" pitchFamily="50" charset="0"/>
              </a:rPr>
              <a:t>th</a:t>
            </a:r>
            <a:r>
              <a:rPr lang="en-US" sz="2133">
                <a:solidFill>
                  <a:schemeClr val="bg1">
                    <a:lumMod val="50000"/>
                  </a:schemeClr>
                </a:solidFill>
                <a:latin typeface="PermianSlabSerifTypeface" pitchFamily="50" charset="0"/>
              </a:rPr>
              <a:t> Annual Education Conference of </a:t>
            </a:r>
          </a:p>
          <a:p>
            <a:pPr marL="0" indent="0" algn="ctr">
              <a:buNone/>
            </a:pPr>
            <a:r>
              <a:rPr lang="en-US" sz="2133">
                <a:solidFill>
                  <a:schemeClr val="bg1">
                    <a:lumMod val="50000"/>
                  </a:schemeClr>
                </a:solidFill>
                <a:latin typeface="PermianSlabSerifTypeface" pitchFamily="50" charset="0"/>
              </a:rPr>
              <a:t>Tennessee Self-Insurers’ Association</a:t>
            </a:r>
          </a:p>
        </p:txBody>
      </p:sp>
      <p:sp>
        <p:nvSpPr>
          <p:cNvPr id="2" name="Rectangle 1"/>
          <p:cNvSpPr/>
          <p:nvPr userDrawn="1"/>
        </p:nvSpPr>
        <p:spPr>
          <a:xfrm>
            <a:off x="0" y="1"/>
            <a:ext cx="12192000" cy="241300"/>
          </a:xfrm>
          <a:prstGeom prst="rect">
            <a:avLst/>
          </a:prstGeom>
          <a:solidFill>
            <a:srgbClr val="084F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Tree>
    <p:extLst>
      <p:ext uri="{BB962C8B-B14F-4D97-AF65-F5344CB8AC3E}">
        <p14:creationId xmlns:p14="http://schemas.microsoft.com/office/powerpoint/2010/main" val="281125754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ody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4" name="Text Placeholder 2"/>
          <p:cNvSpPr>
            <a:spLocks noGrp="1"/>
          </p:cNvSpPr>
          <p:nvPr>
            <p:ph idx="1"/>
          </p:nvPr>
        </p:nvSpPr>
        <p:spPr>
          <a:xfrm>
            <a:off x="609600" y="1701806"/>
            <a:ext cx="10972800" cy="4165599"/>
          </a:xfrm>
          <a:prstGeom prst="rect">
            <a:avLst/>
          </a:prstGeom>
        </p:spPr>
        <p:txBody>
          <a:bodyPr vert="horz" lIns="91440" tIns="45720" rIns="91440" bIns="45720" rtlCol="0">
            <a:normAutofit/>
          </a:bodyPr>
          <a:lstStyle>
            <a:lvl1pPr marL="457189" indent="-457189">
              <a:buFont typeface="Arial" panose="020B0604020202020204" pitchFamily="34" charset="0"/>
              <a:buChar char="•"/>
              <a:defRPr>
                <a:solidFill>
                  <a:schemeClr val="accent5">
                    <a:lumMod val="50000"/>
                  </a:schemeClr>
                </a:solidFill>
              </a:defRPr>
            </a:lvl1pPr>
            <a:lvl2pPr marL="990575" indent="-380990">
              <a:buFont typeface="Calibri" panose="020F0502020204030204" pitchFamily="34" charset="0"/>
              <a:buChar char="▫"/>
              <a:defRPr>
                <a:solidFill>
                  <a:schemeClr val="accent5">
                    <a:lumMod val="50000"/>
                  </a:schemeClr>
                </a:solidFill>
              </a:defRPr>
            </a:lvl2pPr>
            <a:lvl3pPr>
              <a:defRPr>
                <a:solidFill>
                  <a:schemeClr val="accent5">
                    <a:lumMod val="50000"/>
                  </a:schemeClr>
                </a:solidFill>
              </a:defRPr>
            </a:lvl3pPr>
            <a:lvl4pPr>
              <a:defRPr>
                <a:solidFill>
                  <a:schemeClr val="accent5">
                    <a:lumMod val="50000"/>
                  </a:schemeClr>
                </a:solidFill>
              </a:defRPr>
            </a:lvl4pPr>
            <a:lvl5pPr>
              <a:defRPr>
                <a:solidFill>
                  <a:schemeClr val="accent5">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M"/>
          </a:p>
        </p:txBody>
      </p:sp>
      <p:sp>
        <p:nvSpPr>
          <p:cNvPr id="3" name="Rectangle 2"/>
          <p:cNvSpPr/>
          <p:nvPr userDrawn="1"/>
        </p:nvSpPr>
        <p:spPr>
          <a:xfrm>
            <a:off x="11684000" y="0"/>
            <a:ext cx="812800" cy="6858000"/>
          </a:xfrm>
          <a:prstGeom prst="rect">
            <a:avLst/>
          </a:prstGeom>
          <a:solidFill>
            <a:srgbClr val="1D3A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Tree>
    <p:extLst>
      <p:ext uri="{BB962C8B-B14F-4D97-AF65-F5344CB8AC3E}">
        <p14:creationId xmlns:p14="http://schemas.microsoft.com/office/powerpoint/2010/main" val="63109903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wo-Column Body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Content Placeholder 3"/>
          <p:cNvSpPr>
            <a:spLocks noGrp="1"/>
          </p:cNvSpPr>
          <p:nvPr>
            <p:ph sz="quarter" idx="10"/>
          </p:nvPr>
        </p:nvSpPr>
        <p:spPr>
          <a:xfrm>
            <a:off x="609600" y="1676400"/>
            <a:ext cx="5384800" cy="4191000"/>
          </a:xfrm>
        </p:spPr>
        <p:txBody>
          <a:bodyPr/>
          <a:lstStyle>
            <a:lvl1pPr>
              <a:defRPr>
                <a:solidFill>
                  <a:schemeClr val="accent5"/>
                </a:solidFill>
              </a:defRPr>
            </a:lvl1pPr>
            <a:lvl2pP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p:cNvSpPr>
            <a:spLocks noGrp="1"/>
          </p:cNvSpPr>
          <p:nvPr>
            <p:ph sz="quarter" idx="11"/>
          </p:nvPr>
        </p:nvSpPr>
        <p:spPr>
          <a:xfrm>
            <a:off x="6197600" y="1676400"/>
            <a:ext cx="5384800" cy="4191000"/>
          </a:xfrm>
        </p:spPr>
        <p:txBody>
          <a:bodyPr/>
          <a:lstStyle>
            <a:lvl1pPr>
              <a:defRPr>
                <a:solidFill>
                  <a:schemeClr val="accent5"/>
                </a:solidFill>
              </a:defRPr>
            </a:lvl1pPr>
            <a:lvl2pP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617115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533087C4-6B48-4E6A-94FD-F03976695E1D}" type="datetime1">
              <a:rPr lang="en-US" smtClean="0"/>
              <a:t>12/1/2023</a:t>
            </a:fld>
            <a:endParaRPr lang="en-US"/>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p>
            <a:fld id="{2DA1E169-01E5-4BBD-91A0-4EEC8C179272}" type="slidenum">
              <a:rPr lang="en-US" smtClean="0"/>
              <a:t>‹#›</a:t>
            </a:fld>
            <a:endParaRPr lang="en-US"/>
          </a:p>
        </p:txBody>
      </p:sp>
    </p:spTree>
    <p:extLst>
      <p:ext uri="{BB962C8B-B14F-4D97-AF65-F5344CB8AC3E}">
        <p14:creationId xmlns:p14="http://schemas.microsoft.com/office/powerpoint/2010/main" val="40033660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7213600" y="2514600"/>
            <a:ext cx="4165600" cy="1879600"/>
          </a:xfrm>
        </p:spPr>
        <p:txBody>
          <a:bodyPr anchor="t">
            <a:noAutofit/>
          </a:bodyPr>
          <a:lstStyle>
            <a:lvl1pPr algn="l">
              <a:defRPr sz="7200" b="0" cap="all" baseline="0">
                <a:solidFill>
                  <a:srgbClr val="1D3A65"/>
                </a:solidFill>
                <a:latin typeface="Open Sans" panose="020B0606030504020204" pitchFamily="34" charset="0"/>
                <a:ea typeface="Open Sans" panose="020B0606030504020204" pitchFamily="34" charset="0"/>
                <a:cs typeface="Open Sans" panose="020B0606030504020204" pitchFamily="34" charset="0"/>
              </a:defRPr>
            </a:lvl1pPr>
          </a:lstStyle>
          <a:p>
            <a:r>
              <a:rPr lang="en-US">
                <a:latin typeface="Open Sans" panose="020B0606030504020204" pitchFamily="34" charset="0"/>
                <a:ea typeface="Open Sans" panose="020B0606030504020204" pitchFamily="34" charset="0"/>
                <a:cs typeface="Open Sans" panose="020B0606030504020204" pitchFamily="34" charset="0"/>
              </a:rPr>
              <a:t>2016</a:t>
            </a:r>
            <a:endParaRPr lang="en-JM"/>
          </a:p>
        </p:txBody>
      </p:sp>
      <p:pic>
        <p:nvPicPr>
          <p:cNvPr id="6" name="Picture 2" descr="F:\Communications\Logo\draft worker's comp logo.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78963" y="2209800"/>
            <a:ext cx="5628237" cy="1727200"/>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p:cNvCxnSpPr/>
          <p:nvPr userDrawn="1"/>
        </p:nvCxnSpPr>
        <p:spPr>
          <a:xfrm>
            <a:off x="6705600" y="1825626"/>
            <a:ext cx="0" cy="2517775"/>
          </a:xfrm>
          <a:prstGeom prst="line">
            <a:avLst/>
          </a:prstGeom>
          <a:ln>
            <a:solidFill>
              <a:srgbClr val="7E7E8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025125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914400" y="1752602"/>
            <a:ext cx="10363200" cy="1829761"/>
          </a:xfrm>
        </p:spPr>
        <p:txBody>
          <a:bodyPr vert="horz" anchor="b">
            <a:normAutofit/>
            <a:scene3d>
              <a:camera prst="orthographicFront"/>
              <a:lightRig rig="soft" dir="t"/>
            </a:scene3d>
            <a:sp3d prstMaterial="softEdge">
              <a:bevelT w="25400" h="25400"/>
            </a:sp3d>
          </a:bodyPr>
          <a:lstStyle>
            <a:lvl1pPr algn="r">
              <a:defRPr sz="64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914400" y="3611607"/>
            <a:ext cx="10363200" cy="1199704"/>
          </a:xfrm>
        </p:spPr>
        <p:txBody>
          <a:bodyPr lIns="45720" rIns="45720"/>
          <a:lstStyle>
            <a:lvl1pPr marL="0" marR="85342" indent="0" algn="r">
              <a:buNone/>
              <a:defRPr>
                <a:solidFill>
                  <a:schemeClr val="tx2"/>
                </a:solidFill>
              </a:defRPr>
            </a:lvl1pPr>
            <a:lvl2pPr marL="609585" indent="0" algn="ctr">
              <a:buNone/>
            </a:lvl2pPr>
            <a:lvl3pPr marL="1219170" indent="0" algn="ctr">
              <a:buNone/>
            </a:lvl3pPr>
            <a:lvl4pPr marL="1828754" indent="0" algn="ctr">
              <a:buNone/>
            </a:lvl4pPr>
            <a:lvl5pPr marL="2438339" indent="0" algn="ctr">
              <a:buNone/>
            </a:lvl5pPr>
            <a:lvl6pPr marL="3047924" indent="0" algn="ctr">
              <a:buNone/>
            </a:lvl6pPr>
            <a:lvl7pPr marL="3657509" indent="0" algn="ctr">
              <a:buNone/>
            </a:lvl7pPr>
            <a:lvl8pPr marL="4267093" indent="0" algn="ctr">
              <a:buNone/>
            </a:lvl8pPr>
            <a:lvl9pPr marL="4876678" indent="0" algn="ctr">
              <a:buNone/>
            </a:lvl9pPr>
            <a:extLst/>
          </a:lstStyle>
          <a:p>
            <a:r>
              <a:rPr kumimoji="0" lang="en-US"/>
              <a:t>Click to edit Master subtitle style</a:t>
            </a:r>
          </a:p>
        </p:txBody>
      </p:sp>
      <p:sp>
        <p:nvSpPr>
          <p:cNvPr id="30" name="Date Placeholder 29"/>
          <p:cNvSpPr>
            <a:spLocks noGrp="1"/>
          </p:cNvSpPr>
          <p:nvPr>
            <p:ph type="dt" sz="half" idx="10"/>
          </p:nvPr>
        </p:nvSpPr>
        <p:spPr>
          <a:xfrm>
            <a:off x="8969376" y="6407944"/>
            <a:ext cx="2560320" cy="365760"/>
          </a:xfrm>
          <a:prstGeom prst="rect">
            <a:avLst/>
          </a:prstGeom>
        </p:spPr>
        <p:txBody>
          <a:bodyPr/>
          <a:lstStyle>
            <a:lvl1pPr>
              <a:defRPr>
                <a:solidFill>
                  <a:srgbClr val="FFFFFF"/>
                </a:solidFill>
              </a:defRPr>
            </a:lvl1pPr>
            <a:extLst/>
          </a:lstStyle>
          <a:p>
            <a:pPr>
              <a:buClr>
                <a:srgbClr val="FF8119"/>
              </a:buClr>
              <a:defRPr/>
            </a:pPr>
            <a:fld id="{4DAA5BEC-5F31-4C8C-A267-4CCEE8663BA2}" type="datetime1">
              <a:rPr lang="en-US" smtClean="0"/>
              <a:t>12/1/2023</a:t>
            </a:fld>
            <a:endParaRPr lang="en-US"/>
          </a:p>
        </p:txBody>
      </p:sp>
      <p:sp>
        <p:nvSpPr>
          <p:cNvPr id="19" name="Footer Placeholder 18"/>
          <p:cNvSpPr>
            <a:spLocks noGrp="1"/>
          </p:cNvSpPr>
          <p:nvPr>
            <p:ph type="ftr" sz="quarter" idx="11"/>
          </p:nvPr>
        </p:nvSpPr>
        <p:spPr>
          <a:xfrm>
            <a:off x="4165600" y="6416676"/>
            <a:ext cx="3860800" cy="365125"/>
          </a:xfrm>
          <a:prstGeom prst="rect">
            <a:avLst/>
          </a:prstGeom>
        </p:spPr>
        <p:txBody>
          <a:bodyPr/>
          <a:lstStyle>
            <a:lvl1pPr>
              <a:defRPr>
                <a:solidFill>
                  <a:schemeClr val="accent1">
                    <a:tint val="20000"/>
                  </a:schemeClr>
                </a:solidFill>
              </a:defRPr>
            </a:lvl1pPr>
            <a:extLst/>
          </a:lstStyle>
          <a:p>
            <a:pPr>
              <a:buClr>
                <a:srgbClr val="FF8119"/>
              </a:buClr>
              <a:defRPr/>
            </a:pPr>
            <a:endParaRPr lang="en-US">
              <a:solidFill>
                <a:srgbClr val="2DA2BF">
                  <a:tint val="20000"/>
                </a:srgbClr>
              </a:solidFill>
            </a:endParaRPr>
          </a:p>
        </p:txBody>
      </p:sp>
      <p:sp>
        <p:nvSpPr>
          <p:cNvPr id="27" name="Slide Number Placeholder 26"/>
          <p:cNvSpPr>
            <a:spLocks noGrp="1"/>
          </p:cNvSpPr>
          <p:nvPr>
            <p:ph type="sldNum" sz="quarter" idx="12"/>
          </p:nvPr>
        </p:nvSpPr>
        <p:spPr>
          <a:xfrm>
            <a:off x="9144000" y="6410327"/>
            <a:ext cx="2844800" cy="365125"/>
          </a:xfrm>
          <a:prstGeom prst="rect">
            <a:avLst/>
          </a:prstGeom>
        </p:spPr>
        <p:txBody>
          <a:bodyPr/>
          <a:lstStyle>
            <a:lvl1pPr>
              <a:defRPr>
                <a:solidFill>
                  <a:srgbClr val="FFFFFF"/>
                </a:solidFill>
              </a:defRPr>
            </a:lvl1pPr>
            <a:extLst/>
          </a:lstStyle>
          <a:p>
            <a:pPr>
              <a:buClr>
                <a:srgbClr val="FF8119"/>
              </a:buClr>
              <a:defRPr/>
            </a:pPr>
            <a:fld id="{48142B20-7E95-4524-A87C-F2703B12A088}" type="slidenum">
              <a:rPr lang="en-US" smtClean="0"/>
              <a:pPr>
                <a:buClr>
                  <a:srgbClr val="FF8119"/>
                </a:buClr>
                <a:defRPr/>
              </a:pPr>
              <a:t>‹#›</a:t>
            </a:fld>
            <a:endParaRPr lang="en-US"/>
          </a:p>
        </p:txBody>
      </p:sp>
    </p:spTree>
    <p:extLst>
      <p:ext uri="{BB962C8B-B14F-4D97-AF65-F5344CB8AC3E}">
        <p14:creationId xmlns:p14="http://schemas.microsoft.com/office/powerpoint/2010/main" val="147449350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57251" y="1997275"/>
            <a:ext cx="9715500" cy="1378148"/>
          </a:xfrm>
        </p:spPr>
        <p:txBody>
          <a:bodyPr/>
          <a:lstStyle/>
          <a:p>
            <a:r>
              <a:rPr lang="en-US"/>
              <a:t>Click to edit Master title style</a:t>
            </a:r>
          </a:p>
        </p:txBody>
      </p:sp>
      <p:sp>
        <p:nvSpPr>
          <p:cNvPr id="3" name="Subtitle 2"/>
          <p:cNvSpPr>
            <a:spLocks noGrp="1"/>
          </p:cNvSpPr>
          <p:nvPr>
            <p:ph type="subTitle" idx="1"/>
          </p:nvPr>
        </p:nvSpPr>
        <p:spPr>
          <a:xfrm>
            <a:off x="1714500" y="3643314"/>
            <a:ext cx="8001000" cy="1643063"/>
          </a:xfrm>
        </p:spPr>
        <p:txBody>
          <a:bodyPr/>
          <a:lstStyle>
            <a:lvl1pPr marL="0" indent="0" algn="ctr">
              <a:buNone/>
              <a:defRPr>
                <a:solidFill>
                  <a:schemeClr val="tx1">
                    <a:tint val="75000"/>
                  </a:schemeClr>
                </a:solidFill>
              </a:defRPr>
            </a:lvl1pPr>
            <a:lvl2pPr marL="428588" indent="0" algn="ctr">
              <a:buNone/>
              <a:defRPr>
                <a:solidFill>
                  <a:schemeClr val="tx1">
                    <a:tint val="75000"/>
                  </a:schemeClr>
                </a:solidFill>
              </a:defRPr>
            </a:lvl2pPr>
            <a:lvl3pPr marL="857177" indent="0" algn="ctr">
              <a:buNone/>
              <a:defRPr>
                <a:solidFill>
                  <a:schemeClr val="tx1">
                    <a:tint val="75000"/>
                  </a:schemeClr>
                </a:solidFill>
              </a:defRPr>
            </a:lvl3pPr>
            <a:lvl4pPr marL="1285765" indent="0" algn="ctr">
              <a:buNone/>
              <a:defRPr>
                <a:solidFill>
                  <a:schemeClr val="tx1">
                    <a:tint val="75000"/>
                  </a:schemeClr>
                </a:solidFill>
              </a:defRPr>
            </a:lvl4pPr>
            <a:lvl5pPr marL="1714353" indent="0" algn="ctr">
              <a:buNone/>
              <a:defRPr>
                <a:solidFill>
                  <a:schemeClr val="tx1">
                    <a:tint val="75000"/>
                  </a:schemeClr>
                </a:solidFill>
              </a:defRPr>
            </a:lvl5pPr>
            <a:lvl6pPr marL="2142942" indent="0" algn="ctr">
              <a:buNone/>
              <a:defRPr>
                <a:solidFill>
                  <a:schemeClr val="tx1">
                    <a:tint val="75000"/>
                  </a:schemeClr>
                </a:solidFill>
              </a:defRPr>
            </a:lvl6pPr>
            <a:lvl7pPr marL="2571530" indent="0" algn="ctr">
              <a:buNone/>
              <a:defRPr>
                <a:solidFill>
                  <a:schemeClr val="tx1">
                    <a:tint val="75000"/>
                  </a:schemeClr>
                </a:solidFill>
              </a:defRPr>
            </a:lvl7pPr>
            <a:lvl8pPr marL="3000118" indent="0" algn="ctr">
              <a:buNone/>
              <a:defRPr>
                <a:solidFill>
                  <a:schemeClr val="tx1">
                    <a:tint val="75000"/>
                  </a:schemeClr>
                </a:solidFill>
              </a:defRPr>
            </a:lvl8pPr>
            <a:lvl9pPr marL="342870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750927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7110556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02891" y="4131472"/>
            <a:ext cx="9715500" cy="1276945"/>
          </a:xfrm>
        </p:spPr>
        <p:txBody>
          <a:bodyPr anchor="t"/>
          <a:lstStyle>
            <a:lvl1pPr algn="l">
              <a:defRPr sz="3749" b="1" cap="all"/>
            </a:lvl1pPr>
          </a:lstStyle>
          <a:p>
            <a:r>
              <a:rPr lang="en-US"/>
              <a:t>Click to edit Master title style</a:t>
            </a:r>
          </a:p>
        </p:txBody>
      </p:sp>
      <p:sp>
        <p:nvSpPr>
          <p:cNvPr id="3" name="Text Placeholder 2"/>
          <p:cNvSpPr>
            <a:spLocks noGrp="1"/>
          </p:cNvSpPr>
          <p:nvPr>
            <p:ph type="body" idx="1"/>
          </p:nvPr>
        </p:nvSpPr>
        <p:spPr>
          <a:xfrm>
            <a:off x="902891" y="2725046"/>
            <a:ext cx="9715500" cy="1406425"/>
          </a:xfrm>
        </p:spPr>
        <p:txBody>
          <a:bodyPr anchor="b"/>
          <a:lstStyle>
            <a:lvl1pPr marL="0" indent="0">
              <a:buNone/>
              <a:defRPr sz="1875">
                <a:solidFill>
                  <a:schemeClr val="tx1">
                    <a:tint val="75000"/>
                  </a:schemeClr>
                </a:solidFill>
              </a:defRPr>
            </a:lvl1pPr>
            <a:lvl2pPr marL="428588" indent="0">
              <a:buNone/>
              <a:defRPr sz="1688">
                <a:solidFill>
                  <a:schemeClr val="tx1">
                    <a:tint val="75000"/>
                  </a:schemeClr>
                </a:solidFill>
              </a:defRPr>
            </a:lvl2pPr>
            <a:lvl3pPr marL="857177" indent="0">
              <a:buNone/>
              <a:defRPr sz="1500">
                <a:solidFill>
                  <a:schemeClr val="tx1">
                    <a:tint val="75000"/>
                  </a:schemeClr>
                </a:solidFill>
              </a:defRPr>
            </a:lvl3pPr>
            <a:lvl4pPr marL="1285765" indent="0">
              <a:buNone/>
              <a:defRPr sz="1312">
                <a:solidFill>
                  <a:schemeClr val="tx1">
                    <a:tint val="75000"/>
                  </a:schemeClr>
                </a:solidFill>
              </a:defRPr>
            </a:lvl4pPr>
            <a:lvl5pPr marL="1714353" indent="0">
              <a:buNone/>
              <a:defRPr sz="1312">
                <a:solidFill>
                  <a:schemeClr val="tx1">
                    <a:tint val="75000"/>
                  </a:schemeClr>
                </a:solidFill>
              </a:defRPr>
            </a:lvl5pPr>
            <a:lvl6pPr marL="2142942" indent="0">
              <a:buNone/>
              <a:defRPr sz="1312">
                <a:solidFill>
                  <a:schemeClr val="tx1">
                    <a:tint val="75000"/>
                  </a:schemeClr>
                </a:solidFill>
              </a:defRPr>
            </a:lvl6pPr>
            <a:lvl7pPr marL="2571530" indent="0">
              <a:buNone/>
              <a:defRPr sz="1312">
                <a:solidFill>
                  <a:schemeClr val="tx1">
                    <a:tint val="75000"/>
                  </a:schemeClr>
                </a:solidFill>
              </a:defRPr>
            </a:lvl7pPr>
            <a:lvl8pPr marL="3000118" indent="0">
              <a:buNone/>
              <a:defRPr sz="1312">
                <a:solidFill>
                  <a:schemeClr val="tx1">
                    <a:tint val="75000"/>
                  </a:schemeClr>
                </a:solidFill>
              </a:defRPr>
            </a:lvl8pPr>
            <a:lvl9pPr marL="3428708" indent="0">
              <a:buNone/>
              <a:defRPr sz="1312">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5171751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71501" y="1500189"/>
            <a:ext cx="5048251" cy="4243091"/>
          </a:xfrm>
        </p:spPr>
        <p:txBody>
          <a:bodyPr/>
          <a:lstStyle>
            <a:lvl1pPr>
              <a:defRPr sz="2625"/>
            </a:lvl1pPr>
            <a:lvl2pPr>
              <a:defRPr sz="2249"/>
            </a:lvl2pPr>
            <a:lvl3pPr>
              <a:defRPr sz="1875"/>
            </a:lvl3pPr>
            <a:lvl4pPr>
              <a:defRPr sz="1688"/>
            </a:lvl4pPr>
            <a:lvl5pPr>
              <a:defRPr sz="1688"/>
            </a:lvl5pPr>
            <a:lvl6pPr>
              <a:defRPr sz="1688"/>
            </a:lvl6pPr>
            <a:lvl7pPr>
              <a:defRPr sz="1688"/>
            </a:lvl7pPr>
            <a:lvl8pPr>
              <a:defRPr sz="1688"/>
            </a:lvl8pPr>
            <a:lvl9pPr>
              <a:defRPr sz="16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810249" y="1500189"/>
            <a:ext cx="5048251" cy="4243091"/>
          </a:xfrm>
        </p:spPr>
        <p:txBody>
          <a:bodyPr/>
          <a:lstStyle>
            <a:lvl1pPr>
              <a:defRPr sz="2625"/>
            </a:lvl1pPr>
            <a:lvl2pPr>
              <a:defRPr sz="2249"/>
            </a:lvl2pPr>
            <a:lvl3pPr>
              <a:defRPr sz="1875"/>
            </a:lvl3pPr>
            <a:lvl4pPr>
              <a:defRPr sz="1688"/>
            </a:lvl4pPr>
            <a:lvl5pPr>
              <a:defRPr sz="1688"/>
            </a:lvl5pPr>
            <a:lvl6pPr>
              <a:defRPr sz="1688"/>
            </a:lvl6pPr>
            <a:lvl7pPr>
              <a:defRPr sz="1688"/>
            </a:lvl7pPr>
            <a:lvl8pPr>
              <a:defRPr sz="1688"/>
            </a:lvl8pPr>
            <a:lvl9pPr>
              <a:defRPr sz="16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4818336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71501" y="1439170"/>
            <a:ext cx="5050235" cy="599777"/>
          </a:xfrm>
        </p:spPr>
        <p:txBody>
          <a:bodyPr anchor="b"/>
          <a:lstStyle>
            <a:lvl1pPr marL="0" indent="0">
              <a:buNone/>
              <a:defRPr sz="2249" b="1"/>
            </a:lvl1pPr>
            <a:lvl2pPr marL="428588" indent="0">
              <a:buNone/>
              <a:defRPr sz="1875" b="1"/>
            </a:lvl2pPr>
            <a:lvl3pPr marL="857177" indent="0">
              <a:buNone/>
              <a:defRPr sz="1688" b="1"/>
            </a:lvl3pPr>
            <a:lvl4pPr marL="1285765" indent="0">
              <a:buNone/>
              <a:defRPr sz="1500" b="1"/>
            </a:lvl4pPr>
            <a:lvl5pPr marL="1714353" indent="0">
              <a:buNone/>
              <a:defRPr sz="1500" b="1"/>
            </a:lvl5pPr>
            <a:lvl6pPr marL="2142942" indent="0">
              <a:buNone/>
              <a:defRPr sz="1500" b="1"/>
            </a:lvl6pPr>
            <a:lvl7pPr marL="2571530" indent="0">
              <a:buNone/>
              <a:defRPr sz="1500" b="1"/>
            </a:lvl7pPr>
            <a:lvl8pPr marL="3000118" indent="0">
              <a:buNone/>
              <a:defRPr sz="1500" b="1"/>
            </a:lvl8pPr>
            <a:lvl9pPr marL="3428708" indent="0">
              <a:buNone/>
              <a:defRPr sz="1500" b="1"/>
            </a:lvl9pPr>
          </a:lstStyle>
          <a:p>
            <a:pPr lvl="0"/>
            <a:r>
              <a:rPr lang="en-US"/>
              <a:t>Click to edit Master text styles</a:t>
            </a:r>
          </a:p>
        </p:txBody>
      </p:sp>
      <p:sp>
        <p:nvSpPr>
          <p:cNvPr id="4" name="Content Placeholder 3"/>
          <p:cNvSpPr>
            <a:spLocks noGrp="1"/>
          </p:cNvSpPr>
          <p:nvPr>
            <p:ph sz="half" idx="2"/>
          </p:nvPr>
        </p:nvSpPr>
        <p:spPr>
          <a:xfrm>
            <a:off x="571501" y="2038947"/>
            <a:ext cx="5050235" cy="3704332"/>
          </a:xfrm>
        </p:spPr>
        <p:txBody>
          <a:bodyPr/>
          <a:lstStyle>
            <a:lvl1pPr>
              <a:defRPr sz="2249"/>
            </a:lvl1pPr>
            <a:lvl2pPr>
              <a:defRPr sz="1875"/>
            </a:lvl2pPr>
            <a:lvl3pPr>
              <a:defRPr sz="1688"/>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806281" y="1439170"/>
            <a:ext cx="5052219" cy="599777"/>
          </a:xfrm>
        </p:spPr>
        <p:txBody>
          <a:bodyPr anchor="b"/>
          <a:lstStyle>
            <a:lvl1pPr marL="0" indent="0">
              <a:buNone/>
              <a:defRPr sz="2249" b="1"/>
            </a:lvl1pPr>
            <a:lvl2pPr marL="428588" indent="0">
              <a:buNone/>
              <a:defRPr sz="1875" b="1"/>
            </a:lvl2pPr>
            <a:lvl3pPr marL="857177" indent="0">
              <a:buNone/>
              <a:defRPr sz="1688" b="1"/>
            </a:lvl3pPr>
            <a:lvl4pPr marL="1285765" indent="0">
              <a:buNone/>
              <a:defRPr sz="1500" b="1"/>
            </a:lvl4pPr>
            <a:lvl5pPr marL="1714353" indent="0">
              <a:buNone/>
              <a:defRPr sz="1500" b="1"/>
            </a:lvl5pPr>
            <a:lvl6pPr marL="2142942" indent="0">
              <a:buNone/>
              <a:defRPr sz="1500" b="1"/>
            </a:lvl6pPr>
            <a:lvl7pPr marL="2571530" indent="0">
              <a:buNone/>
              <a:defRPr sz="1500" b="1"/>
            </a:lvl7pPr>
            <a:lvl8pPr marL="3000118" indent="0">
              <a:buNone/>
              <a:defRPr sz="1500" b="1"/>
            </a:lvl8pPr>
            <a:lvl9pPr marL="3428708" indent="0">
              <a:buNone/>
              <a:defRPr sz="1500" b="1"/>
            </a:lvl9pPr>
          </a:lstStyle>
          <a:p>
            <a:pPr lvl="0"/>
            <a:r>
              <a:rPr lang="en-US"/>
              <a:t>Click to edit Master text styles</a:t>
            </a:r>
          </a:p>
        </p:txBody>
      </p:sp>
      <p:sp>
        <p:nvSpPr>
          <p:cNvPr id="6" name="Content Placeholder 5"/>
          <p:cNvSpPr>
            <a:spLocks noGrp="1"/>
          </p:cNvSpPr>
          <p:nvPr>
            <p:ph sz="quarter" idx="4"/>
          </p:nvPr>
        </p:nvSpPr>
        <p:spPr>
          <a:xfrm>
            <a:off x="5806281" y="2038947"/>
            <a:ext cx="5052219" cy="3704332"/>
          </a:xfrm>
        </p:spPr>
        <p:txBody>
          <a:bodyPr/>
          <a:lstStyle>
            <a:lvl1pPr>
              <a:defRPr sz="2249"/>
            </a:lvl1pPr>
            <a:lvl2pPr>
              <a:defRPr sz="1875"/>
            </a:lvl2pPr>
            <a:lvl3pPr>
              <a:defRPr sz="1688"/>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1135428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891409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3802573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3" y="255984"/>
            <a:ext cx="3760391" cy="1089421"/>
          </a:xfrm>
        </p:spPr>
        <p:txBody>
          <a:bodyPr anchor="b"/>
          <a:lstStyle>
            <a:lvl1pPr algn="l">
              <a:defRPr sz="1875" b="1"/>
            </a:lvl1pPr>
          </a:lstStyle>
          <a:p>
            <a:r>
              <a:rPr lang="en-US"/>
              <a:t>Click to edit Master title style</a:t>
            </a:r>
          </a:p>
        </p:txBody>
      </p:sp>
      <p:sp>
        <p:nvSpPr>
          <p:cNvPr id="3" name="Content Placeholder 2"/>
          <p:cNvSpPr>
            <a:spLocks noGrp="1"/>
          </p:cNvSpPr>
          <p:nvPr>
            <p:ph idx="1"/>
          </p:nvPr>
        </p:nvSpPr>
        <p:spPr>
          <a:xfrm>
            <a:off x="4468812" y="255987"/>
            <a:ext cx="6389688" cy="5487293"/>
          </a:xfrm>
        </p:spPr>
        <p:txBody>
          <a:bodyPr/>
          <a:lstStyle>
            <a:lvl1pPr>
              <a:defRPr sz="3000"/>
            </a:lvl1pPr>
            <a:lvl2pPr>
              <a:defRPr sz="2625"/>
            </a:lvl2pPr>
            <a:lvl3pPr>
              <a:defRPr sz="2249"/>
            </a:lvl3pPr>
            <a:lvl4pPr>
              <a:defRPr sz="1875"/>
            </a:lvl4pPr>
            <a:lvl5pPr>
              <a:defRPr sz="1875"/>
            </a:lvl5pPr>
            <a:lvl6pPr>
              <a:defRPr sz="1875"/>
            </a:lvl6pPr>
            <a:lvl7pPr>
              <a:defRPr sz="1875"/>
            </a:lvl7pPr>
            <a:lvl8pPr>
              <a:defRPr sz="1875"/>
            </a:lvl8pPr>
            <a:lvl9pPr>
              <a:defRPr sz="187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71503" y="1345407"/>
            <a:ext cx="3760391" cy="4397872"/>
          </a:xfrm>
        </p:spPr>
        <p:txBody>
          <a:bodyPr/>
          <a:lstStyle>
            <a:lvl1pPr marL="0" indent="0">
              <a:buNone/>
              <a:defRPr sz="1312"/>
            </a:lvl1pPr>
            <a:lvl2pPr marL="428588" indent="0">
              <a:buNone/>
              <a:defRPr sz="1125"/>
            </a:lvl2pPr>
            <a:lvl3pPr marL="857177" indent="0">
              <a:buNone/>
              <a:defRPr sz="937"/>
            </a:lvl3pPr>
            <a:lvl4pPr marL="1285765" indent="0">
              <a:buNone/>
              <a:defRPr sz="844"/>
            </a:lvl4pPr>
            <a:lvl5pPr marL="1714353" indent="0">
              <a:buNone/>
              <a:defRPr sz="844"/>
            </a:lvl5pPr>
            <a:lvl6pPr marL="2142942" indent="0">
              <a:buNone/>
              <a:defRPr sz="844"/>
            </a:lvl6pPr>
            <a:lvl7pPr marL="2571530" indent="0">
              <a:buNone/>
              <a:defRPr sz="844"/>
            </a:lvl7pPr>
            <a:lvl8pPr marL="3000118" indent="0">
              <a:buNone/>
              <a:defRPr sz="844"/>
            </a:lvl8pPr>
            <a:lvl9pPr marL="3428708" indent="0">
              <a:buNone/>
              <a:defRPr sz="844"/>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7401313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40360" y="4500563"/>
            <a:ext cx="6858000" cy="531317"/>
          </a:xfrm>
        </p:spPr>
        <p:txBody>
          <a:bodyPr anchor="b"/>
          <a:lstStyle>
            <a:lvl1pPr algn="l">
              <a:defRPr sz="1875" b="1"/>
            </a:lvl1pPr>
          </a:lstStyle>
          <a:p>
            <a:r>
              <a:rPr lang="en-US"/>
              <a:t>Click to edit Master title style</a:t>
            </a:r>
          </a:p>
        </p:txBody>
      </p:sp>
      <p:sp>
        <p:nvSpPr>
          <p:cNvPr id="3" name="Picture Placeholder 2"/>
          <p:cNvSpPr>
            <a:spLocks noGrp="1"/>
          </p:cNvSpPr>
          <p:nvPr>
            <p:ph type="pic" idx="1"/>
          </p:nvPr>
        </p:nvSpPr>
        <p:spPr>
          <a:xfrm>
            <a:off x="2240360" y="574478"/>
            <a:ext cx="6858000" cy="3857625"/>
          </a:xfrm>
        </p:spPr>
        <p:txBody>
          <a:bodyPr/>
          <a:lstStyle>
            <a:lvl1pPr marL="0" indent="0">
              <a:buNone/>
              <a:defRPr sz="3000"/>
            </a:lvl1pPr>
            <a:lvl2pPr marL="428588" indent="0">
              <a:buNone/>
              <a:defRPr sz="2625"/>
            </a:lvl2pPr>
            <a:lvl3pPr marL="857177" indent="0">
              <a:buNone/>
              <a:defRPr sz="2249"/>
            </a:lvl3pPr>
            <a:lvl4pPr marL="1285765" indent="0">
              <a:buNone/>
              <a:defRPr sz="1875"/>
            </a:lvl4pPr>
            <a:lvl5pPr marL="1714353" indent="0">
              <a:buNone/>
              <a:defRPr sz="1875"/>
            </a:lvl5pPr>
            <a:lvl6pPr marL="2142942" indent="0">
              <a:buNone/>
              <a:defRPr sz="1875"/>
            </a:lvl6pPr>
            <a:lvl7pPr marL="2571530" indent="0">
              <a:buNone/>
              <a:defRPr sz="1875"/>
            </a:lvl7pPr>
            <a:lvl8pPr marL="3000118" indent="0">
              <a:buNone/>
              <a:defRPr sz="1875"/>
            </a:lvl8pPr>
            <a:lvl9pPr marL="3428708" indent="0">
              <a:buNone/>
              <a:defRPr sz="1875"/>
            </a:lvl9pPr>
          </a:lstStyle>
          <a:p>
            <a:endParaRPr lang="en-US"/>
          </a:p>
        </p:txBody>
      </p:sp>
      <p:sp>
        <p:nvSpPr>
          <p:cNvPr id="4" name="Text Placeholder 3"/>
          <p:cNvSpPr>
            <a:spLocks noGrp="1"/>
          </p:cNvSpPr>
          <p:nvPr>
            <p:ph type="body" sz="half" idx="2"/>
          </p:nvPr>
        </p:nvSpPr>
        <p:spPr>
          <a:xfrm>
            <a:off x="2240360" y="5031881"/>
            <a:ext cx="6858000" cy="754559"/>
          </a:xfrm>
        </p:spPr>
        <p:txBody>
          <a:bodyPr/>
          <a:lstStyle>
            <a:lvl1pPr marL="0" indent="0">
              <a:buNone/>
              <a:defRPr sz="1312"/>
            </a:lvl1pPr>
            <a:lvl2pPr marL="428588" indent="0">
              <a:buNone/>
              <a:defRPr sz="1125"/>
            </a:lvl2pPr>
            <a:lvl3pPr marL="857177" indent="0">
              <a:buNone/>
              <a:defRPr sz="937"/>
            </a:lvl3pPr>
            <a:lvl4pPr marL="1285765" indent="0">
              <a:buNone/>
              <a:defRPr sz="844"/>
            </a:lvl4pPr>
            <a:lvl5pPr marL="1714353" indent="0">
              <a:buNone/>
              <a:defRPr sz="844"/>
            </a:lvl5pPr>
            <a:lvl6pPr marL="2142942" indent="0">
              <a:buNone/>
              <a:defRPr sz="844"/>
            </a:lvl6pPr>
            <a:lvl7pPr marL="2571530" indent="0">
              <a:buNone/>
              <a:defRPr sz="844"/>
            </a:lvl7pPr>
            <a:lvl8pPr marL="3000118" indent="0">
              <a:buNone/>
              <a:defRPr sz="844"/>
            </a:lvl8pPr>
            <a:lvl9pPr marL="3428708" indent="0">
              <a:buNone/>
              <a:defRPr sz="844"/>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9625927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0810758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286751" y="257475"/>
            <a:ext cx="2571751" cy="548580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71502" y="257475"/>
            <a:ext cx="7524751" cy="54858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4867890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60"/>
        <p:cNvGrpSpPr/>
        <p:nvPr/>
      </p:nvGrpSpPr>
      <p:grpSpPr>
        <a:xfrm>
          <a:off x="0" y="0"/>
          <a:ext cx="0" cy="0"/>
          <a:chOff x="0" y="0"/>
          <a:chExt cx="0" cy="0"/>
        </a:xfrm>
      </p:grpSpPr>
      <p:sp>
        <p:nvSpPr>
          <p:cNvPr id="61" name="Google Shape;61;p16"/>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a:endParaRPr/>
          </a:p>
        </p:txBody>
      </p:sp>
      <p:sp>
        <p:nvSpPr>
          <p:cNvPr id="62" name="Google Shape;62;p16"/>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457175" lvl="0" indent="-342882" rtl="0">
              <a:spcBef>
                <a:spcPts val="0"/>
              </a:spcBef>
              <a:spcAft>
                <a:spcPts val="0"/>
              </a:spcAft>
              <a:buSzPts val="1800"/>
              <a:buChar char="●"/>
              <a:defRPr/>
            </a:lvl1pPr>
            <a:lvl2pPr marL="914350" lvl="1" indent="-317483" rtl="0">
              <a:spcBef>
                <a:spcPts val="1600"/>
              </a:spcBef>
              <a:spcAft>
                <a:spcPts val="0"/>
              </a:spcAft>
              <a:buSzPts val="1400"/>
              <a:buChar char="○"/>
              <a:defRPr/>
            </a:lvl2pPr>
            <a:lvl3pPr marL="1371526" lvl="2" indent="-317483" rtl="0">
              <a:spcBef>
                <a:spcPts val="1600"/>
              </a:spcBef>
              <a:spcAft>
                <a:spcPts val="0"/>
              </a:spcAft>
              <a:buSzPts val="1400"/>
              <a:buChar char="■"/>
              <a:defRPr/>
            </a:lvl3pPr>
            <a:lvl4pPr marL="1828701" lvl="3" indent="-317483" rtl="0">
              <a:spcBef>
                <a:spcPts val="1600"/>
              </a:spcBef>
              <a:spcAft>
                <a:spcPts val="0"/>
              </a:spcAft>
              <a:buSzPts val="1400"/>
              <a:buChar char="●"/>
              <a:defRPr/>
            </a:lvl4pPr>
            <a:lvl5pPr marL="2285875" lvl="4" indent="-317483" rtl="0">
              <a:spcBef>
                <a:spcPts val="1600"/>
              </a:spcBef>
              <a:spcAft>
                <a:spcPts val="0"/>
              </a:spcAft>
              <a:buSzPts val="1400"/>
              <a:buChar char="○"/>
              <a:defRPr/>
            </a:lvl5pPr>
            <a:lvl6pPr marL="2743050" lvl="5" indent="-317483" rtl="0">
              <a:spcBef>
                <a:spcPts val="1600"/>
              </a:spcBef>
              <a:spcAft>
                <a:spcPts val="0"/>
              </a:spcAft>
              <a:buSzPts val="1400"/>
              <a:buChar char="■"/>
              <a:defRPr/>
            </a:lvl6pPr>
            <a:lvl7pPr marL="3200227" lvl="6" indent="-317483" rtl="0">
              <a:spcBef>
                <a:spcPts val="1600"/>
              </a:spcBef>
              <a:spcAft>
                <a:spcPts val="0"/>
              </a:spcAft>
              <a:buSzPts val="1400"/>
              <a:buChar char="●"/>
              <a:defRPr/>
            </a:lvl7pPr>
            <a:lvl8pPr marL="3657402" lvl="7" indent="-317483" rtl="0">
              <a:spcBef>
                <a:spcPts val="1600"/>
              </a:spcBef>
              <a:spcAft>
                <a:spcPts val="0"/>
              </a:spcAft>
              <a:buSzPts val="1400"/>
              <a:buChar char="○"/>
              <a:defRPr/>
            </a:lvl8pPr>
            <a:lvl9pPr marL="4114577" lvl="8" indent="-317483" rtl="0">
              <a:spcBef>
                <a:spcPts val="1600"/>
              </a:spcBef>
              <a:spcAft>
                <a:spcPts val="1600"/>
              </a:spcAft>
              <a:buSzPts val="1400"/>
              <a:buChar char="■"/>
              <a:defRPr/>
            </a:lvl9pPr>
          </a:lstStyle>
          <a:p>
            <a:endParaRPr/>
          </a:p>
        </p:txBody>
      </p:sp>
      <p:sp>
        <p:nvSpPr>
          <p:cNvPr id="63" name="Google Shape;63;p16"/>
          <p:cNvSpPr txBox="1">
            <a:spLocks noGrp="1"/>
          </p:cNvSpPr>
          <p:nvPr>
            <p:ph type="sldNum" idx="12"/>
          </p:nvPr>
        </p:nvSpPr>
        <p:spPr>
          <a:xfrm>
            <a:off x="11296611" y="6217624"/>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defTabSz="857177">
              <a:defRPr/>
            </a:pPr>
            <a:fld id="{00000000-1234-1234-1234-123412341234}" type="slidenum">
              <a:rPr lang="en" smtClean="0">
                <a:solidFill>
                  <a:prstClr val="black">
                    <a:tint val="75000"/>
                  </a:prstClr>
                </a:solidFill>
              </a:rPr>
              <a:pPr defTabSz="857177">
                <a:defRPr/>
              </a:pPr>
              <a:t>‹#›</a:t>
            </a:fld>
            <a:endParaRPr lang="en">
              <a:solidFill>
                <a:prstClr val="black">
                  <a:tint val="75000"/>
                </a:prstClr>
              </a:solidFill>
            </a:endParaRPr>
          </a:p>
        </p:txBody>
      </p:sp>
    </p:spTree>
    <p:extLst>
      <p:ext uri="{BB962C8B-B14F-4D97-AF65-F5344CB8AC3E}">
        <p14:creationId xmlns:p14="http://schemas.microsoft.com/office/powerpoint/2010/main" val="309008998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Rectangle 2"/>
          <p:cNvSpPr/>
          <p:nvPr userDrawn="1"/>
        </p:nvSpPr>
        <p:spPr>
          <a:xfrm>
            <a:off x="0" y="5359400"/>
            <a:ext cx="12192000" cy="1498600"/>
          </a:xfrm>
          <a:prstGeom prst="rect">
            <a:avLst/>
          </a:prstGeom>
          <a:solidFill>
            <a:srgbClr val="1D3A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white"/>
              </a:solidFill>
            </a:endParaRPr>
          </a:p>
        </p:txBody>
      </p:sp>
      <p:sp>
        <p:nvSpPr>
          <p:cNvPr id="9" name="Text Placeholder 2"/>
          <p:cNvSpPr>
            <a:spLocks noGrp="1"/>
          </p:cNvSpPr>
          <p:nvPr>
            <p:ph type="body" idx="10" hasCustomPrompt="1"/>
          </p:nvPr>
        </p:nvSpPr>
        <p:spPr>
          <a:xfrm>
            <a:off x="8940800" y="6273800"/>
            <a:ext cx="2844800" cy="457200"/>
          </a:xfrm>
        </p:spPr>
        <p:txBody>
          <a:bodyPr anchor="b">
            <a:normAutofit/>
          </a:bodyPr>
          <a:lstStyle>
            <a:lvl1pPr marL="0" indent="0" algn="r">
              <a:buNone/>
              <a:defRPr sz="1467">
                <a:solidFill>
                  <a:schemeClr val="accent5">
                    <a:lumMod val="50000"/>
                  </a:schemeClr>
                </a:solidFill>
                <a:latin typeface="Open Sans" panose="020B0606030504020204" pitchFamily="34" charset="0"/>
                <a:ea typeface="Open Sans" panose="020B0606030504020204" pitchFamily="34" charset="0"/>
                <a:cs typeface="Open Sans" panose="020B0606030504020204"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a:t>
            </a:r>
          </a:p>
        </p:txBody>
      </p:sp>
      <p:pic>
        <p:nvPicPr>
          <p:cNvPr id="1026" name="Picture 2" descr="F:\Communications\Logo\draft worker's comp logo.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09600" y="2209800"/>
            <a:ext cx="5628237" cy="1727200"/>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p:cNvCxnSpPr/>
          <p:nvPr userDrawn="1"/>
        </p:nvCxnSpPr>
        <p:spPr>
          <a:xfrm>
            <a:off x="5791200" y="1825626"/>
            <a:ext cx="0" cy="2517775"/>
          </a:xfrm>
          <a:prstGeom prst="line">
            <a:avLst/>
          </a:prstGeom>
          <a:ln>
            <a:solidFill>
              <a:srgbClr val="7E7E82"/>
            </a:solidFill>
          </a:ln>
        </p:spPr>
        <p:style>
          <a:lnRef idx="1">
            <a:schemeClr val="accent1"/>
          </a:lnRef>
          <a:fillRef idx="0">
            <a:schemeClr val="accent1"/>
          </a:fillRef>
          <a:effectRef idx="0">
            <a:schemeClr val="accent1"/>
          </a:effectRef>
          <a:fontRef idx="minor">
            <a:schemeClr val="tx1"/>
          </a:fontRef>
        </p:style>
      </p:cxnSp>
      <p:sp>
        <p:nvSpPr>
          <p:cNvPr id="15" name="Title 1"/>
          <p:cNvSpPr>
            <a:spLocks noGrp="1"/>
          </p:cNvSpPr>
          <p:nvPr>
            <p:ph type="title" idx="4294967295"/>
          </p:nvPr>
        </p:nvSpPr>
        <p:spPr>
          <a:xfrm>
            <a:off x="5283200" y="2717800"/>
            <a:ext cx="6908800" cy="1625600"/>
          </a:xfrm>
        </p:spPr>
        <p:txBody>
          <a:bodyPr/>
          <a:lstStyle/>
          <a:p>
            <a:pPr algn="ctr"/>
            <a:r>
              <a:rPr lang="en-US" sz="4800">
                <a:solidFill>
                  <a:srgbClr val="1D3A65"/>
                </a:solidFill>
                <a:latin typeface="Open Sans" panose="020B0606030504020204" pitchFamily="34" charset="0"/>
                <a:ea typeface="Open Sans" panose="020B0606030504020204" pitchFamily="34" charset="0"/>
                <a:cs typeface="Open Sans" panose="020B0606030504020204" pitchFamily="34" charset="0"/>
              </a:rPr>
              <a:t>FULFILLING THE PROMISE: UPDATE</a:t>
            </a:r>
          </a:p>
        </p:txBody>
      </p:sp>
      <p:sp>
        <p:nvSpPr>
          <p:cNvPr id="16" name="Text Placeholder 18"/>
          <p:cNvSpPr>
            <a:spLocks noGrp="1"/>
          </p:cNvSpPr>
          <p:nvPr>
            <p:ph type="body" idx="4294967295"/>
          </p:nvPr>
        </p:nvSpPr>
        <p:spPr>
          <a:xfrm>
            <a:off x="5283200" y="1905000"/>
            <a:ext cx="6908800" cy="1524000"/>
          </a:xfrm>
        </p:spPr>
        <p:txBody>
          <a:bodyPr>
            <a:normAutofit/>
          </a:bodyPr>
          <a:lstStyle>
            <a:lvl1pPr>
              <a:defRPr>
                <a:solidFill>
                  <a:schemeClr val="accent5">
                    <a:lumMod val="50000"/>
                  </a:schemeClr>
                </a:solidFill>
              </a:defRPr>
            </a:lvl1pPr>
          </a:lstStyle>
          <a:p>
            <a:pPr marL="0" indent="0" algn="ctr">
              <a:buNone/>
            </a:pPr>
            <a:r>
              <a:rPr lang="en-US" sz="2133">
                <a:solidFill>
                  <a:schemeClr val="bg1">
                    <a:lumMod val="50000"/>
                  </a:schemeClr>
                </a:solidFill>
                <a:latin typeface="PermianSlabSerifTypeface" pitchFamily="50" charset="0"/>
              </a:rPr>
              <a:t>10</a:t>
            </a:r>
            <a:r>
              <a:rPr lang="en-US" sz="2133" baseline="30000">
                <a:solidFill>
                  <a:schemeClr val="bg1">
                    <a:lumMod val="50000"/>
                  </a:schemeClr>
                </a:solidFill>
                <a:latin typeface="PermianSlabSerifTypeface" pitchFamily="50" charset="0"/>
              </a:rPr>
              <a:t>th</a:t>
            </a:r>
            <a:r>
              <a:rPr lang="en-US" sz="2133">
                <a:solidFill>
                  <a:schemeClr val="bg1">
                    <a:lumMod val="50000"/>
                  </a:schemeClr>
                </a:solidFill>
                <a:latin typeface="PermianSlabSerifTypeface" pitchFamily="50" charset="0"/>
              </a:rPr>
              <a:t> Annual Education Conference of </a:t>
            </a:r>
          </a:p>
          <a:p>
            <a:pPr marL="0" indent="0" algn="ctr">
              <a:buNone/>
            </a:pPr>
            <a:r>
              <a:rPr lang="en-US" sz="2133">
                <a:solidFill>
                  <a:schemeClr val="bg1">
                    <a:lumMod val="50000"/>
                  </a:schemeClr>
                </a:solidFill>
                <a:latin typeface="PermianSlabSerifTypeface" pitchFamily="50" charset="0"/>
              </a:rPr>
              <a:t>Tennessee Self-Insurers’ Association</a:t>
            </a:r>
          </a:p>
        </p:txBody>
      </p:sp>
      <p:sp>
        <p:nvSpPr>
          <p:cNvPr id="2" name="Rectangle 1"/>
          <p:cNvSpPr/>
          <p:nvPr userDrawn="1"/>
        </p:nvSpPr>
        <p:spPr>
          <a:xfrm>
            <a:off x="0" y="1"/>
            <a:ext cx="12192000" cy="241300"/>
          </a:xfrm>
          <a:prstGeom prst="rect">
            <a:avLst/>
          </a:prstGeom>
          <a:solidFill>
            <a:srgbClr val="084F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white"/>
              </a:solidFill>
            </a:endParaRPr>
          </a:p>
        </p:txBody>
      </p:sp>
    </p:spTree>
    <p:extLst>
      <p:ext uri="{BB962C8B-B14F-4D97-AF65-F5344CB8AC3E}">
        <p14:creationId xmlns:p14="http://schemas.microsoft.com/office/powerpoint/2010/main" val="325904846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ody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4" name="Text Placeholder 2"/>
          <p:cNvSpPr>
            <a:spLocks noGrp="1"/>
          </p:cNvSpPr>
          <p:nvPr>
            <p:ph idx="1"/>
          </p:nvPr>
        </p:nvSpPr>
        <p:spPr>
          <a:xfrm>
            <a:off x="609600" y="1701806"/>
            <a:ext cx="10972800" cy="4165599"/>
          </a:xfrm>
          <a:prstGeom prst="rect">
            <a:avLst/>
          </a:prstGeom>
        </p:spPr>
        <p:txBody>
          <a:bodyPr vert="horz" lIns="91440" tIns="45720" rIns="91440" bIns="45720" rtlCol="0">
            <a:normAutofit/>
          </a:bodyPr>
          <a:lstStyle>
            <a:lvl1pPr marL="457189" indent="-457189">
              <a:buFont typeface="Arial" panose="020B0604020202020204" pitchFamily="34" charset="0"/>
              <a:buChar char="•"/>
              <a:defRPr>
                <a:solidFill>
                  <a:schemeClr val="accent5">
                    <a:lumMod val="50000"/>
                  </a:schemeClr>
                </a:solidFill>
              </a:defRPr>
            </a:lvl1pPr>
            <a:lvl2pPr marL="990575" indent="-380990">
              <a:buFont typeface="Calibri" panose="020F0502020204030204" pitchFamily="34" charset="0"/>
              <a:buChar char="▫"/>
              <a:defRPr>
                <a:solidFill>
                  <a:schemeClr val="accent5">
                    <a:lumMod val="50000"/>
                  </a:schemeClr>
                </a:solidFill>
              </a:defRPr>
            </a:lvl2pPr>
            <a:lvl3pPr>
              <a:defRPr>
                <a:solidFill>
                  <a:schemeClr val="accent5">
                    <a:lumMod val="50000"/>
                  </a:schemeClr>
                </a:solidFill>
              </a:defRPr>
            </a:lvl3pPr>
            <a:lvl4pPr>
              <a:defRPr>
                <a:solidFill>
                  <a:schemeClr val="accent5">
                    <a:lumMod val="50000"/>
                  </a:schemeClr>
                </a:solidFill>
              </a:defRPr>
            </a:lvl4pPr>
            <a:lvl5pPr>
              <a:defRPr>
                <a:solidFill>
                  <a:schemeClr val="accent5">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M"/>
          </a:p>
        </p:txBody>
      </p:sp>
      <p:sp>
        <p:nvSpPr>
          <p:cNvPr id="3" name="Rectangle 2"/>
          <p:cNvSpPr/>
          <p:nvPr userDrawn="1"/>
        </p:nvSpPr>
        <p:spPr>
          <a:xfrm>
            <a:off x="11684000" y="0"/>
            <a:ext cx="812800" cy="6858000"/>
          </a:xfrm>
          <a:prstGeom prst="rect">
            <a:avLst/>
          </a:prstGeom>
          <a:solidFill>
            <a:srgbClr val="1D3A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white"/>
              </a:solidFill>
            </a:endParaRPr>
          </a:p>
        </p:txBody>
      </p:sp>
    </p:spTree>
    <p:extLst>
      <p:ext uri="{BB962C8B-B14F-4D97-AF65-F5344CB8AC3E}">
        <p14:creationId xmlns:p14="http://schemas.microsoft.com/office/powerpoint/2010/main" val="1871326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wo-Column Body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Content Placeholder 3"/>
          <p:cNvSpPr>
            <a:spLocks noGrp="1"/>
          </p:cNvSpPr>
          <p:nvPr>
            <p:ph sz="quarter" idx="10"/>
          </p:nvPr>
        </p:nvSpPr>
        <p:spPr>
          <a:xfrm>
            <a:off x="609600" y="1676400"/>
            <a:ext cx="5384800" cy="4191000"/>
          </a:xfrm>
        </p:spPr>
        <p:txBody>
          <a:bodyPr/>
          <a:lstStyle>
            <a:lvl1pPr>
              <a:defRPr>
                <a:solidFill>
                  <a:schemeClr val="accent5"/>
                </a:solidFill>
              </a:defRPr>
            </a:lvl1pPr>
            <a:lvl2pP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p:cNvSpPr>
            <a:spLocks noGrp="1"/>
          </p:cNvSpPr>
          <p:nvPr>
            <p:ph sz="quarter" idx="11"/>
          </p:nvPr>
        </p:nvSpPr>
        <p:spPr>
          <a:xfrm>
            <a:off x="6197600" y="1676400"/>
            <a:ext cx="5384800" cy="4191000"/>
          </a:xfrm>
        </p:spPr>
        <p:txBody>
          <a:bodyPr/>
          <a:lstStyle>
            <a:lvl1pPr>
              <a:defRPr>
                <a:solidFill>
                  <a:schemeClr val="accent5"/>
                </a:solidFill>
              </a:defRPr>
            </a:lvl1pPr>
            <a:lvl2pP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8696780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3C02499E-EA82-4C1E-B37E-872EF72E0FD2}" type="datetime1">
              <a:rPr lang="en-US" smtClean="0">
                <a:solidFill>
                  <a:prstClr val="black"/>
                </a:solidFill>
              </a:rPr>
              <a:t>12/1/2023</a:t>
            </a:fld>
            <a:endParaRPr lang="en-US">
              <a:solidFill>
                <a:prstClr val="black"/>
              </a:solidFill>
            </a:endParaRPr>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p>
            <a:fld id="{2DA1E169-01E5-4BBD-91A0-4EEC8C179272}"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76870090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7213600" y="2514600"/>
            <a:ext cx="4165600" cy="1879600"/>
          </a:xfrm>
        </p:spPr>
        <p:txBody>
          <a:bodyPr anchor="t">
            <a:noAutofit/>
          </a:bodyPr>
          <a:lstStyle>
            <a:lvl1pPr algn="l">
              <a:defRPr sz="7200" b="0" cap="all" baseline="0">
                <a:solidFill>
                  <a:srgbClr val="1D3A65"/>
                </a:solidFill>
                <a:latin typeface="Open Sans" panose="020B0606030504020204" pitchFamily="34" charset="0"/>
                <a:ea typeface="Open Sans" panose="020B0606030504020204" pitchFamily="34" charset="0"/>
                <a:cs typeface="Open Sans" panose="020B0606030504020204" pitchFamily="34" charset="0"/>
              </a:defRPr>
            </a:lvl1pPr>
          </a:lstStyle>
          <a:p>
            <a:r>
              <a:rPr lang="en-US">
                <a:latin typeface="Open Sans" panose="020B0606030504020204" pitchFamily="34" charset="0"/>
                <a:ea typeface="Open Sans" panose="020B0606030504020204" pitchFamily="34" charset="0"/>
                <a:cs typeface="Open Sans" panose="020B0606030504020204" pitchFamily="34" charset="0"/>
              </a:rPr>
              <a:t>2016</a:t>
            </a:r>
            <a:endParaRPr lang="en-JM"/>
          </a:p>
        </p:txBody>
      </p:sp>
      <p:pic>
        <p:nvPicPr>
          <p:cNvPr id="6" name="Picture 2" descr="F:\Communications\Logo\draft worker's comp logo.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78963" y="2209800"/>
            <a:ext cx="5628237" cy="1727200"/>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p:cNvCxnSpPr/>
          <p:nvPr userDrawn="1"/>
        </p:nvCxnSpPr>
        <p:spPr>
          <a:xfrm>
            <a:off x="6705600" y="1825626"/>
            <a:ext cx="0" cy="2517775"/>
          </a:xfrm>
          <a:prstGeom prst="line">
            <a:avLst/>
          </a:prstGeom>
          <a:ln>
            <a:solidFill>
              <a:srgbClr val="7E7E8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887200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914400" y="1752602"/>
            <a:ext cx="10363200" cy="1829761"/>
          </a:xfrm>
        </p:spPr>
        <p:txBody>
          <a:bodyPr vert="horz" anchor="b">
            <a:normAutofit/>
            <a:scene3d>
              <a:camera prst="orthographicFront"/>
              <a:lightRig rig="soft" dir="t"/>
            </a:scene3d>
            <a:sp3d prstMaterial="softEdge">
              <a:bevelT w="25400" h="25400"/>
            </a:sp3d>
          </a:bodyPr>
          <a:lstStyle>
            <a:lvl1pPr algn="r">
              <a:defRPr sz="64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914400" y="3611607"/>
            <a:ext cx="10363200" cy="1199704"/>
          </a:xfrm>
        </p:spPr>
        <p:txBody>
          <a:bodyPr lIns="45720" rIns="45720"/>
          <a:lstStyle>
            <a:lvl1pPr marL="0" marR="85342" indent="0" algn="r">
              <a:buNone/>
              <a:defRPr>
                <a:solidFill>
                  <a:schemeClr val="tx2"/>
                </a:solidFill>
              </a:defRPr>
            </a:lvl1pPr>
            <a:lvl2pPr marL="609585" indent="0" algn="ctr">
              <a:buNone/>
            </a:lvl2pPr>
            <a:lvl3pPr marL="1219170" indent="0" algn="ctr">
              <a:buNone/>
            </a:lvl3pPr>
            <a:lvl4pPr marL="1828754" indent="0" algn="ctr">
              <a:buNone/>
            </a:lvl4pPr>
            <a:lvl5pPr marL="2438339" indent="0" algn="ctr">
              <a:buNone/>
            </a:lvl5pPr>
            <a:lvl6pPr marL="3047924" indent="0" algn="ctr">
              <a:buNone/>
            </a:lvl6pPr>
            <a:lvl7pPr marL="3657509" indent="0" algn="ctr">
              <a:buNone/>
            </a:lvl7pPr>
            <a:lvl8pPr marL="4267093" indent="0" algn="ctr">
              <a:buNone/>
            </a:lvl8pPr>
            <a:lvl9pPr marL="4876678" indent="0" algn="ctr">
              <a:buNone/>
            </a:lvl9pPr>
            <a:extLst/>
          </a:lstStyle>
          <a:p>
            <a:r>
              <a:rPr kumimoji="0" lang="en-US"/>
              <a:t>Click to edit Master subtitle style</a:t>
            </a:r>
          </a:p>
        </p:txBody>
      </p:sp>
      <p:sp>
        <p:nvSpPr>
          <p:cNvPr id="30" name="Date Placeholder 29"/>
          <p:cNvSpPr>
            <a:spLocks noGrp="1"/>
          </p:cNvSpPr>
          <p:nvPr>
            <p:ph type="dt" sz="half" idx="10"/>
          </p:nvPr>
        </p:nvSpPr>
        <p:spPr>
          <a:xfrm>
            <a:off x="8969376" y="6407944"/>
            <a:ext cx="2560320" cy="365760"/>
          </a:xfrm>
          <a:prstGeom prst="rect">
            <a:avLst/>
          </a:prstGeom>
        </p:spPr>
        <p:txBody>
          <a:bodyPr/>
          <a:lstStyle>
            <a:lvl1pPr>
              <a:defRPr>
                <a:solidFill>
                  <a:srgbClr val="FFFFFF"/>
                </a:solidFill>
              </a:defRPr>
            </a:lvl1pPr>
            <a:extLst/>
          </a:lstStyle>
          <a:p>
            <a:pPr>
              <a:buClr>
                <a:srgbClr val="FF8119"/>
              </a:buClr>
              <a:defRPr/>
            </a:pPr>
            <a:fld id="{003D749B-E48C-484B-AF5F-0B9B5EDD7573}" type="datetime1">
              <a:rPr lang="en-US" smtClean="0"/>
              <a:t>12/1/2023</a:t>
            </a:fld>
            <a:endParaRPr lang="en-US"/>
          </a:p>
        </p:txBody>
      </p:sp>
      <p:sp>
        <p:nvSpPr>
          <p:cNvPr id="19" name="Footer Placeholder 18"/>
          <p:cNvSpPr>
            <a:spLocks noGrp="1"/>
          </p:cNvSpPr>
          <p:nvPr>
            <p:ph type="ftr" sz="quarter" idx="11"/>
          </p:nvPr>
        </p:nvSpPr>
        <p:spPr>
          <a:xfrm>
            <a:off x="4165600" y="6416676"/>
            <a:ext cx="3860800" cy="365125"/>
          </a:xfrm>
          <a:prstGeom prst="rect">
            <a:avLst/>
          </a:prstGeom>
        </p:spPr>
        <p:txBody>
          <a:bodyPr/>
          <a:lstStyle>
            <a:lvl1pPr>
              <a:defRPr>
                <a:solidFill>
                  <a:schemeClr val="accent1">
                    <a:tint val="20000"/>
                  </a:schemeClr>
                </a:solidFill>
              </a:defRPr>
            </a:lvl1pPr>
            <a:extLst/>
          </a:lstStyle>
          <a:p>
            <a:pPr>
              <a:buClr>
                <a:srgbClr val="FF8119"/>
              </a:buClr>
              <a:defRPr/>
            </a:pPr>
            <a:endParaRPr lang="en-US">
              <a:solidFill>
                <a:srgbClr val="2DA2BF">
                  <a:tint val="20000"/>
                </a:srgbClr>
              </a:solidFill>
            </a:endParaRPr>
          </a:p>
        </p:txBody>
      </p:sp>
      <p:sp>
        <p:nvSpPr>
          <p:cNvPr id="27" name="Slide Number Placeholder 26"/>
          <p:cNvSpPr>
            <a:spLocks noGrp="1"/>
          </p:cNvSpPr>
          <p:nvPr>
            <p:ph type="sldNum" sz="quarter" idx="12"/>
          </p:nvPr>
        </p:nvSpPr>
        <p:spPr>
          <a:xfrm>
            <a:off x="9144000" y="6410327"/>
            <a:ext cx="2844800" cy="365125"/>
          </a:xfrm>
          <a:prstGeom prst="rect">
            <a:avLst/>
          </a:prstGeom>
        </p:spPr>
        <p:txBody>
          <a:bodyPr/>
          <a:lstStyle>
            <a:lvl1pPr>
              <a:defRPr>
                <a:solidFill>
                  <a:srgbClr val="FFFFFF"/>
                </a:solidFill>
              </a:defRPr>
            </a:lvl1pPr>
            <a:extLst/>
          </a:lstStyle>
          <a:p>
            <a:pPr>
              <a:buClr>
                <a:srgbClr val="FF8119"/>
              </a:buClr>
              <a:defRPr/>
            </a:pPr>
            <a:fld id="{48142B20-7E95-4524-A87C-F2703B12A088}" type="slidenum">
              <a:rPr lang="en-US" smtClean="0"/>
              <a:pPr>
                <a:buClr>
                  <a:srgbClr val="FF8119"/>
                </a:buClr>
                <a:defRPr/>
              </a:pPr>
              <a:t>‹#›</a:t>
            </a:fld>
            <a:endParaRPr lang="en-US"/>
          </a:p>
        </p:txBody>
      </p:sp>
    </p:spTree>
    <p:extLst>
      <p:ext uri="{BB962C8B-B14F-4D97-AF65-F5344CB8AC3E}">
        <p14:creationId xmlns:p14="http://schemas.microsoft.com/office/powerpoint/2010/main" val="273473969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3" name="Rectangle 2"/>
          <p:cNvSpPr/>
          <p:nvPr userDrawn="1"/>
        </p:nvSpPr>
        <p:spPr>
          <a:xfrm>
            <a:off x="0" y="5461001"/>
            <a:ext cx="12192000" cy="1396999"/>
          </a:xfrm>
          <a:prstGeom prst="rect">
            <a:avLst/>
          </a:prstGeom>
          <a:solidFill>
            <a:srgbClr val="011D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9" name="Text Placeholder 2"/>
          <p:cNvSpPr>
            <a:spLocks noGrp="1"/>
          </p:cNvSpPr>
          <p:nvPr>
            <p:ph type="body" idx="10" hasCustomPrompt="1"/>
          </p:nvPr>
        </p:nvSpPr>
        <p:spPr>
          <a:xfrm>
            <a:off x="8940800" y="6273800"/>
            <a:ext cx="2844800" cy="457200"/>
          </a:xfrm>
        </p:spPr>
        <p:txBody>
          <a:bodyPr anchor="b">
            <a:normAutofit/>
          </a:bodyPr>
          <a:lstStyle>
            <a:lvl1pPr marL="0" indent="0" algn="r">
              <a:buNone/>
              <a:defRPr sz="1467">
                <a:solidFill>
                  <a:schemeClr val="bg1"/>
                </a:solidFill>
                <a:latin typeface="PermianSlabSerifTypeface" pitchFamily="50" charset="0"/>
                <a:ea typeface="Open Sans" panose="020B0606030504020204" pitchFamily="34" charset="0"/>
                <a:cs typeface="Open Sans" panose="020B0606030504020204"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latin typeface="PermianSlabSerifTypeface" pitchFamily="50" charset="0"/>
              </a:rPr>
              <a:t>2016</a:t>
            </a:r>
            <a:endParaRPr lang="en-US"/>
          </a:p>
        </p:txBody>
      </p:sp>
      <p:cxnSp>
        <p:nvCxnSpPr>
          <p:cNvPr id="8" name="Straight Connector 7"/>
          <p:cNvCxnSpPr/>
          <p:nvPr userDrawn="1"/>
        </p:nvCxnSpPr>
        <p:spPr>
          <a:xfrm>
            <a:off x="6096000" y="1825626"/>
            <a:ext cx="0" cy="2517775"/>
          </a:xfrm>
          <a:prstGeom prst="line">
            <a:avLst/>
          </a:prstGeom>
          <a:ln>
            <a:solidFill>
              <a:srgbClr val="7E7E82"/>
            </a:solidFill>
          </a:ln>
        </p:spPr>
        <p:style>
          <a:lnRef idx="1">
            <a:schemeClr val="accent1"/>
          </a:lnRef>
          <a:fillRef idx="0">
            <a:schemeClr val="accent1"/>
          </a:fillRef>
          <a:effectRef idx="0">
            <a:schemeClr val="accent1"/>
          </a:effectRef>
          <a:fontRef idx="minor">
            <a:schemeClr val="tx1"/>
          </a:fontRef>
        </p:style>
      </p:cxnSp>
      <p:sp>
        <p:nvSpPr>
          <p:cNvPr id="16" name="Text Placeholder 18"/>
          <p:cNvSpPr>
            <a:spLocks noGrp="1"/>
          </p:cNvSpPr>
          <p:nvPr>
            <p:ph type="body" idx="4294967295" hasCustomPrompt="1"/>
          </p:nvPr>
        </p:nvSpPr>
        <p:spPr>
          <a:xfrm>
            <a:off x="5283200" y="2311400"/>
            <a:ext cx="6908800" cy="1524000"/>
          </a:xfrm>
        </p:spPr>
        <p:txBody>
          <a:bodyPr>
            <a:normAutofit/>
          </a:bodyPr>
          <a:lstStyle>
            <a:lvl1pPr>
              <a:defRPr sz="2400" baseline="0">
                <a:solidFill>
                  <a:schemeClr val="accent5">
                    <a:lumMod val="50000"/>
                  </a:schemeClr>
                </a:solidFill>
              </a:defRPr>
            </a:lvl1pPr>
          </a:lstStyle>
          <a:p>
            <a:pPr marL="0" indent="0" algn="ctr">
              <a:buNone/>
            </a:pPr>
            <a:r>
              <a:rPr lang="en-US" sz="2133">
                <a:solidFill>
                  <a:schemeClr val="bg1">
                    <a:lumMod val="50000"/>
                  </a:schemeClr>
                </a:solidFill>
                <a:latin typeface="PermianSlabSerifTypeface" pitchFamily="50" charset="0"/>
              </a:rPr>
              <a:t>Subheading Text</a:t>
            </a:r>
          </a:p>
        </p:txBody>
      </p:sp>
      <p:sp>
        <p:nvSpPr>
          <p:cNvPr id="2" name="Rectangle 1"/>
          <p:cNvSpPr/>
          <p:nvPr userDrawn="1"/>
        </p:nvSpPr>
        <p:spPr>
          <a:xfrm>
            <a:off x="0" y="1"/>
            <a:ext cx="12192000" cy="241300"/>
          </a:xfrm>
          <a:prstGeom prst="rect">
            <a:avLst/>
          </a:prstGeom>
          <a:solidFill>
            <a:srgbClr val="011D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pic>
        <p:nvPicPr>
          <p:cNvPr id="1026" name="Picture 2" descr="C:\Users\cg04465\AppData\Local\Microsoft\Windows\Temporary Internet Files\Content.Outlook\T5HDR4TQ\BWC-Final-Logo-on White.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528019" y="2209801"/>
            <a:ext cx="2958381" cy="1919537"/>
          </a:xfrm>
          <a:prstGeom prst="rect">
            <a:avLst/>
          </a:prstGeom>
          <a:noFill/>
          <a:extLst>
            <a:ext uri="{909E8E84-426E-40DD-AFC4-6F175D3DCCD1}">
              <a14:hiddenFill xmlns:a14="http://schemas.microsoft.com/office/drawing/2010/main">
                <a:solidFill>
                  <a:srgbClr val="FFFFFF"/>
                </a:solidFill>
              </a14:hiddenFill>
            </a:ext>
          </a:extLst>
        </p:spPr>
      </p:pic>
      <p:sp>
        <p:nvSpPr>
          <p:cNvPr id="13" name="Title 1"/>
          <p:cNvSpPr>
            <a:spLocks noGrp="1"/>
          </p:cNvSpPr>
          <p:nvPr>
            <p:ph type="title" hasCustomPrompt="1"/>
          </p:nvPr>
        </p:nvSpPr>
        <p:spPr>
          <a:xfrm>
            <a:off x="5613400" y="2133600"/>
            <a:ext cx="6299200" cy="3022600"/>
          </a:xfrm>
        </p:spPr>
        <p:txBody>
          <a:bodyPr/>
          <a:lstStyle>
            <a:lvl1pPr algn="ctr">
              <a:defRPr>
                <a:solidFill>
                  <a:srgbClr val="011D5F"/>
                </a:solidFill>
              </a:defRPr>
            </a:lvl1pPr>
          </a:lstStyle>
          <a:p>
            <a:r>
              <a:rPr lang="en-US"/>
              <a:t>ALL CAPS TITLE</a:t>
            </a:r>
          </a:p>
        </p:txBody>
      </p:sp>
    </p:spTree>
    <p:extLst>
      <p:ext uri="{BB962C8B-B14F-4D97-AF65-F5344CB8AC3E}">
        <p14:creationId xmlns:p14="http://schemas.microsoft.com/office/powerpoint/2010/main" val="355802655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Body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11D5F"/>
                </a:solidFill>
              </a:defRPr>
            </a:lvl1pPr>
          </a:lstStyle>
          <a:p>
            <a:r>
              <a:rPr lang="en-US"/>
              <a:t>Click to edit Master title style</a:t>
            </a:r>
          </a:p>
        </p:txBody>
      </p:sp>
      <p:sp>
        <p:nvSpPr>
          <p:cNvPr id="4" name="Text Placeholder 2"/>
          <p:cNvSpPr>
            <a:spLocks noGrp="1"/>
          </p:cNvSpPr>
          <p:nvPr>
            <p:ph idx="1"/>
          </p:nvPr>
        </p:nvSpPr>
        <p:spPr>
          <a:xfrm>
            <a:off x="609600" y="1701806"/>
            <a:ext cx="10972800" cy="4165599"/>
          </a:xfrm>
          <a:prstGeom prst="rect">
            <a:avLst/>
          </a:prstGeom>
        </p:spPr>
        <p:txBody>
          <a:bodyPr vert="horz" lIns="91440" tIns="45720" rIns="91440" bIns="45720" rtlCol="0">
            <a:normAutofit/>
          </a:bodyPr>
          <a:lstStyle>
            <a:lvl1pPr marL="457189" indent="-457189">
              <a:buFont typeface="Arial" panose="020B0604020202020204" pitchFamily="34" charset="0"/>
              <a:buChar char="•"/>
              <a:defRPr>
                <a:solidFill>
                  <a:schemeClr val="accent5">
                    <a:lumMod val="50000"/>
                  </a:schemeClr>
                </a:solidFill>
              </a:defRPr>
            </a:lvl1pPr>
            <a:lvl2pPr marL="990575" indent="-380990">
              <a:buFont typeface="Calibri" panose="020F0502020204030204" pitchFamily="34" charset="0"/>
              <a:buChar char="▫"/>
              <a:defRPr>
                <a:solidFill>
                  <a:schemeClr val="accent5">
                    <a:lumMod val="50000"/>
                  </a:schemeClr>
                </a:solidFill>
              </a:defRPr>
            </a:lvl2pPr>
            <a:lvl3pPr>
              <a:defRPr>
                <a:solidFill>
                  <a:schemeClr val="accent5">
                    <a:lumMod val="50000"/>
                  </a:schemeClr>
                </a:solidFill>
              </a:defRPr>
            </a:lvl3pPr>
            <a:lvl4pPr>
              <a:defRPr>
                <a:solidFill>
                  <a:schemeClr val="accent5">
                    <a:lumMod val="50000"/>
                  </a:schemeClr>
                </a:solidFill>
              </a:defRPr>
            </a:lvl4pPr>
            <a:lvl5pPr>
              <a:defRPr>
                <a:solidFill>
                  <a:schemeClr val="accent5">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M"/>
          </a:p>
        </p:txBody>
      </p:sp>
      <p:sp>
        <p:nvSpPr>
          <p:cNvPr id="3" name="Rectangle 2"/>
          <p:cNvSpPr/>
          <p:nvPr userDrawn="1"/>
        </p:nvSpPr>
        <p:spPr>
          <a:xfrm>
            <a:off x="11684000" y="0"/>
            <a:ext cx="812800" cy="6858000"/>
          </a:xfrm>
          <a:prstGeom prst="rect">
            <a:avLst/>
          </a:prstGeom>
          <a:solidFill>
            <a:srgbClr val="011D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Tree>
    <p:extLst>
      <p:ext uri="{BB962C8B-B14F-4D97-AF65-F5344CB8AC3E}">
        <p14:creationId xmlns:p14="http://schemas.microsoft.com/office/powerpoint/2010/main" val="278506821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wo-Column Body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Content Placeholder 3"/>
          <p:cNvSpPr>
            <a:spLocks noGrp="1"/>
          </p:cNvSpPr>
          <p:nvPr>
            <p:ph sz="quarter" idx="10"/>
          </p:nvPr>
        </p:nvSpPr>
        <p:spPr>
          <a:xfrm>
            <a:off x="609600" y="1676400"/>
            <a:ext cx="5384800" cy="4191000"/>
          </a:xfrm>
        </p:spPr>
        <p:txBody>
          <a:bodyPr/>
          <a:lstStyle>
            <a:lvl1pPr>
              <a:defRPr>
                <a:solidFill>
                  <a:schemeClr val="accent5"/>
                </a:solidFill>
              </a:defRPr>
            </a:lvl1pPr>
            <a:lvl2pP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p:cNvSpPr>
            <a:spLocks noGrp="1"/>
          </p:cNvSpPr>
          <p:nvPr>
            <p:ph sz="quarter" idx="11"/>
          </p:nvPr>
        </p:nvSpPr>
        <p:spPr>
          <a:xfrm>
            <a:off x="6197600" y="1676400"/>
            <a:ext cx="5384800" cy="4191000"/>
          </a:xfrm>
        </p:spPr>
        <p:txBody>
          <a:bodyPr/>
          <a:lstStyle>
            <a:lvl1pPr>
              <a:defRPr>
                <a:solidFill>
                  <a:schemeClr val="accent5"/>
                </a:solidFill>
              </a:defRPr>
            </a:lvl1pPr>
            <a:lvl2pP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3902949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1113119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705600" y="2413000"/>
            <a:ext cx="4165600" cy="1879600"/>
          </a:xfrm>
        </p:spPr>
        <p:txBody>
          <a:bodyPr anchor="t">
            <a:noAutofit/>
          </a:bodyPr>
          <a:lstStyle>
            <a:lvl1pPr algn="l">
              <a:defRPr sz="6400" b="1" cap="all" baseline="0">
                <a:solidFill>
                  <a:srgbClr val="011D5F"/>
                </a:solidFill>
                <a:latin typeface="Open Sans" panose="020B0606030504020204" pitchFamily="34" charset="0"/>
                <a:ea typeface="Open Sans" panose="020B0606030504020204" pitchFamily="34" charset="0"/>
                <a:cs typeface="Open Sans" panose="020B0606030504020204" pitchFamily="34" charset="0"/>
              </a:defRPr>
            </a:lvl1pPr>
          </a:lstStyle>
          <a:p>
            <a:r>
              <a:rPr lang="en-US">
                <a:latin typeface="Open Sans" panose="020B0606030504020204" pitchFamily="34" charset="0"/>
                <a:ea typeface="Open Sans" panose="020B0606030504020204" pitchFamily="34" charset="0"/>
                <a:cs typeface="Open Sans" panose="020B0606030504020204" pitchFamily="34" charset="0"/>
              </a:rPr>
              <a:t>2016</a:t>
            </a:r>
            <a:endParaRPr lang="en-JM"/>
          </a:p>
        </p:txBody>
      </p:sp>
      <p:cxnSp>
        <p:nvCxnSpPr>
          <p:cNvPr id="9" name="Straight Connector 8"/>
          <p:cNvCxnSpPr/>
          <p:nvPr userDrawn="1"/>
        </p:nvCxnSpPr>
        <p:spPr>
          <a:xfrm>
            <a:off x="6096000" y="1701800"/>
            <a:ext cx="0" cy="3048000"/>
          </a:xfrm>
          <a:prstGeom prst="line">
            <a:avLst/>
          </a:prstGeom>
          <a:ln>
            <a:solidFill>
              <a:srgbClr val="7E7E82"/>
            </a:solidFill>
          </a:ln>
        </p:spPr>
        <p:style>
          <a:lnRef idx="1">
            <a:schemeClr val="accent1"/>
          </a:lnRef>
          <a:fillRef idx="0">
            <a:schemeClr val="accent1"/>
          </a:fillRef>
          <a:effectRef idx="0">
            <a:schemeClr val="accent1"/>
          </a:effectRef>
          <a:fontRef idx="minor">
            <a:schemeClr val="tx1"/>
          </a:fontRef>
        </p:style>
      </p:cxnSp>
      <p:pic>
        <p:nvPicPr>
          <p:cNvPr id="4" name="Picture 2" descr="C:\Users\cg04465\AppData\Local\Microsoft\Windows\Temporary Internet Files\Content.Outlook\T5HDR4TQ\BWC-Final-Logo-on White.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641600" y="2220664"/>
            <a:ext cx="2958381" cy="19195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514248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3" name="Rectangle 2"/>
          <p:cNvSpPr/>
          <p:nvPr userDrawn="1"/>
        </p:nvSpPr>
        <p:spPr>
          <a:xfrm>
            <a:off x="0" y="5359400"/>
            <a:ext cx="12192000" cy="1498600"/>
          </a:xfrm>
          <a:prstGeom prst="rect">
            <a:avLst/>
          </a:prstGeom>
          <a:solidFill>
            <a:srgbClr val="1D3A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9" name="Text Placeholder 2"/>
          <p:cNvSpPr>
            <a:spLocks noGrp="1"/>
          </p:cNvSpPr>
          <p:nvPr>
            <p:ph type="body" idx="10" hasCustomPrompt="1"/>
          </p:nvPr>
        </p:nvSpPr>
        <p:spPr>
          <a:xfrm>
            <a:off x="8940800" y="6273800"/>
            <a:ext cx="2844800" cy="457200"/>
          </a:xfrm>
        </p:spPr>
        <p:txBody>
          <a:bodyPr anchor="b">
            <a:normAutofit/>
          </a:bodyPr>
          <a:lstStyle>
            <a:lvl1pPr marL="0" indent="0" algn="r">
              <a:buNone/>
              <a:defRPr sz="1467">
                <a:solidFill>
                  <a:schemeClr val="accent5">
                    <a:lumMod val="50000"/>
                  </a:schemeClr>
                </a:solidFill>
                <a:latin typeface="Open Sans" panose="020B0606030504020204" pitchFamily="34" charset="0"/>
                <a:ea typeface="Open Sans" panose="020B0606030504020204" pitchFamily="34" charset="0"/>
                <a:cs typeface="Open Sans" panose="020B0606030504020204"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a:t>
            </a:r>
          </a:p>
        </p:txBody>
      </p:sp>
      <p:pic>
        <p:nvPicPr>
          <p:cNvPr id="1026" name="Picture 2" descr="F:\Communications\Logo\draft worker's comp logo.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09600" y="2209800"/>
            <a:ext cx="5628237" cy="1727200"/>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p:cNvCxnSpPr/>
          <p:nvPr userDrawn="1"/>
        </p:nvCxnSpPr>
        <p:spPr>
          <a:xfrm>
            <a:off x="5791200" y="1825626"/>
            <a:ext cx="0" cy="2517775"/>
          </a:xfrm>
          <a:prstGeom prst="line">
            <a:avLst/>
          </a:prstGeom>
          <a:ln>
            <a:solidFill>
              <a:srgbClr val="7E7E82"/>
            </a:solidFill>
          </a:ln>
        </p:spPr>
        <p:style>
          <a:lnRef idx="1">
            <a:schemeClr val="accent1"/>
          </a:lnRef>
          <a:fillRef idx="0">
            <a:schemeClr val="accent1"/>
          </a:fillRef>
          <a:effectRef idx="0">
            <a:schemeClr val="accent1"/>
          </a:effectRef>
          <a:fontRef idx="minor">
            <a:schemeClr val="tx1"/>
          </a:fontRef>
        </p:style>
      </p:cxnSp>
      <p:sp>
        <p:nvSpPr>
          <p:cNvPr id="15" name="Title 1"/>
          <p:cNvSpPr>
            <a:spLocks noGrp="1"/>
          </p:cNvSpPr>
          <p:nvPr>
            <p:ph type="title" idx="4294967295"/>
          </p:nvPr>
        </p:nvSpPr>
        <p:spPr>
          <a:xfrm>
            <a:off x="5283200" y="2717800"/>
            <a:ext cx="6908800" cy="1625600"/>
          </a:xfrm>
        </p:spPr>
        <p:txBody>
          <a:bodyPr/>
          <a:lstStyle/>
          <a:p>
            <a:pPr algn="ctr"/>
            <a:r>
              <a:rPr lang="en-US" sz="4800">
                <a:solidFill>
                  <a:srgbClr val="1D3A65"/>
                </a:solidFill>
                <a:latin typeface="Open Sans" panose="020B0606030504020204" pitchFamily="34" charset="0"/>
                <a:ea typeface="Open Sans" panose="020B0606030504020204" pitchFamily="34" charset="0"/>
                <a:cs typeface="Open Sans" panose="020B0606030504020204" pitchFamily="34" charset="0"/>
              </a:rPr>
              <a:t>FULFILLING THE PROMISE: UPDATE</a:t>
            </a:r>
          </a:p>
        </p:txBody>
      </p:sp>
      <p:sp>
        <p:nvSpPr>
          <p:cNvPr id="16" name="Text Placeholder 18"/>
          <p:cNvSpPr>
            <a:spLocks noGrp="1"/>
          </p:cNvSpPr>
          <p:nvPr>
            <p:ph type="body" idx="4294967295"/>
          </p:nvPr>
        </p:nvSpPr>
        <p:spPr>
          <a:xfrm>
            <a:off x="5283200" y="1905000"/>
            <a:ext cx="6908800" cy="1524000"/>
          </a:xfrm>
        </p:spPr>
        <p:txBody>
          <a:bodyPr>
            <a:normAutofit/>
          </a:bodyPr>
          <a:lstStyle>
            <a:lvl1pPr>
              <a:defRPr>
                <a:solidFill>
                  <a:schemeClr val="accent5">
                    <a:lumMod val="50000"/>
                  </a:schemeClr>
                </a:solidFill>
              </a:defRPr>
            </a:lvl1pPr>
          </a:lstStyle>
          <a:p>
            <a:pPr marL="0" indent="0" algn="ctr">
              <a:buNone/>
            </a:pPr>
            <a:r>
              <a:rPr lang="en-US" sz="2133">
                <a:solidFill>
                  <a:schemeClr val="bg1">
                    <a:lumMod val="50000"/>
                  </a:schemeClr>
                </a:solidFill>
                <a:latin typeface="PermianSlabSerifTypeface" pitchFamily="50" charset="0"/>
              </a:rPr>
              <a:t>10</a:t>
            </a:r>
            <a:r>
              <a:rPr lang="en-US" sz="2133" baseline="30000">
                <a:solidFill>
                  <a:schemeClr val="bg1">
                    <a:lumMod val="50000"/>
                  </a:schemeClr>
                </a:solidFill>
                <a:latin typeface="PermianSlabSerifTypeface" pitchFamily="50" charset="0"/>
              </a:rPr>
              <a:t>th</a:t>
            </a:r>
            <a:r>
              <a:rPr lang="en-US" sz="2133">
                <a:solidFill>
                  <a:schemeClr val="bg1">
                    <a:lumMod val="50000"/>
                  </a:schemeClr>
                </a:solidFill>
                <a:latin typeface="PermianSlabSerifTypeface" pitchFamily="50" charset="0"/>
              </a:rPr>
              <a:t> Annual Education Conference of </a:t>
            </a:r>
          </a:p>
          <a:p>
            <a:pPr marL="0" indent="0" algn="ctr">
              <a:buNone/>
            </a:pPr>
            <a:r>
              <a:rPr lang="en-US" sz="2133">
                <a:solidFill>
                  <a:schemeClr val="bg1">
                    <a:lumMod val="50000"/>
                  </a:schemeClr>
                </a:solidFill>
                <a:latin typeface="PermianSlabSerifTypeface" pitchFamily="50" charset="0"/>
              </a:rPr>
              <a:t>Tennessee Self-Insurers’ Association</a:t>
            </a:r>
          </a:p>
        </p:txBody>
      </p:sp>
      <p:sp>
        <p:nvSpPr>
          <p:cNvPr id="2" name="Rectangle 1"/>
          <p:cNvSpPr/>
          <p:nvPr userDrawn="1"/>
        </p:nvSpPr>
        <p:spPr>
          <a:xfrm>
            <a:off x="0" y="1"/>
            <a:ext cx="12192000" cy="241300"/>
          </a:xfrm>
          <a:prstGeom prst="rect">
            <a:avLst/>
          </a:prstGeom>
          <a:solidFill>
            <a:srgbClr val="084F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Tree>
    <p:extLst>
      <p:ext uri="{BB962C8B-B14F-4D97-AF65-F5344CB8AC3E}">
        <p14:creationId xmlns:p14="http://schemas.microsoft.com/office/powerpoint/2010/main" val="33917693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Body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4" name="Text Placeholder 2"/>
          <p:cNvSpPr>
            <a:spLocks noGrp="1"/>
          </p:cNvSpPr>
          <p:nvPr>
            <p:ph idx="1"/>
          </p:nvPr>
        </p:nvSpPr>
        <p:spPr>
          <a:xfrm>
            <a:off x="609600" y="1701806"/>
            <a:ext cx="10972800" cy="4165599"/>
          </a:xfrm>
          <a:prstGeom prst="rect">
            <a:avLst/>
          </a:prstGeom>
        </p:spPr>
        <p:txBody>
          <a:bodyPr vert="horz" lIns="91440" tIns="45720" rIns="91440" bIns="45720" rtlCol="0">
            <a:normAutofit/>
          </a:bodyPr>
          <a:lstStyle>
            <a:lvl1pPr marL="457189" indent="-457189">
              <a:buFont typeface="Arial" panose="020B0604020202020204" pitchFamily="34" charset="0"/>
              <a:buChar char="•"/>
              <a:defRPr>
                <a:solidFill>
                  <a:schemeClr val="accent5">
                    <a:lumMod val="50000"/>
                  </a:schemeClr>
                </a:solidFill>
              </a:defRPr>
            </a:lvl1pPr>
            <a:lvl2pPr marL="990575" indent="-380990">
              <a:buFont typeface="Calibri" panose="020F0502020204030204" pitchFamily="34" charset="0"/>
              <a:buChar char="▫"/>
              <a:defRPr>
                <a:solidFill>
                  <a:schemeClr val="accent5">
                    <a:lumMod val="50000"/>
                  </a:schemeClr>
                </a:solidFill>
              </a:defRPr>
            </a:lvl2pPr>
            <a:lvl3pPr>
              <a:defRPr>
                <a:solidFill>
                  <a:schemeClr val="accent5">
                    <a:lumMod val="50000"/>
                  </a:schemeClr>
                </a:solidFill>
              </a:defRPr>
            </a:lvl3pPr>
            <a:lvl4pPr>
              <a:defRPr>
                <a:solidFill>
                  <a:schemeClr val="accent5">
                    <a:lumMod val="50000"/>
                  </a:schemeClr>
                </a:solidFill>
              </a:defRPr>
            </a:lvl4pPr>
            <a:lvl5pPr>
              <a:defRPr>
                <a:solidFill>
                  <a:schemeClr val="accent5">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M"/>
          </a:p>
        </p:txBody>
      </p:sp>
      <p:sp>
        <p:nvSpPr>
          <p:cNvPr id="3" name="Rectangle 2"/>
          <p:cNvSpPr/>
          <p:nvPr userDrawn="1"/>
        </p:nvSpPr>
        <p:spPr>
          <a:xfrm>
            <a:off x="11684000" y="0"/>
            <a:ext cx="812800" cy="6858000"/>
          </a:xfrm>
          <a:prstGeom prst="rect">
            <a:avLst/>
          </a:prstGeom>
          <a:solidFill>
            <a:srgbClr val="1D3A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Tree>
    <p:extLst>
      <p:ext uri="{BB962C8B-B14F-4D97-AF65-F5344CB8AC3E}">
        <p14:creationId xmlns:p14="http://schemas.microsoft.com/office/powerpoint/2010/main" val="423559710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wo-Column Body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Content Placeholder 3"/>
          <p:cNvSpPr>
            <a:spLocks noGrp="1"/>
          </p:cNvSpPr>
          <p:nvPr>
            <p:ph sz="quarter" idx="10"/>
          </p:nvPr>
        </p:nvSpPr>
        <p:spPr>
          <a:xfrm>
            <a:off x="609600" y="1676400"/>
            <a:ext cx="5384800" cy="4191000"/>
          </a:xfrm>
        </p:spPr>
        <p:txBody>
          <a:bodyPr/>
          <a:lstStyle>
            <a:lvl1pPr>
              <a:defRPr>
                <a:solidFill>
                  <a:schemeClr val="accent5"/>
                </a:solidFill>
              </a:defRPr>
            </a:lvl1pPr>
            <a:lvl2pP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p:cNvSpPr>
            <a:spLocks noGrp="1"/>
          </p:cNvSpPr>
          <p:nvPr>
            <p:ph sz="quarter" idx="11"/>
          </p:nvPr>
        </p:nvSpPr>
        <p:spPr>
          <a:xfrm>
            <a:off x="6197600" y="1676400"/>
            <a:ext cx="5384800" cy="4191000"/>
          </a:xfrm>
        </p:spPr>
        <p:txBody>
          <a:bodyPr/>
          <a:lstStyle>
            <a:lvl1pPr>
              <a:defRPr>
                <a:solidFill>
                  <a:schemeClr val="accent5"/>
                </a:solidFill>
              </a:defRPr>
            </a:lvl1pPr>
            <a:lvl2pP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6430052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2BB2D00F-4E72-4F18-BDC7-003EAC8A7617}" type="datetimeFigureOut">
              <a:rPr lang="en-US" smtClean="0"/>
              <a:t>12/1/2023</a:t>
            </a:fld>
            <a:endParaRPr lang="en-US"/>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p>
            <a:fld id="{2DA1E169-01E5-4BBD-91A0-4EEC8C179272}" type="slidenum">
              <a:rPr lang="en-US" smtClean="0"/>
              <a:t>‹#›</a:t>
            </a:fld>
            <a:endParaRPr lang="en-US"/>
          </a:p>
        </p:txBody>
      </p:sp>
    </p:spTree>
    <p:extLst>
      <p:ext uri="{BB962C8B-B14F-4D97-AF65-F5344CB8AC3E}">
        <p14:creationId xmlns:p14="http://schemas.microsoft.com/office/powerpoint/2010/main" val="133661441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7213600" y="2514600"/>
            <a:ext cx="4165600" cy="1879600"/>
          </a:xfrm>
        </p:spPr>
        <p:txBody>
          <a:bodyPr anchor="t">
            <a:noAutofit/>
          </a:bodyPr>
          <a:lstStyle>
            <a:lvl1pPr algn="l">
              <a:defRPr sz="7200" b="0" cap="all" baseline="0">
                <a:solidFill>
                  <a:srgbClr val="1D3A65"/>
                </a:solidFill>
                <a:latin typeface="Open Sans" panose="020B0606030504020204" pitchFamily="34" charset="0"/>
                <a:ea typeface="Open Sans" panose="020B0606030504020204" pitchFamily="34" charset="0"/>
                <a:cs typeface="Open Sans" panose="020B0606030504020204" pitchFamily="34" charset="0"/>
              </a:defRPr>
            </a:lvl1pPr>
          </a:lstStyle>
          <a:p>
            <a:r>
              <a:rPr lang="en-US">
                <a:latin typeface="Open Sans" panose="020B0606030504020204" pitchFamily="34" charset="0"/>
                <a:ea typeface="Open Sans" panose="020B0606030504020204" pitchFamily="34" charset="0"/>
                <a:cs typeface="Open Sans" panose="020B0606030504020204" pitchFamily="34" charset="0"/>
              </a:rPr>
              <a:t>2016</a:t>
            </a:r>
            <a:endParaRPr lang="en-JM"/>
          </a:p>
        </p:txBody>
      </p:sp>
      <p:pic>
        <p:nvPicPr>
          <p:cNvPr id="6" name="Picture 2" descr="F:\Communications\Logo\draft worker's comp logo.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78963" y="2209800"/>
            <a:ext cx="5628237" cy="1727200"/>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p:cNvCxnSpPr/>
          <p:nvPr userDrawn="1"/>
        </p:nvCxnSpPr>
        <p:spPr>
          <a:xfrm>
            <a:off x="6705600" y="1825626"/>
            <a:ext cx="0" cy="2517775"/>
          </a:xfrm>
          <a:prstGeom prst="line">
            <a:avLst/>
          </a:prstGeom>
          <a:ln>
            <a:solidFill>
              <a:srgbClr val="7E7E8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664076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914400" y="1752602"/>
            <a:ext cx="10363200" cy="1829761"/>
          </a:xfrm>
        </p:spPr>
        <p:txBody>
          <a:bodyPr vert="horz" anchor="b">
            <a:normAutofit/>
            <a:scene3d>
              <a:camera prst="orthographicFront"/>
              <a:lightRig rig="soft" dir="t"/>
            </a:scene3d>
            <a:sp3d prstMaterial="softEdge">
              <a:bevelT w="25400" h="25400"/>
            </a:sp3d>
          </a:bodyPr>
          <a:lstStyle>
            <a:lvl1pPr algn="r">
              <a:defRPr sz="64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914400" y="3611607"/>
            <a:ext cx="10363200" cy="1199704"/>
          </a:xfrm>
        </p:spPr>
        <p:txBody>
          <a:bodyPr lIns="45720" rIns="45720"/>
          <a:lstStyle>
            <a:lvl1pPr marL="0" marR="85342" indent="0" algn="r">
              <a:buNone/>
              <a:defRPr>
                <a:solidFill>
                  <a:schemeClr val="tx2"/>
                </a:solidFill>
              </a:defRPr>
            </a:lvl1pPr>
            <a:lvl2pPr marL="609585" indent="0" algn="ctr">
              <a:buNone/>
            </a:lvl2pPr>
            <a:lvl3pPr marL="1219170" indent="0" algn="ctr">
              <a:buNone/>
            </a:lvl3pPr>
            <a:lvl4pPr marL="1828754" indent="0" algn="ctr">
              <a:buNone/>
            </a:lvl4pPr>
            <a:lvl5pPr marL="2438339" indent="0" algn="ctr">
              <a:buNone/>
            </a:lvl5pPr>
            <a:lvl6pPr marL="3047924" indent="0" algn="ctr">
              <a:buNone/>
            </a:lvl6pPr>
            <a:lvl7pPr marL="3657509" indent="0" algn="ctr">
              <a:buNone/>
            </a:lvl7pPr>
            <a:lvl8pPr marL="4267093" indent="0" algn="ctr">
              <a:buNone/>
            </a:lvl8pPr>
            <a:lvl9pPr marL="4876678" indent="0" algn="ctr">
              <a:buNone/>
            </a:lvl9pPr>
            <a:extLst/>
          </a:lstStyle>
          <a:p>
            <a:r>
              <a:rPr kumimoji="0" lang="en-US"/>
              <a:t>Click to edit Master subtitle style</a:t>
            </a:r>
          </a:p>
        </p:txBody>
      </p:sp>
      <p:sp>
        <p:nvSpPr>
          <p:cNvPr id="30" name="Date Placeholder 29"/>
          <p:cNvSpPr>
            <a:spLocks noGrp="1"/>
          </p:cNvSpPr>
          <p:nvPr>
            <p:ph type="dt" sz="half" idx="10"/>
          </p:nvPr>
        </p:nvSpPr>
        <p:spPr>
          <a:xfrm>
            <a:off x="8969376" y="6407944"/>
            <a:ext cx="2560320" cy="365760"/>
          </a:xfrm>
          <a:prstGeom prst="rect">
            <a:avLst/>
          </a:prstGeom>
        </p:spPr>
        <p:txBody>
          <a:bodyPr/>
          <a:lstStyle>
            <a:lvl1pPr>
              <a:defRPr>
                <a:solidFill>
                  <a:srgbClr val="FFFFFF"/>
                </a:solidFill>
              </a:defRPr>
            </a:lvl1pPr>
            <a:extLst/>
          </a:lstStyle>
          <a:p>
            <a:pPr>
              <a:buClr>
                <a:srgbClr val="FF8119"/>
              </a:buClr>
              <a:defRPr/>
            </a:pPr>
            <a:endParaRPr lang="en-US"/>
          </a:p>
        </p:txBody>
      </p:sp>
      <p:sp>
        <p:nvSpPr>
          <p:cNvPr id="19" name="Footer Placeholder 18"/>
          <p:cNvSpPr>
            <a:spLocks noGrp="1"/>
          </p:cNvSpPr>
          <p:nvPr>
            <p:ph type="ftr" sz="quarter" idx="11"/>
          </p:nvPr>
        </p:nvSpPr>
        <p:spPr>
          <a:xfrm>
            <a:off x="4165600" y="6416676"/>
            <a:ext cx="3860800" cy="365125"/>
          </a:xfrm>
          <a:prstGeom prst="rect">
            <a:avLst/>
          </a:prstGeom>
        </p:spPr>
        <p:txBody>
          <a:bodyPr/>
          <a:lstStyle>
            <a:lvl1pPr>
              <a:defRPr>
                <a:solidFill>
                  <a:schemeClr val="accent1">
                    <a:tint val="20000"/>
                  </a:schemeClr>
                </a:solidFill>
              </a:defRPr>
            </a:lvl1pPr>
            <a:extLst/>
          </a:lstStyle>
          <a:p>
            <a:pPr>
              <a:buClr>
                <a:srgbClr val="FF8119"/>
              </a:buClr>
              <a:defRPr/>
            </a:pPr>
            <a:endParaRPr lang="en-US">
              <a:solidFill>
                <a:srgbClr val="2DA2BF">
                  <a:tint val="20000"/>
                </a:srgbClr>
              </a:solidFill>
            </a:endParaRPr>
          </a:p>
        </p:txBody>
      </p:sp>
      <p:sp>
        <p:nvSpPr>
          <p:cNvPr id="27" name="Slide Number Placeholder 26"/>
          <p:cNvSpPr>
            <a:spLocks noGrp="1"/>
          </p:cNvSpPr>
          <p:nvPr>
            <p:ph type="sldNum" sz="quarter" idx="12"/>
          </p:nvPr>
        </p:nvSpPr>
        <p:spPr>
          <a:xfrm>
            <a:off x="9144000" y="6410327"/>
            <a:ext cx="2844800" cy="365125"/>
          </a:xfrm>
          <a:prstGeom prst="rect">
            <a:avLst/>
          </a:prstGeom>
        </p:spPr>
        <p:txBody>
          <a:bodyPr/>
          <a:lstStyle>
            <a:lvl1pPr>
              <a:defRPr>
                <a:solidFill>
                  <a:srgbClr val="FFFFFF"/>
                </a:solidFill>
              </a:defRPr>
            </a:lvl1pPr>
            <a:extLst/>
          </a:lstStyle>
          <a:p>
            <a:pPr>
              <a:buClr>
                <a:srgbClr val="FF8119"/>
              </a:buClr>
              <a:defRPr/>
            </a:pPr>
            <a:fld id="{48142B20-7E95-4524-A87C-F2703B12A088}" type="slidenum">
              <a:rPr lang="en-US" smtClean="0"/>
              <a:pPr>
                <a:buClr>
                  <a:srgbClr val="FF8119"/>
                </a:buClr>
                <a:defRPr/>
              </a:pPr>
              <a:t>‹#›</a:t>
            </a:fld>
            <a:endParaRPr lang="en-US"/>
          </a:p>
        </p:txBody>
      </p:sp>
    </p:spTree>
    <p:extLst>
      <p:ext uri="{BB962C8B-B14F-4D97-AF65-F5344CB8AC3E}">
        <p14:creationId xmlns:p14="http://schemas.microsoft.com/office/powerpoint/2010/main" val="137142848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 Standard">
    <p:spTree>
      <p:nvGrpSpPr>
        <p:cNvPr id="1" name=""/>
        <p:cNvGrpSpPr/>
        <p:nvPr/>
      </p:nvGrpSpPr>
      <p:grpSpPr>
        <a:xfrm>
          <a:off x="0" y="0"/>
          <a:ext cx="0" cy="0"/>
          <a:chOff x="0" y="0"/>
          <a:chExt cx="0" cy="0"/>
        </a:xfrm>
      </p:grpSpPr>
      <p:sp>
        <p:nvSpPr>
          <p:cNvPr id="3" name="Rectangle 2"/>
          <p:cNvSpPr/>
          <p:nvPr userDrawn="1"/>
        </p:nvSpPr>
        <p:spPr>
          <a:xfrm>
            <a:off x="0" y="3886200"/>
            <a:ext cx="12192000" cy="2514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 name="Title 1"/>
          <p:cNvSpPr>
            <a:spLocks noGrp="1"/>
          </p:cNvSpPr>
          <p:nvPr>
            <p:ph type="ctrTitle"/>
          </p:nvPr>
        </p:nvSpPr>
        <p:spPr>
          <a:xfrm>
            <a:off x="304800" y="4038605"/>
            <a:ext cx="11582400" cy="1422399"/>
          </a:xfrm>
        </p:spPr>
        <p:txBody>
          <a:bodyPr>
            <a:normAutofit/>
          </a:bodyPr>
          <a:lstStyle>
            <a:lvl1pPr algn="ctr">
              <a:defRPr sz="5333"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p>
        </p:txBody>
      </p:sp>
      <p:sp>
        <p:nvSpPr>
          <p:cNvPr id="7" name="Text Placeholder 13"/>
          <p:cNvSpPr>
            <a:spLocks noGrp="1"/>
          </p:cNvSpPr>
          <p:nvPr>
            <p:ph type="body" sz="quarter" idx="12" hasCustomPrompt="1"/>
          </p:nvPr>
        </p:nvSpPr>
        <p:spPr>
          <a:xfrm>
            <a:off x="304800" y="5461001"/>
            <a:ext cx="11582400" cy="812800"/>
          </a:xfrm>
        </p:spPr>
        <p:txBody>
          <a:bodyPr anchor="ctr">
            <a:normAutofit/>
          </a:bodyPr>
          <a:lstStyle>
            <a:lvl1pPr marL="0" indent="0" algn="ctr">
              <a:buNone/>
              <a:defRPr sz="3733">
                <a:solidFill>
                  <a:schemeClr val="bg1"/>
                </a:solidFill>
                <a:effectLst>
                  <a:outerShdw blurRad="38100" dist="38100" dir="2700000" algn="tl">
                    <a:srgbClr val="000000">
                      <a:alpha val="43137"/>
                    </a:srgbClr>
                  </a:outerShdw>
                </a:effectLst>
                <a:latin typeface="PermianSlabSerifTypeface" pitchFamily="50" charset="0"/>
              </a:defRPr>
            </a:lvl1pPr>
          </a:lstStyle>
          <a:p>
            <a:pPr lvl="0"/>
            <a:r>
              <a:rPr lang="en-US"/>
              <a:t>Sub-Title</a:t>
            </a:r>
          </a:p>
        </p:txBody>
      </p:sp>
      <p:sp>
        <p:nvSpPr>
          <p:cNvPr id="8" name="Text Placeholder 11"/>
          <p:cNvSpPr>
            <a:spLocks noGrp="1"/>
          </p:cNvSpPr>
          <p:nvPr>
            <p:ph type="body" sz="quarter" idx="11" hasCustomPrompt="1"/>
          </p:nvPr>
        </p:nvSpPr>
        <p:spPr>
          <a:xfrm>
            <a:off x="0" y="6400800"/>
            <a:ext cx="12192000" cy="457200"/>
          </a:xfrm>
        </p:spPr>
        <p:txBody>
          <a:bodyPr anchor="ctr">
            <a:normAutofit/>
          </a:bodyPr>
          <a:lstStyle>
            <a:lvl1pPr marL="0" indent="0" algn="ctr">
              <a:buNone/>
              <a:defRPr sz="1467" baseline="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Name, Position | Date</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99537" y="1143001"/>
            <a:ext cx="3992929" cy="2590800"/>
          </a:xfrm>
          <a:prstGeom prst="rect">
            <a:avLst/>
          </a:prstGeom>
          <a:noFill/>
          <a:ln>
            <a:noFill/>
          </a:ln>
        </p:spPr>
      </p:pic>
    </p:spTree>
    <p:extLst>
      <p:ext uri="{BB962C8B-B14F-4D97-AF65-F5344CB8AC3E}">
        <p14:creationId xmlns:p14="http://schemas.microsoft.com/office/powerpoint/2010/main" val="80128637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 - Photo">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6096000" y="0"/>
            <a:ext cx="6096000" cy="6858000"/>
          </a:xfrm>
        </p:spPr>
        <p:txBody>
          <a:bodyPr/>
          <a:lstStyle>
            <a:lvl1pPr marL="0" indent="0">
              <a:buNone/>
              <a:defRPr/>
            </a:lvl1pPr>
          </a:lstStyle>
          <a:p>
            <a:r>
              <a:rPr lang="en-US"/>
              <a:t>Click icon to add picture</a:t>
            </a:r>
          </a:p>
        </p:txBody>
      </p:sp>
      <p:sp>
        <p:nvSpPr>
          <p:cNvPr id="10" name="Title 9"/>
          <p:cNvSpPr>
            <a:spLocks noGrp="1"/>
          </p:cNvSpPr>
          <p:nvPr>
            <p:ph type="title"/>
          </p:nvPr>
        </p:nvSpPr>
        <p:spPr>
          <a:xfrm>
            <a:off x="508000" y="2209801"/>
            <a:ext cx="5283200" cy="2235200"/>
          </a:xfrm>
        </p:spPr>
        <p:txBody>
          <a:bodyPr>
            <a:noAutofit/>
          </a:bodyPr>
          <a:lstStyle>
            <a:lvl1pPr marL="0" indent="0" algn="l">
              <a:defRPr sz="4800">
                <a:effectLst/>
                <a:latin typeface="PermianSlabSerifTypeface" pitchFamily="50" charset="0"/>
              </a:defRPr>
            </a:lvl1pPr>
          </a:lstStyle>
          <a:p>
            <a:r>
              <a:rPr lang="en-US"/>
              <a:t>Click to edit Master title style</a:t>
            </a:r>
          </a:p>
        </p:txBody>
      </p:sp>
      <p:sp>
        <p:nvSpPr>
          <p:cNvPr id="12" name="Text Placeholder 11"/>
          <p:cNvSpPr>
            <a:spLocks noGrp="1"/>
          </p:cNvSpPr>
          <p:nvPr>
            <p:ph type="body" sz="quarter" idx="11" hasCustomPrompt="1"/>
          </p:nvPr>
        </p:nvSpPr>
        <p:spPr>
          <a:xfrm>
            <a:off x="508000" y="5562600"/>
            <a:ext cx="5384800" cy="1117600"/>
          </a:xfrm>
        </p:spPr>
        <p:txBody>
          <a:bodyPr anchor="b">
            <a:normAutofit/>
          </a:bodyPr>
          <a:lstStyle>
            <a:lvl1pPr marL="0" indent="0">
              <a:buNone/>
              <a:defRPr sz="1467">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Name, Position</a:t>
            </a:r>
          </a:p>
          <a:p>
            <a:pPr lvl="0"/>
            <a:r>
              <a:rPr lang="en-US"/>
              <a:t>Date</a:t>
            </a:r>
          </a:p>
        </p:txBody>
      </p:sp>
      <p:sp>
        <p:nvSpPr>
          <p:cNvPr id="14" name="Text Placeholder 13"/>
          <p:cNvSpPr>
            <a:spLocks noGrp="1"/>
          </p:cNvSpPr>
          <p:nvPr>
            <p:ph type="body" sz="quarter" idx="12" hasCustomPrompt="1"/>
          </p:nvPr>
        </p:nvSpPr>
        <p:spPr>
          <a:xfrm>
            <a:off x="508000" y="4445001"/>
            <a:ext cx="5283200" cy="812800"/>
          </a:xfrm>
        </p:spPr>
        <p:txBody>
          <a:bodyPr>
            <a:normAutofit/>
          </a:bodyPr>
          <a:lstStyle>
            <a:lvl1pPr marL="0" indent="0">
              <a:buNone/>
              <a:defRPr sz="3733">
                <a:solidFill>
                  <a:schemeClr val="accent5"/>
                </a:solidFill>
                <a:latin typeface="PermianSlabSerifTypeface" pitchFamily="50" charset="0"/>
              </a:defRPr>
            </a:lvl1pPr>
          </a:lstStyle>
          <a:p>
            <a:pPr lvl="0"/>
            <a:r>
              <a:rPr lang="en-US"/>
              <a:t>Sub-Title</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8255" y="489248"/>
            <a:ext cx="2399739" cy="1557061"/>
          </a:xfrm>
          <a:prstGeom prst="rect">
            <a:avLst/>
          </a:prstGeom>
          <a:noFill/>
          <a:ln>
            <a:noFill/>
          </a:ln>
        </p:spPr>
      </p:pic>
    </p:spTree>
    <p:extLst>
      <p:ext uri="{BB962C8B-B14F-4D97-AF65-F5344CB8AC3E}">
        <p14:creationId xmlns:p14="http://schemas.microsoft.com/office/powerpoint/2010/main" val="267297808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Sub-Title">
    <p:spTree>
      <p:nvGrpSpPr>
        <p:cNvPr id="1" name=""/>
        <p:cNvGrpSpPr/>
        <p:nvPr/>
      </p:nvGrpSpPr>
      <p:grpSpPr>
        <a:xfrm>
          <a:off x="0" y="0"/>
          <a:ext cx="0" cy="0"/>
          <a:chOff x="0" y="0"/>
          <a:chExt cx="0" cy="0"/>
        </a:xfrm>
      </p:grpSpPr>
      <p:sp>
        <p:nvSpPr>
          <p:cNvPr id="5" name="Rectangle 4"/>
          <p:cNvSpPr/>
          <p:nvPr userDrawn="1"/>
        </p:nvSpPr>
        <p:spPr>
          <a:xfrm>
            <a:off x="3657600" y="3874771"/>
            <a:ext cx="8534400" cy="22402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7" name="Title 1"/>
          <p:cNvSpPr>
            <a:spLocks noGrp="1"/>
          </p:cNvSpPr>
          <p:nvPr>
            <p:ph type="ctrTitle"/>
          </p:nvPr>
        </p:nvSpPr>
        <p:spPr>
          <a:xfrm>
            <a:off x="3962400" y="3962400"/>
            <a:ext cx="8026400" cy="2057400"/>
          </a:xfrm>
        </p:spPr>
        <p:txBody>
          <a:bodyPr/>
          <a:lstStyle>
            <a:lvl1pPr algn="r">
              <a:defRPr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322320"/>
            <a:ext cx="3398520" cy="3398520"/>
          </a:xfrm>
          <a:prstGeom prst="rect">
            <a:avLst/>
          </a:prstGeom>
          <a:noFill/>
          <a:ln>
            <a:noFill/>
          </a:ln>
        </p:spPr>
      </p:pic>
    </p:spTree>
    <p:extLst>
      <p:ext uri="{BB962C8B-B14F-4D97-AF65-F5344CB8AC3E}">
        <p14:creationId xmlns:p14="http://schemas.microsoft.com/office/powerpoint/2010/main" val="189815045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Body - TN Mark">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 name="Title 1"/>
          <p:cNvSpPr>
            <a:spLocks noGrp="1"/>
          </p:cNvSpPr>
          <p:nvPr>
            <p:ph type="title"/>
          </p:nvPr>
        </p:nvSpPr>
        <p:spPr>
          <a:xfrm>
            <a:off x="203200" y="177803"/>
            <a:ext cx="11785600" cy="825500"/>
          </a:xfrm>
        </p:spPr>
        <p:txBody>
          <a:bodyPr>
            <a:noAutofit/>
          </a:bodyPr>
          <a:lstStyle>
            <a:lvl1pPr algn="l">
              <a:defRPr sz="4267"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p>
        </p:txBody>
      </p:sp>
      <p:sp>
        <p:nvSpPr>
          <p:cNvPr id="3" name="Content Placeholder 2"/>
          <p:cNvSpPr>
            <a:spLocks noGrp="1"/>
          </p:cNvSpPr>
          <p:nvPr>
            <p:ph idx="1"/>
          </p:nvPr>
        </p:nvSpPr>
        <p:spPr>
          <a:xfrm>
            <a:off x="203200" y="1143000"/>
            <a:ext cx="11785600" cy="5562600"/>
          </a:xfrm>
        </p:spPr>
        <p:txBody>
          <a:bodyPr>
            <a:normAutofit/>
          </a:bodyPr>
          <a:lstStyle>
            <a:lvl1pPr>
              <a:buClr>
                <a:schemeClr val="bg2"/>
              </a:buClr>
              <a:defRPr sz="32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667">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2133">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2133">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7715" y="5969000"/>
            <a:ext cx="914285" cy="914285"/>
          </a:xfrm>
          <a:prstGeom prst="rect">
            <a:avLst/>
          </a:prstGeom>
          <a:noFill/>
          <a:ln>
            <a:noFill/>
          </a:ln>
        </p:spPr>
      </p:pic>
    </p:spTree>
    <p:extLst>
      <p:ext uri="{BB962C8B-B14F-4D97-AF65-F5344CB8AC3E}">
        <p14:creationId xmlns:p14="http://schemas.microsoft.com/office/powerpoint/2010/main" val="361394862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Body">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 name="Title 1"/>
          <p:cNvSpPr>
            <a:spLocks noGrp="1"/>
          </p:cNvSpPr>
          <p:nvPr>
            <p:ph type="title"/>
          </p:nvPr>
        </p:nvSpPr>
        <p:spPr>
          <a:xfrm>
            <a:off x="203200" y="177803"/>
            <a:ext cx="11785600" cy="825500"/>
          </a:xfrm>
        </p:spPr>
        <p:txBody>
          <a:bodyPr>
            <a:noAutofit/>
          </a:bodyPr>
          <a:lstStyle>
            <a:lvl1pPr algn="l">
              <a:defRPr sz="4267"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p>
        </p:txBody>
      </p:sp>
      <p:sp>
        <p:nvSpPr>
          <p:cNvPr id="3" name="Content Placeholder 2"/>
          <p:cNvSpPr>
            <a:spLocks noGrp="1"/>
          </p:cNvSpPr>
          <p:nvPr>
            <p:ph idx="1"/>
          </p:nvPr>
        </p:nvSpPr>
        <p:spPr>
          <a:xfrm>
            <a:off x="304800" y="1193805"/>
            <a:ext cx="11684000" cy="4958463"/>
          </a:xfrm>
        </p:spPr>
        <p:txBody>
          <a:bodyPr>
            <a:normAutofit/>
          </a:bodyPr>
          <a:lstStyle>
            <a:lvl1pPr>
              <a:buClr>
                <a:schemeClr val="bg2"/>
              </a:buClr>
              <a:defRPr sz="32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667">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2133">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2133">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p:cNvSpPr/>
          <p:nvPr userDrawn="1"/>
        </p:nvSpPr>
        <p:spPr>
          <a:xfrm>
            <a:off x="0" y="6152267"/>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2" name="Footer Placeholder 4"/>
          <p:cNvSpPr>
            <a:spLocks noGrp="1"/>
          </p:cNvSpPr>
          <p:nvPr>
            <p:ph type="ftr" sz="quarter" idx="11"/>
          </p:nvPr>
        </p:nvSpPr>
        <p:spPr>
          <a:xfrm>
            <a:off x="4165600" y="6375400"/>
            <a:ext cx="3860800" cy="365125"/>
          </a:xfrm>
        </p:spPr>
        <p:txBody>
          <a:bodyPr anchor="b"/>
          <a:lstStyle>
            <a:lvl1pPr>
              <a:defRPr sz="1333">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p>
        </p:txBody>
      </p:sp>
      <p:sp>
        <p:nvSpPr>
          <p:cNvPr id="13" name="Slide Number Placeholder 5"/>
          <p:cNvSpPr>
            <a:spLocks noGrp="1"/>
          </p:cNvSpPr>
          <p:nvPr>
            <p:ph type="sldNum" sz="quarter" idx="12"/>
          </p:nvPr>
        </p:nvSpPr>
        <p:spPr>
          <a:xfrm>
            <a:off x="9144000" y="6375400"/>
            <a:ext cx="2844800" cy="365125"/>
          </a:xfrm>
          <a:prstGeom prst="rect">
            <a:avLst/>
          </a:prstGeom>
        </p:spPr>
        <p:txBody>
          <a:bodyPr anchor="b"/>
          <a:lstStyle>
            <a:lvl1pPr>
              <a:defRPr sz="1333">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9701" y="6274378"/>
            <a:ext cx="802935" cy="519545"/>
          </a:xfrm>
          <a:prstGeom prst="rect">
            <a:avLst/>
          </a:prstGeom>
          <a:noFill/>
          <a:ln>
            <a:noFill/>
          </a:ln>
        </p:spPr>
      </p:pic>
    </p:spTree>
    <p:extLst>
      <p:ext uri="{BB962C8B-B14F-4D97-AF65-F5344CB8AC3E}">
        <p14:creationId xmlns:p14="http://schemas.microsoft.com/office/powerpoint/2010/main" val="58264117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Body - Red">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 name="Title 1"/>
          <p:cNvSpPr>
            <a:spLocks noGrp="1"/>
          </p:cNvSpPr>
          <p:nvPr>
            <p:ph type="title"/>
          </p:nvPr>
        </p:nvSpPr>
        <p:spPr>
          <a:xfrm>
            <a:off x="203200" y="177803"/>
            <a:ext cx="11785600" cy="825500"/>
          </a:xfrm>
        </p:spPr>
        <p:txBody>
          <a:bodyPr>
            <a:noAutofit/>
          </a:bodyPr>
          <a:lstStyle>
            <a:lvl1pPr algn="l">
              <a:defRPr sz="4267"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p>
        </p:txBody>
      </p:sp>
      <p:sp>
        <p:nvSpPr>
          <p:cNvPr id="3" name="Content Placeholder 2"/>
          <p:cNvSpPr>
            <a:spLocks noGrp="1"/>
          </p:cNvSpPr>
          <p:nvPr>
            <p:ph idx="1"/>
          </p:nvPr>
        </p:nvSpPr>
        <p:spPr>
          <a:xfrm>
            <a:off x="304800" y="1193801"/>
            <a:ext cx="11684000" cy="4958465"/>
          </a:xfrm>
        </p:spPr>
        <p:txBody>
          <a:bodyPr>
            <a:normAutofit/>
          </a:bodyPr>
          <a:lstStyle>
            <a:lvl1pPr>
              <a:buClr>
                <a:srgbClr val="FF0F00"/>
              </a:buClr>
              <a:defRPr sz="32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667">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2133">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2133">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p:nvPr userDrawn="1"/>
        </p:nvSpPr>
        <p:spPr>
          <a:xfrm>
            <a:off x="0" y="990602"/>
            <a:ext cx="12192000" cy="88900"/>
          </a:xfrm>
          <a:prstGeom prst="rect">
            <a:avLst/>
          </a:prstGeom>
          <a:solidFill>
            <a:srgbClr val="FF0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1" name="Rectangle 10"/>
          <p:cNvSpPr/>
          <p:nvPr userDrawn="1"/>
        </p:nvSpPr>
        <p:spPr>
          <a:xfrm>
            <a:off x="0" y="6152267"/>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5" name="Footer Placeholder 4"/>
          <p:cNvSpPr>
            <a:spLocks noGrp="1"/>
          </p:cNvSpPr>
          <p:nvPr>
            <p:ph type="ftr" sz="quarter" idx="11"/>
          </p:nvPr>
        </p:nvSpPr>
        <p:spPr>
          <a:xfrm>
            <a:off x="4165600" y="6375400"/>
            <a:ext cx="3860800" cy="365125"/>
          </a:xfrm>
        </p:spPr>
        <p:txBody>
          <a:bodyPr anchor="b"/>
          <a:lstStyle>
            <a:lvl1pPr>
              <a:defRPr sz="1333">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p>
        </p:txBody>
      </p:sp>
      <p:sp>
        <p:nvSpPr>
          <p:cNvPr id="16" name="Slide Number Placeholder 5"/>
          <p:cNvSpPr>
            <a:spLocks noGrp="1"/>
          </p:cNvSpPr>
          <p:nvPr>
            <p:ph type="sldNum" sz="quarter" idx="12"/>
          </p:nvPr>
        </p:nvSpPr>
        <p:spPr>
          <a:xfrm>
            <a:off x="9144000" y="6375400"/>
            <a:ext cx="2844800" cy="365125"/>
          </a:xfrm>
          <a:prstGeom prst="rect">
            <a:avLst/>
          </a:prstGeom>
        </p:spPr>
        <p:txBody>
          <a:bodyPr anchor="b"/>
          <a:lstStyle>
            <a:lvl1pPr>
              <a:defRPr sz="1333">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9701" y="6274378"/>
            <a:ext cx="802935" cy="519545"/>
          </a:xfrm>
          <a:prstGeom prst="rect">
            <a:avLst/>
          </a:prstGeom>
          <a:noFill/>
          <a:ln>
            <a:noFill/>
          </a:ln>
        </p:spPr>
      </p:pic>
    </p:spTree>
    <p:extLst>
      <p:ext uri="{BB962C8B-B14F-4D97-AF65-F5344CB8AC3E}">
        <p14:creationId xmlns:p14="http://schemas.microsoft.com/office/powerpoint/2010/main" val="357820382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Body - Orange">
    <p:spTree>
      <p:nvGrpSpPr>
        <p:cNvPr id="1" name=""/>
        <p:cNvGrpSpPr/>
        <p:nvPr/>
      </p:nvGrpSpPr>
      <p:grpSpPr>
        <a:xfrm>
          <a:off x="0" y="0"/>
          <a:ext cx="0" cy="0"/>
          <a:chOff x="0" y="0"/>
          <a:chExt cx="0" cy="0"/>
        </a:xfrm>
      </p:grpSpPr>
      <p:sp>
        <p:nvSpPr>
          <p:cNvPr id="12" name="Rectangle 11"/>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3" name="Title 1"/>
          <p:cNvSpPr>
            <a:spLocks noGrp="1"/>
          </p:cNvSpPr>
          <p:nvPr>
            <p:ph type="title"/>
          </p:nvPr>
        </p:nvSpPr>
        <p:spPr>
          <a:xfrm>
            <a:off x="203200" y="177803"/>
            <a:ext cx="11785600" cy="825500"/>
          </a:xfrm>
        </p:spPr>
        <p:txBody>
          <a:bodyPr>
            <a:noAutofit/>
          </a:bodyPr>
          <a:lstStyle>
            <a:lvl1pPr algn="l">
              <a:defRPr sz="4267"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p>
        </p:txBody>
      </p:sp>
      <p:sp>
        <p:nvSpPr>
          <p:cNvPr id="14" name="Content Placeholder 2"/>
          <p:cNvSpPr>
            <a:spLocks noGrp="1"/>
          </p:cNvSpPr>
          <p:nvPr>
            <p:ph idx="1"/>
          </p:nvPr>
        </p:nvSpPr>
        <p:spPr>
          <a:xfrm>
            <a:off x="304800" y="1193801"/>
            <a:ext cx="11684000" cy="4958465"/>
          </a:xfrm>
        </p:spPr>
        <p:txBody>
          <a:bodyPr>
            <a:normAutofit/>
          </a:bodyPr>
          <a:lstStyle>
            <a:lvl1pPr>
              <a:buClr>
                <a:schemeClr val="accent3"/>
              </a:buClr>
              <a:defRPr sz="3200">
                <a:latin typeface="Open Sans" panose="020B0606030504020204" pitchFamily="34" charset="0"/>
                <a:ea typeface="Open Sans" panose="020B0606030504020204" pitchFamily="34" charset="0"/>
                <a:cs typeface="Open Sans" panose="020B0606030504020204" pitchFamily="34" charset="0"/>
              </a:defRPr>
            </a:lvl1pPr>
            <a:lvl2pPr>
              <a:buClr>
                <a:schemeClr val="accent3"/>
              </a:buClr>
              <a:defRPr sz="2667">
                <a:latin typeface="Open Sans" panose="020B0606030504020204" pitchFamily="34" charset="0"/>
                <a:ea typeface="Open Sans" panose="020B0606030504020204" pitchFamily="34" charset="0"/>
                <a:cs typeface="Open Sans" panose="020B0606030504020204" pitchFamily="34" charset="0"/>
              </a:defRPr>
            </a:lvl2pPr>
            <a:lvl3pPr>
              <a:buClr>
                <a:schemeClr val="accent3"/>
              </a:buClr>
              <a:defRPr sz="2400">
                <a:latin typeface="Open Sans" panose="020B0606030504020204" pitchFamily="34" charset="0"/>
                <a:ea typeface="Open Sans" panose="020B0606030504020204" pitchFamily="34" charset="0"/>
                <a:cs typeface="Open Sans" panose="020B0606030504020204" pitchFamily="34" charset="0"/>
              </a:defRPr>
            </a:lvl3pPr>
            <a:lvl4pPr>
              <a:buClr>
                <a:schemeClr val="accent3"/>
              </a:buClr>
              <a:defRPr sz="2133">
                <a:latin typeface="Open Sans" panose="020B0606030504020204" pitchFamily="34" charset="0"/>
                <a:ea typeface="Open Sans" panose="020B0606030504020204" pitchFamily="34" charset="0"/>
                <a:cs typeface="Open Sans" panose="020B0606030504020204" pitchFamily="34" charset="0"/>
              </a:defRPr>
            </a:lvl4pPr>
            <a:lvl5pPr>
              <a:buClr>
                <a:schemeClr val="accent3"/>
              </a:buClr>
              <a:defRPr sz="2133">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Rectangle 16"/>
          <p:cNvSpPr/>
          <p:nvPr userDrawn="1"/>
        </p:nvSpPr>
        <p:spPr>
          <a:xfrm>
            <a:off x="0" y="990602"/>
            <a:ext cx="12192000" cy="88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1" name="Rectangle 10"/>
          <p:cNvSpPr/>
          <p:nvPr userDrawn="1"/>
        </p:nvSpPr>
        <p:spPr>
          <a:xfrm>
            <a:off x="0" y="6152267"/>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5" name="Footer Placeholder 4"/>
          <p:cNvSpPr>
            <a:spLocks noGrp="1"/>
          </p:cNvSpPr>
          <p:nvPr>
            <p:ph type="ftr" sz="quarter" idx="11"/>
          </p:nvPr>
        </p:nvSpPr>
        <p:spPr>
          <a:xfrm>
            <a:off x="4165600" y="6375400"/>
            <a:ext cx="3860800" cy="365125"/>
          </a:xfrm>
        </p:spPr>
        <p:txBody>
          <a:bodyPr anchor="b"/>
          <a:lstStyle>
            <a:lvl1pPr>
              <a:defRPr sz="1333">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p>
        </p:txBody>
      </p:sp>
      <p:sp>
        <p:nvSpPr>
          <p:cNvPr id="16" name="Slide Number Placeholder 5"/>
          <p:cNvSpPr>
            <a:spLocks noGrp="1"/>
          </p:cNvSpPr>
          <p:nvPr>
            <p:ph type="sldNum" sz="quarter" idx="12"/>
          </p:nvPr>
        </p:nvSpPr>
        <p:spPr>
          <a:xfrm>
            <a:off x="9144000" y="6375400"/>
            <a:ext cx="2844800" cy="365125"/>
          </a:xfrm>
          <a:prstGeom prst="rect">
            <a:avLst/>
          </a:prstGeom>
        </p:spPr>
        <p:txBody>
          <a:bodyPr anchor="b"/>
          <a:lstStyle>
            <a:lvl1pPr>
              <a:defRPr sz="1333">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9701" y="6274378"/>
            <a:ext cx="802935" cy="519545"/>
          </a:xfrm>
          <a:prstGeom prst="rect">
            <a:avLst/>
          </a:prstGeom>
          <a:noFill/>
          <a:ln>
            <a:noFill/>
          </a:ln>
        </p:spPr>
      </p:pic>
    </p:spTree>
    <p:extLst>
      <p:ext uri="{BB962C8B-B14F-4D97-AF65-F5344CB8AC3E}">
        <p14:creationId xmlns:p14="http://schemas.microsoft.com/office/powerpoint/2010/main" val="341140127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Body - Blue">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 name="Title 1"/>
          <p:cNvSpPr>
            <a:spLocks noGrp="1"/>
          </p:cNvSpPr>
          <p:nvPr>
            <p:ph type="title"/>
          </p:nvPr>
        </p:nvSpPr>
        <p:spPr>
          <a:xfrm>
            <a:off x="203200" y="177803"/>
            <a:ext cx="11785600" cy="825500"/>
          </a:xfrm>
        </p:spPr>
        <p:txBody>
          <a:bodyPr>
            <a:noAutofit/>
          </a:bodyPr>
          <a:lstStyle>
            <a:lvl1pPr algn="l">
              <a:defRPr sz="4267"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p>
        </p:txBody>
      </p:sp>
      <p:sp>
        <p:nvSpPr>
          <p:cNvPr id="3" name="Content Placeholder 2"/>
          <p:cNvSpPr>
            <a:spLocks noGrp="1"/>
          </p:cNvSpPr>
          <p:nvPr>
            <p:ph idx="1"/>
          </p:nvPr>
        </p:nvSpPr>
        <p:spPr>
          <a:xfrm>
            <a:off x="304800" y="1193801"/>
            <a:ext cx="11684000" cy="4958465"/>
          </a:xfrm>
        </p:spPr>
        <p:txBody>
          <a:bodyPr>
            <a:normAutofit/>
          </a:bodyPr>
          <a:lstStyle>
            <a:lvl1pPr>
              <a:buClr>
                <a:schemeClr val="accent1"/>
              </a:buClr>
              <a:defRPr sz="3200">
                <a:latin typeface="Open Sans" panose="020B0606030504020204" pitchFamily="34" charset="0"/>
                <a:ea typeface="Open Sans" panose="020B0606030504020204" pitchFamily="34" charset="0"/>
                <a:cs typeface="Open Sans" panose="020B0606030504020204" pitchFamily="34" charset="0"/>
              </a:defRPr>
            </a:lvl1pPr>
            <a:lvl2pPr>
              <a:buClr>
                <a:schemeClr val="accent1"/>
              </a:buClr>
              <a:defRPr sz="2667">
                <a:latin typeface="Open Sans" panose="020B0606030504020204" pitchFamily="34" charset="0"/>
                <a:ea typeface="Open Sans" panose="020B0606030504020204" pitchFamily="34" charset="0"/>
                <a:cs typeface="Open Sans" panose="020B0606030504020204" pitchFamily="34" charset="0"/>
              </a:defRPr>
            </a:lvl2pPr>
            <a:lvl3pPr>
              <a:buClr>
                <a:schemeClr val="accent1"/>
              </a:buClr>
              <a:defRPr sz="2400">
                <a:latin typeface="Open Sans" panose="020B0606030504020204" pitchFamily="34" charset="0"/>
                <a:ea typeface="Open Sans" panose="020B0606030504020204" pitchFamily="34" charset="0"/>
                <a:cs typeface="Open Sans" panose="020B0606030504020204" pitchFamily="34" charset="0"/>
              </a:defRPr>
            </a:lvl3pPr>
            <a:lvl4pPr>
              <a:buClr>
                <a:schemeClr val="accent1"/>
              </a:buClr>
              <a:defRPr sz="2133">
                <a:latin typeface="Open Sans" panose="020B0606030504020204" pitchFamily="34" charset="0"/>
                <a:ea typeface="Open Sans" panose="020B0606030504020204" pitchFamily="34" charset="0"/>
                <a:cs typeface="Open Sans" panose="020B0606030504020204" pitchFamily="34" charset="0"/>
              </a:defRPr>
            </a:lvl4pPr>
            <a:lvl5pPr>
              <a:buClr>
                <a:schemeClr val="accent1"/>
              </a:buClr>
              <a:defRPr sz="2133">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p:nvPr userDrawn="1"/>
        </p:nvSpPr>
        <p:spPr>
          <a:xfrm>
            <a:off x="0" y="990602"/>
            <a:ext cx="12192000" cy="889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1" name="Rectangle 10"/>
          <p:cNvSpPr/>
          <p:nvPr userDrawn="1"/>
        </p:nvSpPr>
        <p:spPr>
          <a:xfrm>
            <a:off x="0" y="6152267"/>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5" name="Footer Placeholder 4"/>
          <p:cNvSpPr>
            <a:spLocks noGrp="1"/>
          </p:cNvSpPr>
          <p:nvPr>
            <p:ph type="ftr" sz="quarter" idx="11"/>
          </p:nvPr>
        </p:nvSpPr>
        <p:spPr>
          <a:xfrm>
            <a:off x="4165600" y="6375400"/>
            <a:ext cx="3860800" cy="365125"/>
          </a:xfrm>
        </p:spPr>
        <p:txBody>
          <a:bodyPr anchor="b"/>
          <a:lstStyle>
            <a:lvl1pPr>
              <a:defRPr sz="1333">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p>
        </p:txBody>
      </p:sp>
      <p:sp>
        <p:nvSpPr>
          <p:cNvPr id="16" name="Slide Number Placeholder 5"/>
          <p:cNvSpPr>
            <a:spLocks noGrp="1"/>
          </p:cNvSpPr>
          <p:nvPr>
            <p:ph type="sldNum" sz="quarter" idx="12"/>
          </p:nvPr>
        </p:nvSpPr>
        <p:spPr>
          <a:xfrm>
            <a:off x="9144000" y="6375400"/>
            <a:ext cx="2844800" cy="365125"/>
          </a:xfrm>
          <a:prstGeom prst="rect">
            <a:avLst/>
          </a:prstGeom>
        </p:spPr>
        <p:txBody>
          <a:bodyPr anchor="b"/>
          <a:lstStyle>
            <a:lvl1pPr>
              <a:defRPr sz="1333">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9701" y="6274378"/>
            <a:ext cx="802935" cy="519545"/>
          </a:xfrm>
          <a:prstGeom prst="rect">
            <a:avLst/>
          </a:prstGeom>
          <a:noFill/>
          <a:ln>
            <a:noFill/>
          </a:ln>
        </p:spPr>
      </p:pic>
    </p:spTree>
    <p:extLst>
      <p:ext uri="{BB962C8B-B14F-4D97-AF65-F5344CB8AC3E}">
        <p14:creationId xmlns:p14="http://schemas.microsoft.com/office/powerpoint/2010/main" val="207513389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Body - YellowGreen">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 name="Title 1"/>
          <p:cNvSpPr>
            <a:spLocks noGrp="1"/>
          </p:cNvSpPr>
          <p:nvPr>
            <p:ph type="title"/>
          </p:nvPr>
        </p:nvSpPr>
        <p:spPr>
          <a:xfrm>
            <a:off x="203200" y="177803"/>
            <a:ext cx="11785600" cy="825500"/>
          </a:xfrm>
        </p:spPr>
        <p:txBody>
          <a:bodyPr>
            <a:noAutofit/>
          </a:bodyPr>
          <a:lstStyle>
            <a:lvl1pPr algn="l">
              <a:defRPr sz="4267"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p>
        </p:txBody>
      </p:sp>
      <p:sp>
        <p:nvSpPr>
          <p:cNvPr id="3" name="Content Placeholder 2"/>
          <p:cNvSpPr>
            <a:spLocks noGrp="1"/>
          </p:cNvSpPr>
          <p:nvPr>
            <p:ph idx="1"/>
          </p:nvPr>
        </p:nvSpPr>
        <p:spPr>
          <a:xfrm>
            <a:off x="304800" y="1193801"/>
            <a:ext cx="11684000" cy="4958465"/>
          </a:xfrm>
        </p:spPr>
        <p:txBody>
          <a:bodyPr>
            <a:normAutofit/>
          </a:bodyPr>
          <a:lstStyle>
            <a:lvl1pPr>
              <a:buClr>
                <a:schemeClr val="accent2"/>
              </a:buClr>
              <a:defRPr sz="3200">
                <a:latin typeface="Open Sans" panose="020B0606030504020204" pitchFamily="34" charset="0"/>
                <a:ea typeface="Open Sans" panose="020B0606030504020204" pitchFamily="34" charset="0"/>
                <a:cs typeface="Open Sans" panose="020B0606030504020204" pitchFamily="34" charset="0"/>
              </a:defRPr>
            </a:lvl1pPr>
            <a:lvl2pPr>
              <a:buClr>
                <a:schemeClr val="accent2"/>
              </a:buClr>
              <a:defRPr sz="2667">
                <a:latin typeface="Open Sans" panose="020B0606030504020204" pitchFamily="34" charset="0"/>
                <a:ea typeface="Open Sans" panose="020B0606030504020204" pitchFamily="34" charset="0"/>
                <a:cs typeface="Open Sans" panose="020B0606030504020204" pitchFamily="34" charset="0"/>
              </a:defRPr>
            </a:lvl2pPr>
            <a:lvl3pPr>
              <a:buClr>
                <a:schemeClr val="accent2"/>
              </a:buClr>
              <a:defRPr sz="2400">
                <a:latin typeface="Open Sans" panose="020B0606030504020204" pitchFamily="34" charset="0"/>
                <a:ea typeface="Open Sans" panose="020B0606030504020204" pitchFamily="34" charset="0"/>
                <a:cs typeface="Open Sans" panose="020B0606030504020204" pitchFamily="34" charset="0"/>
              </a:defRPr>
            </a:lvl3pPr>
            <a:lvl4pPr>
              <a:buClr>
                <a:schemeClr val="accent2"/>
              </a:buClr>
              <a:defRPr sz="2133">
                <a:latin typeface="Open Sans" panose="020B0606030504020204" pitchFamily="34" charset="0"/>
                <a:ea typeface="Open Sans" panose="020B0606030504020204" pitchFamily="34" charset="0"/>
                <a:cs typeface="Open Sans" panose="020B0606030504020204" pitchFamily="34" charset="0"/>
              </a:defRPr>
            </a:lvl4pPr>
            <a:lvl5pPr>
              <a:buClr>
                <a:schemeClr val="accent2"/>
              </a:buClr>
              <a:defRPr sz="2133">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p:nvPr userDrawn="1"/>
        </p:nvSpPr>
        <p:spPr>
          <a:xfrm>
            <a:off x="0" y="990602"/>
            <a:ext cx="12192000" cy="88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1" name="Rectangle 10"/>
          <p:cNvSpPr/>
          <p:nvPr userDrawn="1"/>
        </p:nvSpPr>
        <p:spPr>
          <a:xfrm>
            <a:off x="0" y="6152267"/>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5" name="Footer Placeholder 4"/>
          <p:cNvSpPr>
            <a:spLocks noGrp="1"/>
          </p:cNvSpPr>
          <p:nvPr>
            <p:ph type="ftr" sz="quarter" idx="11"/>
          </p:nvPr>
        </p:nvSpPr>
        <p:spPr>
          <a:xfrm>
            <a:off x="4165600" y="6375400"/>
            <a:ext cx="3860800" cy="365125"/>
          </a:xfrm>
        </p:spPr>
        <p:txBody>
          <a:bodyPr anchor="b"/>
          <a:lstStyle>
            <a:lvl1pPr>
              <a:defRPr sz="1333">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p>
        </p:txBody>
      </p:sp>
      <p:sp>
        <p:nvSpPr>
          <p:cNvPr id="16" name="Slide Number Placeholder 5"/>
          <p:cNvSpPr>
            <a:spLocks noGrp="1"/>
          </p:cNvSpPr>
          <p:nvPr>
            <p:ph type="sldNum" sz="quarter" idx="12"/>
          </p:nvPr>
        </p:nvSpPr>
        <p:spPr>
          <a:xfrm>
            <a:off x="9144000" y="6375400"/>
            <a:ext cx="2844800" cy="365125"/>
          </a:xfrm>
          <a:prstGeom prst="rect">
            <a:avLst/>
          </a:prstGeom>
        </p:spPr>
        <p:txBody>
          <a:bodyPr anchor="b"/>
          <a:lstStyle>
            <a:lvl1pPr>
              <a:defRPr sz="1333">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9701" y="6274378"/>
            <a:ext cx="802935" cy="519545"/>
          </a:xfrm>
          <a:prstGeom prst="rect">
            <a:avLst/>
          </a:prstGeom>
          <a:noFill/>
          <a:ln>
            <a:noFill/>
          </a:ln>
        </p:spPr>
      </p:pic>
    </p:spTree>
    <p:extLst>
      <p:ext uri="{BB962C8B-B14F-4D97-AF65-F5344CB8AC3E}">
        <p14:creationId xmlns:p14="http://schemas.microsoft.com/office/powerpoint/2010/main" val="289278541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Body - Gray">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 name="Title 1"/>
          <p:cNvSpPr>
            <a:spLocks noGrp="1"/>
          </p:cNvSpPr>
          <p:nvPr>
            <p:ph type="title"/>
          </p:nvPr>
        </p:nvSpPr>
        <p:spPr>
          <a:xfrm>
            <a:off x="203200" y="177803"/>
            <a:ext cx="11785600" cy="825500"/>
          </a:xfrm>
        </p:spPr>
        <p:txBody>
          <a:bodyPr>
            <a:noAutofit/>
          </a:bodyPr>
          <a:lstStyle>
            <a:lvl1pPr algn="l">
              <a:defRPr sz="4267"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p>
        </p:txBody>
      </p:sp>
      <p:sp>
        <p:nvSpPr>
          <p:cNvPr id="3" name="Content Placeholder 2"/>
          <p:cNvSpPr>
            <a:spLocks noGrp="1"/>
          </p:cNvSpPr>
          <p:nvPr>
            <p:ph idx="1"/>
          </p:nvPr>
        </p:nvSpPr>
        <p:spPr>
          <a:xfrm>
            <a:off x="304800" y="1193805"/>
            <a:ext cx="11684000" cy="4958463"/>
          </a:xfrm>
        </p:spPr>
        <p:txBody>
          <a:bodyPr>
            <a:normAutofit/>
          </a:bodyPr>
          <a:lstStyle>
            <a:lvl1pPr>
              <a:buClr>
                <a:schemeClr val="accent5">
                  <a:lumMod val="60000"/>
                  <a:lumOff val="40000"/>
                </a:schemeClr>
              </a:buClr>
              <a:defRPr sz="3200">
                <a:latin typeface="Open Sans" panose="020B0606030504020204" pitchFamily="34" charset="0"/>
                <a:ea typeface="Open Sans" panose="020B0606030504020204" pitchFamily="34" charset="0"/>
                <a:cs typeface="Open Sans" panose="020B0606030504020204" pitchFamily="34" charset="0"/>
              </a:defRPr>
            </a:lvl1pPr>
            <a:lvl2pPr>
              <a:buClr>
                <a:schemeClr val="accent5">
                  <a:lumMod val="60000"/>
                  <a:lumOff val="40000"/>
                </a:schemeClr>
              </a:buClr>
              <a:defRPr sz="2667">
                <a:latin typeface="Open Sans" panose="020B0606030504020204" pitchFamily="34" charset="0"/>
                <a:ea typeface="Open Sans" panose="020B0606030504020204" pitchFamily="34" charset="0"/>
                <a:cs typeface="Open Sans" panose="020B0606030504020204" pitchFamily="34" charset="0"/>
              </a:defRPr>
            </a:lvl2pPr>
            <a:lvl3pPr>
              <a:buClr>
                <a:schemeClr val="accent5">
                  <a:lumMod val="60000"/>
                  <a:lumOff val="40000"/>
                </a:schemeClr>
              </a:buClr>
              <a:defRPr sz="2400">
                <a:latin typeface="Open Sans" panose="020B0606030504020204" pitchFamily="34" charset="0"/>
                <a:ea typeface="Open Sans" panose="020B0606030504020204" pitchFamily="34" charset="0"/>
                <a:cs typeface="Open Sans" panose="020B0606030504020204" pitchFamily="34" charset="0"/>
              </a:defRPr>
            </a:lvl3pPr>
            <a:lvl4pPr>
              <a:buClr>
                <a:schemeClr val="accent5">
                  <a:lumMod val="60000"/>
                  <a:lumOff val="40000"/>
                </a:schemeClr>
              </a:buClr>
              <a:defRPr sz="2133">
                <a:latin typeface="Open Sans" panose="020B0606030504020204" pitchFamily="34" charset="0"/>
                <a:ea typeface="Open Sans" panose="020B0606030504020204" pitchFamily="34" charset="0"/>
                <a:cs typeface="Open Sans" panose="020B0606030504020204" pitchFamily="34" charset="0"/>
              </a:defRPr>
            </a:lvl4pPr>
            <a:lvl5pPr>
              <a:buClr>
                <a:schemeClr val="accent5">
                  <a:lumMod val="60000"/>
                  <a:lumOff val="40000"/>
                </a:schemeClr>
              </a:buClr>
              <a:defRPr sz="2133">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p:nvPr userDrawn="1"/>
        </p:nvSpPr>
        <p:spPr>
          <a:xfrm>
            <a:off x="0" y="990602"/>
            <a:ext cx="12192000" cy="889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0" name="Rectangle 9"/>
          <p:cNvSpPr/>
          <p:nvPr userDrawn="1"/>
        </p:nvSpPr>
        <p:spPr>
          <a:xfrm>
            <a:off x="0" y="6152267"/>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2" name="Footer Placeholder 4"/>
          <p:cNvSpPr>
            <a:spLocks noGrp="1"/>
          </p:cNvSpPr>
          <p:nvPr>
            <p:ph type="ftr" sz="quarter" idx="11"/>
          </p:nvPr>
        </p:nvSpPr>
        <p:spPr>
          <a:xfrm>
            <a:off x="4165600" y="6375400"/>
            <a:ext cx="3860800" cy="365125"/>
          </a:xfrm>
        </p:spPr>
        <p:txBody>
          <a:bodyPr anchor="b"/>
          <a:lstStyle>
            <a:lvl1pPr>
              <a:defRPr sz="1333">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p>
        </p:txBody>
      </p:sp>
      <p:sp>
        <p:nvSpPr>
          <p:cNvPr id="13" name="Slide Number Placeholder 5"/>
          <p:cNvSpPr>
            <a:spLocks noGrp="1"/>
          </p:cNvSpPr>
          <p:nvPr>
            <p:ph type="sldNum" sz="quarter" idx="12"/>
          </p:nvPr>
        </p:nvSpPr>
        <p:spPr>
          <a:xfrm>
            <a:off x="9144000" y="6375400"/>
            <a:ext cx="2844800" cy="365125"/>
          </a:xfrm>
          <a:prstGeom prst="rect">
            <a:avLst/>
          </a:prstGeom>
        </p:spPr>
        <p:txBody>
          <a:bodyPr anchor="b"/>
          <a:lstStyle>
            <a:lvl1pPr>
              <a:defRPr sz="1333">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9701" y="6274378"/>
            <a:ext cx="802935" cy="519545"/>
          </a:xfrm>
          <a:prstGeom prst="rect">
            <a:avLst/>
          </a:prstGeom>
          <a:noFill/>
          <a:ln>
            <a:noFill/>
          </a:ln>
        </p:spPr>
      </p:pic>
    </p:spTree>
    <p:extLst>
      <p:ext uri="{BB962C8B-B14F-4D97-AF65-F5344CB8AC3E}">
        <p14:creationId xmlns:p14="http://schemas.microsoft.com/office/powerpoint/2010/main" val="42505180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Body - Tan">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 name="Title 1"/>
          <p:cNvSpPr>
            <a:spLocks noGrp="1"/>
          </p:cNvSpPr>
          <p:nvPr>
            <p:ph type="title"/>
          </p:nvPr>
        </p:nvSpPr>
        <p:spPr>
          <a:xfrm>
            <a:off x="203200" y="177803"/>
            <a:ext cx="11785600" cy="825500"/>
          </a:xfrm>
        </p:spPr>
        <p:txBody>
          <a:bodyPr>
            <a:noAutofit/>
          </a:bodyPr>
          <a:lstStyle>
            <a:lvl1pPr algn="l">
              <a:defRPr sz="4267"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p>
        </p:txBody>
      </p:sp>
      <p:sp>
        <p:nvSpPr>
          <p:cNvPr id="3" name="Content Placeholder 2"/>
          <p:cNvSpPr>
            <a:spLocks noGrp="1"/>
          </p:cNvSpPr>
          <p:nvPr>
            <p:ph idx="1"/>
          </p:nvPr>
        </p:nvSpPr>
        <p:spPr>
          <a:xfrm>
            <a:off x="304800" y="1193801"/>
            <a:ext cx="11684000" cy="4958465"/>
          </a:xfrm>
        </p:spPr>
        <p:txBody>
          <a:bodyPr>
            <a:normAutofit/>
          </a:bodyPr>
          <a:lstStyle>
            <a:lvl1pPr>
              <a:buClr>
                <a:schemeClr val="accent6"/>
              </a:buClr>
              <a:defRPr sz="3200">
                <a:latin typeface="Open Sans" panose="020B0606030504020204" pitchFamily="34" charset="0"/>
                <a:ea typeface="Open Sans" panose="020B0606030504020204" pitchFamily="34" charset="0"/>
                <a:cs typeface="Open Sans" panose="020B0606030504020204" pitchFamily="34" charset="0"/>
              </a:defRPr>
            </a:lvl1pPr>
            <a:lvl2pPr>
              <a:buClr>
                <a:schemeClr val="accent6"/>
              </a:buClr>
              <a:defRPr sz="2667">
                <a:latin typeface="Open Sans" panose="020B0606030504020204" pitchFamily="34" charset="0"/>
                <a:ea typeface="Open Sans" panose="020B0606030504020204" pitchFamily="34" charset="0"/>
                <a:cs typeface="Open Sans" panose="020B0606030504020204" pitchFamily="34" charset="0"/>
              </a:defRPr>
            </a:lvl2pPr>
            <a:lvl3pPr>
              <a:buClr>
                <a:schemeClr val="accent6"/>
              </a:buClr>
              <a:defRPr sz="2400">
                <a:latin typeface="Open Sans" panose="020B0606030504020204" pitchFamily="34" charset="0"/>
                <a:ea typeface="Open Sans" panose="020B0606030504020204" pitchFamily="34" charset="0"/>
                <a:cs typeface="Open Sans" panose="020B0606030504020204" pitchFamily="34" charset="0"/>
              </a:defRPr>
            </a:lvl3pPr>
            <a:lvl4pPr>
              <a:buClr>
                <a:schemeClr val="accent6"/>
              </a:buClr>
              <a:defRPr sz="2133">
                <a:latin typeface="Open Sans" panose="020B0606030504020204" pitchFamily="34" charset="0"/>
                <a:ea typeface="Open Sans" panose="020B0606030504020204" pitchFamily="34" charset="0"/>
                <a:cs typeface="Open Sans" panose="020B0606030504020204" pitchFamily="34" charset="0"/>
              </a:defRPr>
            </a:lvl4pPr>
            <a:lvl5pPr>
              <a:buClr>
                <a:schemeClr val="accent6"/>
              </a:buClr>
              <a:defRPr sz="2133">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p:nvPr userDrawn="1"/>
        </p:nvSpPr>
        <p:spPr>
          <a:xfrm>
            <a:off x="0" y="990602"/>
            <a:ext cx="12192000" cy="88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1" name="Rectangle 10"/>
          <p:cNvSpPr/>
          <p:nvPr userDrawn="1"/>
        </p:nvSpPr>
        <p:spPr>
          <a:xfrm>
            <a:off x="0" y="6152267"/>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5" name="Footer Placeholder 4"/>
          <p:cNvSpPr>
            <a:spLocks noGrp="1"/>
          </p:cNvSpPr>
          <p:nvPr>
            <p:ph type="ftr" sz="quarter" idx="11"/>
          </p:nvPr>
        </p:nvSpPr>
        <p:spPr>
          <a:xfrm>
            <a:off x="4165600" y="6375400"/>
            <a:ext cx="3860800" cy="365125"/>
          </a:xfrm>
        </p:spPr>
        <p:txBody>
          <a:bodyPr anchor="b"/>
          <a:lstStyle>
            <a:lvl1pPr>
              <a:defRPr sz="1333">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p>
        </p:txBody>
      </p:sp>
      <p:sp>
        <p:nvSpPr>
          <p:cNvPr id="16" name="Slide Number Placeholder 5"/>
          <p:cNvSpPr>
            <a:spLocks noGrp="1"/>
          </p:cNvSpPr>
          <p:nvPr>
            <p:ph type="sldNum" sz="quarter" idx="12"/>
          </p:nvPr>
        </p:nvSpPr>
        <p:spPr>
          <a:xfrm>
            <a:off x="9144000" y="6375400"/>
            <a:ext cx="2844800" cy="365125"/>
          </a:xfrm>
          <a:prstGeom prst="rect">
            <a:avLst/>
          </a:prstGeom>
        </p:spPr>
        <p:txBody>
          <a:bodyPr anchor="b"/>
          <a:lstStyle>
            <a:lvl1pPr>
              <a:defRPr sz="1333">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9701" y="6274378"/>
            <a:ext cx="802935" cy="519545"/>
          </a:xfrm>
          <a:prstGeom prst="rect">
            <a:avLst/>
          </a:prstGeom>
          <a:noFill/>
          <a:ln>
            <a:noFill/>
          </a:ln>
        </p:spPr>
      </p:pic>
    </p:spTree>
    <p:extLst>
      <p:ext uri="{BB962C8B-B14F-4D97-AF65-F5344CB8AC3E}">
        <p14:creationId xmlns:p14="http://schemas.microsoft.com/office/powerpoint/2010/main" val="193474296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Double-Column Body">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 name="Title 1"/>
          <p:cNvSpPr>
            <a:spLocks noGrp="1"/>
          </p:cNvSpPr>
          <p:nvPr>
            <p:ph type="title"/>
          </p:nvPr>
        </p:nvSpPr>
        <p:spPr>
          <a:xfrm>
            <a:off x="203200" y="177803"/>
            <a:ext cx="11785600" cy="825500"/>
          </a:xfrm>
        </p:spPr>
        <p:txBody>
          <a:bodyPr>
            <a:noAutofit/>
          </a:bodyPr>
          <a:lstStyle>
            <a:lvl1pPr algn="l">
              <a:defRPr sz="4267"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p>
        </p:txBody>
      </p:sp>
      <p:sp>
        <p:nvSpPr>
          <p:cNvPr id="3" name="Content Placeholder 2"/>
          <p:cNvSpPr>
            <a:spLocks noGrp="1"/>
          </p:cNvSpPr>
          <p:nvPr>
            <p:ph idx="1"/>
          </p:nvPr>
        </p:nvSpPr>
        <p:spPr>
          <a:xfrm>
            <a:off x="304800" y="1193805"/>
            <a:ext cx="5588000" cy="4958463"/>
          </a:xfrm>
        </p:spPr>
        <p:txBody>
          <a:bodyPr>
            <a:normAutofit/>
          </a:bodyPr>
          <a:lstStyle>
            <a:lvl1pPr>
              <a:buClr>
                <a:srgbClr val="FF0F00"/>
              </a:buClr>
              <a:defRPr sz="32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667">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2133">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2133">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p:cNvSpPr>
            <a:spLocks noGrp="1"/>
          </p:cNvSpPr>
          <p:nvPr>
            <p:ph idx="13"/>
          </p:nvPr>
        </p:nvSpPr>
        <p:spPr>
          <a:xfrm>
            <a:off x="6299200" y="1193805"/>
            <a:ext cx="5588000" cy="4958463"/>
          </a:xfrm>
        </p:spPr>
        <p:txBody>
          <a:bodyPr>
            <a:normAutofit/>
          </a:bodyPr>
          <a:lstStyle>
            <a:lvl1pPr>
              <a:buClr>
                <a:srgbClr val="FF0000"/>
              </a:buClr>
              <a:defRPr sz="3200">
                <a:latin typeface="Open Sans" panose="020B0606030504020204" pitchFamily="34" charset="0"/>
                <a:ea typeface="Open Sans" panose="020B0606030504020204" pitchFamily="34" charset="0"/>
                <a:cs typeface="Open Sans" panose="020B0606030504020204" pitchFamily="34" charset="0"/>
              </a:defRPr>
            </a:lvl1pPr>
            <a:lvl2pPr>
              <a:buClr>
                <a:srgbClr val="FF0000"/>
              </a:buClr>
              <a:defRPr sz="2667">
                <a:latin typeface="Open Sans" panose="020B0606030504020204" pitchFamily="34" charset="0"/>
                <a:ea typeface="Open Sans" panose="020B0606030504020204" pitchFamily="34" charset="0"/>
                <a:cs typeface="Open Sans" panose="020B0606030504020204" pitchFamily="34" charset="0"/>
              </a:defRPr>
            </a:lvl2pPr>
            <a:lvl3pPr>
              <a:buClr>
                <a:srgbClr val="FF0000"/>
              </a:buClr>
              <a:defRPr sz="2400">
                <a:latin typeface="Open Sans" panose="020B0606030504020204" pitchFamily="34" charset="0"/>
                <a:ea typeface="Open Sans" panose="020B0606030504020204" pitchFamily="34" charset="0"/>
                <a:cs typeface="Open Sans" panose="020B0606030504020204" pitchFamily="34" charset="0"/>
              </a:defRPr>
            </a:lvl3pPr>
            <a:lvl4pPr>
              <a:buClr>
                <a:srgbClr val="FF0000"/>
              </a:buClr>
              <a:defRPr sz="2133">
                <a:latin typeface="Open Sans" panose="020B0606030504020204" pitchFamily="34" charset="0"/>
                <a:ea typeface="Open Sans" panose="020B0606030504020204" pitchFamily="34" charset="0"/>
                <a:cs typeface="Open Sans" panose="020B0606030504020204" pitchFamily="34" charset="0"/>
              </a:defRPr>
            </a:lvl4pPr>
            <a:lvl5pPr>
              <a:buClr>
                <a:srgbClr val="FF0000"/>
              </a:buClr>
              <a:defRPr sz="2133">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p:cNvSpPr/>
          <p:nvPr userDrawn="1"/>
        </p:nvSpPr>
        <p:spPr>
          <a:xfrm>
            <a:off x="0" y="6152267"/>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3" name="Footer Placeholder 4"/>
          <p:cNvSpPr>
            <a:spLocks noGrp="1"/>
          </p:cNvSpPr>
          <p:nvPr>
            <p:ph type="ftr" sz="quarter" idx="11"/>
          </p:nvPr>
        </p:nvSpPr>
        <p:spPr>
          <a:xfrm>
            <a:off x="4165600" y="6375400"/>
            <a:ext cx="3860800" cy="365125"/>
          </a:xfrm>
        </p:spPr>
        <p:txBody>
          <a:bodyPr anchor="b"/>
          <a:lstStyle>
            <a:lvl1pPr>
              <a:defRPr sz="1333">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p>
        </p:txBody>
      </p:sp>
      <p:sp>
        <p:nvSpPr>
          <p:cNvPr id="14" name="Slide Number Placeholder 5"/>
          <p:cNvSpPr>
            <a:spLocks noGrp="1"/>
          </p:cNvSpPr>
          <p:nvPr>
            <p:ph type="sldNum" sz="quarter" idx="12"/>
          </p:nvPr>
        </p:nvSpPr>
        <p:spPr>
          <a:xfrm>
            <a:off x="9144000" y="6375400"/>
            <a:ext cx="2844800" cy="365125"/>
          </a:xfrm>
          <a:prstGeom prst="rect">
            <a:avLst/>
          </a:prstGeom>
        </p:spPr>
        <p:txBody>
          <a:bodyPr anchor="b"/>
          <a:lstStyle>
            <a:lvl1pPr>
              <a:defRPr sz="1333">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9701" y="6274378"/>
            <a:ext cx="802935" cy="519545"/>
          </a:xfrm>
          <a:prstGeom prst="rect">
            <a:avLst/>
          </a:prstGeom>
          <a:noFill/>
          <a:ln>
            <a:noFill/>
          </a:ln>
        </p:spPr>
      </p:pic>
    </p:spTree>
    <p:extLst>
      <p:ext uri="{BB962C8B-B14F-4D97-AF65-F5344CB8AC3E}">
        <p14:creationId xmlns:p14="http://schemas.microsoft.com/office/powerpoint/2010/main" val="160176136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344457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Blank - Blue">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9525621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Blank - Orange">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962992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Blank - YellowGreen">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786668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Blank - Gray">
    <p:bg>
      <p:bgPr>
        <a:solidFill>
          <a:schemeClr val="accent5">
            <a:lumMod val="20000"/>
            <a:lumOff val="8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2303579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dirty="0"/>
              <a:pPr/>
              <a:t>12/1/2023</a:t>
            </a:fld>
            <a:endParaRPr lang="en-US"/>
          </a:p>
        </p:txBody>
      </p:sp>
      <p:sp>
        <p:nvSpPr>
          <p:cNvPr id="5" name="Footer Placeholder 4"/>
          <p:cNvSpPr>
            <a:spLocks noGrp="1"/>
          </p:cNvSpPr>
          <p:nvPr>
            <p:ph type="ftr" sz="quarter" idx="11"/>
          </p:nvPr>
        </p:nvSpPr>
        <p:spPr>
          <a:xfrm>
            <a:off x="5332412" y="5883275"/>
            <a:ext cx="4324044" cy="365125"/>
          </a:xfrm>
        </p:spPr>
        <p:txBody>
          <a:bodyPr/>
          <a:lstStyle/>
          <a:p>
            <a:pPr>
              <a:defRPr/>
            </a:pPr>
            <a:r>
              <a:rPr lang="en-US" altLang="en-US"/>
              <a:t> </a:t>
            </a:r>
            <a:r>
              <a:rPr lang="en-US" altLang="en-US" sz="1200">
                <a:latin typeface="+mn-lt"/>
              </a:rPr>
              <a:t>www.wagehour.dol.gov</a:t>
            </a:r>
            <a:endParaRPr lang="en-US" altLang="en-US" sz="1200" b="0">
              <a:latin typeface="+mn-lt"/>
            </a:endParaRP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92179129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r>
              <a:rPr lang="en-US" altLang="en-US"/>
              <a:t>Wage and Hour Division</a:t>
            </a:r>
            <a:endParaRPr lang="en-US" altLang="en-US" b="0"/>
          </a:p>
        </p:txBody>
      </p:sp>
      <p:sp>
        <p:nvSpPr>
          <p:cNvPr id="5" name="Footer Placeholder 4"/>
          <p:cNvSpPr>
            <a:spLocks noGrp="1"/>
          </p:cNvSpPr>
          <p:nvPr>
            <p:ph type="ftr" sz="quarter" idx="11"/>
          </p:nvPr>
        </p:nvSpPr>
        <p:spPr/>
        <p:txBody>
          <a:bodyPr/>
          <a:lstStyle/>
          <a:p>
            <a:pPr>
              <a:defRPr/>
            </a:pPr>
            <a:r>
              <a:rPr lang="en-US" altLang="en-US"/>
              <a:t> </a:t>
            </a:r>
            <a:r>
              <a:rPr lang="en-US" altLang="en-US" sz="1200">
                <a:latin typeface="+mn-lt"/>
              </a:rPr>
              <a:t>www.wagehour.dol.gov</a:t>
            </a:r>
            <a:endParaRPr lang="en-US" altLang="en-US" sz="1200" b="0">
              <a:latin typeface="+mn-lt"/>
            </a:endParaRPr>
          </a:p>
        </p:txBody>
      </p:sp>
      <p:sp>
        <p:nvSpPr>
          <p:cNvPr id="6" name="Slide Number Placeholder 5"/>
          <p:cNvSpPr>
            <a:spLocks noGrp="1"/>
          </p:cNvSpPr>
          <p:nvPr>
            <p:ph type="sldNum" sz="quarter" idx="12"/>
          </p:nvPr>
        </p:nvSpPr>
        <p:spPr>
          <a:xfrm>
            <a:off x="10951856" y="5867131"/>
            <a:ext cx="551167" cy="365125"/>
          </a:xfrm>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60273801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r>
              <a:rPr lang="en-US" altLang="en-US"/>
              <a:t>Wage and Hour Division</a:t>
            </a:r>
            <a:endParaRPr lang="en-US" altLang="en-US" b="0"/>
          </a:p>
        </p:txBody>
      </p:sp>
      <p:sp>
        <p:nvSpPr>
          <p:cNvPr id="5" name="Footer Placeholder 4"/>
          <p:cNvSpPr>
            <a:spLocks noGrp="1"/>
          </p:cNvSpPr>
          <p:nvPr>
            <p:ph type="ftr" sz="quarter" idx="11"/>
          </p:nvPr>
        </p:nvSpPr>
        <p:spPr/>
        <p:txBody>
          <a:bodyPr/>
          <a:lstStyle/>
          <a:p>
            <a:pPr>
              <a:defRPr/>
            </a:pPr>
            <a:r>
              <a:rPr lang="en-US" altLang="en-US"/>
              <a:t> </a:t>
            </a:r>
            <a:r>
              <a:rPr lang="en-US" altLang="en-US" sz="1200">
                <a:latin typeface="+mn-lt"/>
              </a:rPr>
              <a:t>www.wagehour.dol.gov</a:t>
            </a:r>
            <a:endParaRPr lang="en-US" altLang="en-US" sz="1200" b="0">
              <a:latin typeface="+mn-lt"/>
            </a:endParaRP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96787361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r>
              <a:rPr lang="en-US" altLang="en-US"/>
              <a:t>Wage and Hour Division</a:t>
            </a:r>
            <a:endParaRPr lang="en-US" altLang="en-US" b="0"/>
          </a:p>
        </p:txBody>
      </p:sp>
      <p:sp>
        <p:nvSpPr>
          <p:cNvPr id="6" name="Footer Placeholder 5"/>
          <p:cNvSpPr>
            <a:spLocks noGrp="1"/>
          </p:cNvSpPr>
          <p:nvPr>
            <p:ph type="ftr" sz="quarter" idx="11"/>
          </p:nvPr>
        </p:nvSpPr>
        <p:spPr/>
        <p:txBody>
          <a:bodyPr/>
          <a:lstStyle/>
          <a:p>
            <a:pPr>
              <a:defRPr/>
            </a:pPr>
            <a:r>
              <a:rPr lang="en-US" altLang="en-US"/>
              <a:t> </a:t>
            </a:r>
            <a:r>
              <a:rPr lang="en-US" altLang="en-US" sz="1200">
                <a:latin typeface="+mn-lt"/>
              </a:rPr>
              <a:t>www.wagehour.dol.gov</a:t>
            </a:r>
            <a:endParaRPr lang="en-US" altLang="en-US" sz="1200" b="0">
              <a:latin typeface="+mn-lt"/>
            </a:endParaRP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54947549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r>
              <a:rPr lang="en-US" altLang="en-US"/>
              <a:t>Wage and Hour Division</a:t>
            </a:r>
            <a:endParaRPr lang="en-US" altLang="en-US" b="0"/>
          </a:p>
        </p:txBody>
      </p:sp>
      <p:sp>
        <p:nvSpPr>
          <p:cNvPr id="8" name="Footer Placeholder 7"/>
          <p:cNvSpPr>
            <a:spLocks noGrp="1"/>
          </p:cNvSpPr>
          <p:nvPr>
            <p:ph type="ftr" sz="quarter" idx="11"/>
          </p:nvPr>
        </p:nvSpPr>
        <p:spPr/>
        <p:txBody>
          <a:bodyPr/>
          <a:lstStyle/>
          <a:p>
            <a:pPr>
              <a:defRPr/>
            </a:pPr>
            <a:r>
              <a:rPr lang="en-US" altLang="en-US"/>
              <a:t> </a:t>
            </a:r>
            <a:r>
              <a:rPr lang="en-US" altLang="en-US" sz="1200">
                <a:latin typeface="+mn-lt"/>
              </a:rPr>
              <a:t>www.wagehour.dol.gov</a:t>
            </a:r>
            <a:endParaRPr lang="en-US" altLang="en-US" sz="1200" b="0">
              <a:latin typeface="+mn-lt"/>
            </a:endParaRP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33235189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r>
              <a:rPr lang="en-US" altLang="en-US"/>
              <a:t>Wage and Hour Division</a:t>
            </a:r>
            <a:endParaRPr lang="en-US" altLang="en-US" b="0"/>
          </a:p>
        </p:txBody>
      </p:sp>
      <p:sp>
        <p:nvSpPr>
          <p:cNvPr id="4" name="Footer Placeholder 3"/>
          <p:cNvSpPr>
            <a:spLocks noGrp="1"/>
          </p:cNvSpPr>
          <p:nvPr>
            <p:ph type="ftr" sz="quarter" idx="11"/>
          </p:nvPr>
        </p:nvSpPr>
        <p:spPr/>
        <p:txBody>
          <a:bodyPr/>
          <a:lstStyle/>
          <a:p>
            <a:pPr>
              <a:defRPr/>
            </a:pPr>
            <a:r>
              <a:rPr lang="en-US" altLang="en-US"/>
              <a:t> </a:t>
            </a:r>
            <a:r>
              <a:rPr lang="en-US" altLang="en-US" sz="1200">
                <a:latin typeface="+mn-lt"/>
              </a:rPr>
              <a:t>www.wagehour.dol.gov</a:t>
            </a:r>
            <a:endParaRPr lang="en-US" altLang="en-US" sz="1200" b="0">
              <a:latin typeface="+mn-lt"/>
            </a:endParaRP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24925377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en-US" altLang="en-US"/>
              <a:t>Wage and Hour Division</a:t>
            </a:r>
            <a:endParaRPr lang="en-US" altLang="en-US" b="0"/>
          </a:p>
        </p:txBody>
      </p:sp>
      <p:sp>
        <p:nvSpPr>
          <p:cNvPr id="3" name="Footer Placeholder 2"/>
          <p:cNvSpPr>
            <a:spLocks noGrp="1"/>
          </p:cNvSpPr>
          <p:nvPr>
            <p:ph type="ftr" sz="quarter" idx="11"/>
          </p:nvPr>
        </p:nvSpPr>
        <p:spPr/>
        <p:txBody>
          <a:bodyPr/>
          <a:lstStyle/>
          <a:p>
            <a:pPr>
              <a:defRPr/>
            </a:pPr>
            <a:r>
              <a:rPr lang="en-US" altLang="en-US"/>
              <a:t> </a:t>
            </a:r>
            <a:r>
              <a:rPr lang="en-US" altLang="en-US" sz="1200">
                <a:latin typeface="+mn-lt"/>
              </a:rPr>
              <a:t>www.wagehour.dol.gov</a:t>
            </a:r>
            <a:endParaRPr lang="en-US" altLang="en-US" sz="1200" b="0">
              <a:latin typeface="+mn-lt"/>
            </a:endParaRPr>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60702575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r>
              <a:rPr lang="en-US" altLang="en-US"/>
              <a:t>Wage and Hour Division</a:t>
            </a:r>
            <a:endParaRPr lang="en-US" altLang="en-US" b="0"/>
          </a:p>
        </p:txBody>
      </p:sp>
      <p:sp>
        <p:nvSpPr>
          <p:cNvPr id="6" name="Footer Placeholder 5"/>
          <p:cNvSpPr>
            <a:spLocks noGrp="1"/>
          </p:cNvSpPr>
          <p:nvPr>
            <p:ph type="ftr" sz="quarter" idx="11"/>
          </p:nvPr>
        </p:nvSpPr>
        <p:spPr/>
        <p:txBody>
          <a:bodyPr/>
          <a:lstStyle/>
          <a:p>
            <a:pPr>
              <a:defRPr/>
            </a:pPr>
            <a:r>
              <a:rPr lang="en-US" altLang="en-US"/>
              <a:t> </a:t>
            </a:r>
            <a:r>
              <a:rPr lang="en-US" altLang="en-US" sz="1200">
                <a:latin typeface="+mn-lt"/>
              </a:rPr>
              <a:t>www.wagehour.dol.gov</a:t>
            </a:r>
            <a:endParaRPr lang="en-US" altLang="en-US" sz="1200" b="0">
              <a:latin typeface="+mn-lt"/>
            </a:endParaRP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67213441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r>
              <a:rPr lang="en-US" altLang="en-US"/>
              <a:t>Wage and Hour Division</a:t>
            </a:r>
            <a:endParaRPr lang="en-US" altLang="en-US" b="0"/>
          </a:p>
        </p:txBody>
      </p:sp>
      <p:sp>
        <p:nvSpPr>
          <p:cNvPr id="6" name="Footer Placeholder 5"/>
          <p:cNvSpPr>
            <a:spLocks noGrp="1"/>
          </p:cNvSpPr>
          <p:nvPr>
            <p:ph type="ftr" sz="quarter" idx="11"/>
          </p:nvPr>
        </p:nvSpPr>
        <p:spPr/>
        <p:txBody>
          <a:bodyPr/>
          <a:lstStyle/>
          <a:p>
            <a:pPr>
              <a:defRPr/>
            </a:pPr>
            <a:r>
              <a:rPr lang="en-US" altLang="en-US"/>
              <a:t> </a:t>
            </a:r>
            <a:r>
              <a:rPr lang="en-US" altLang="en-US" sz="1200">
                <a:latin typeface="+mn-lt"/>
              </a:rPr>
              <a:t>www.wagehour.dol.gov</a:t>
            </a:r>
            <a:endParaRPr lang="en-US" altLang="en-US" sz="1200" b="0">
              <a:latin typeface="+mn-lt"/>
            </a:endParaRP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426699880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r>
              <a:rPr lang="en-US" altLang="en-US"/>
              <a:t>Wage and Hour Division</a:t>
            </a:r>
            <a:endParaRPr lang="en-US" altLang="en-US" b="0"/>
          </a:p>
        </p:txBody>
      </p:sp>
      <p:sp>
        <p:nvSpPr>
          <p:cNvPr id="6" name="Footer Placeholder 5"/>
          <p:cNvSpPr>
            <a:spLocks noGrp="1"/>
          </p:cNvSpPr>
          <p:nvPr>
            <p:ph type="ftr" sz="quarter" idx="11"/>
          </p:nvPr>
        </p:nvSpPr>
        <p:spPr/>
        <p:txBody>
          <a:bodyPr/>
          <a:lstStyle/>
          <a:p>
            <a:pPr>
              <a:defRPr/>
            </a:pPr>
            <a:r>
              <a:rPr lang="en-US" altLang="en-US"/>
              <a:t> </a:t>
            </a:r>
            <a:r>
              <a:rPr lang="en-US" altLang="en-US" sz="1200">
                <a:latin typeface="+mn-lt"/>
              </a:rPr>
              <a:t>www.wagehour.dol.gov</a:t>
            </a:r>
            <a:endParaRPr lang="en-US" altLang="en-US" sz="1200" b="0">
              <a:latin typeface="+mn-lt"/>
            </a:endParaRP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210990196"/>
      </p:ext>
    </p:extLst>
  </p:cSld>
  <p:clrMapOvr>
    <a:masterClrMapping/>
  </p:clrMapOvr>
  <p:hf sldNum="0" hdr="0"/>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r>
              <a:rPr lang="en-US" altLang="en-US"/>
              <a:t>Wage and Hour Division</a:t>
            </a:r>
            <a:endParaRPr lang="en-US" altLang="en-US" b="0"/>
          </a:p>
        </p:txBody>
      </p:sp>
      <p:sp>
        <p:nvSpPr>
          <p:cNvPr id="5" name="Footer Placeholder 4"/>
          <p:cNvSpPr>
            <a:spLocks noGrp="1"/>
          </p:cNvSpPr>
          <p:nvPr>
            <p:ph type="ftr" sz="quarter" idx="11"/>
          </p:nvPr>
        </p:nvSpPr>
        <p:spPr/>
        <p:txBody>
          <a:bodyPr/>
          <a:lstStyle/>
          <a:p>
            <a:pPr>
              <a:defRPr/>
            </a:pPr>
            <a:r>
              <a:rPr lang="en-US" altLang="en-US"/>
              <a:t> </a:t>
            </a:r>
            <a:r>
              <a:rPr lang="en-US" altLang="en-US" sz="1200">
                <a:latin typeface="+mn-lt"/>
              </a:rPr>
              <a:t>www.wagehour.dol.gov</a:t>
            </a:r>
            <a:endParaRPr lang="en-US" altLang="en-US" sz="1200" b="0">
              <a:latin typeface="+mn-lt"/>
            </a:endParaRP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43638808"/>
      </p:ext>
    </p:extLst>
  </p:cSld>
  <p:clrMapOvr>
    <a:masterClrMapping/>
  </p:clrMapOvr>
  <p:hf sldNum="0" hdr="0"/>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r>
              <a:rPr lang="en-US" altLang="en-US"/>
              <a:t>Wage and Hour Division</a:t>
            </a:r>
            <a:endParaRPr lang="en-US" altLang="en-US" b="0"/>
          </a:p>
        </p:txBody>
      </p:sp>
      <p:sp>
        <p:nvSpPr>
          <p:cNvPr id="5" name="Footer Placeholder 4"/>
          <p:cNvSpPr>
            <a:spLocks noGrp="1"/>
          </p:cNvSpPr>
          <p:nvPr>
            <p:ph type="ftr" sz="quarter" idx="11"/>
          </p:nvPr>
        </p:nvSpPr>
        <p:spPr/>
        <p:txBody>
          <a:bodyPr/>
          <a:lstStyle/>
          <a:p>
            <a:pPr>
              <a:defRPr/>
            </a:pPr>
            <a:r>
              <a:rPr lang="en-US" altLang="en-US"/>
              <a:t> </a:t>
            </a:r>
            <a:r>
              <a:rPr lang="en-US" altLang="en-US" sz="1200">
                <a:latin typeface="+mn-lt"/>
              </a:rPr>
              <a:t>www.wagehour.dol.gov</a:t>
            </a:r>
            <a:endParaRPr lang="en-US" altLang="en-US" sz="1200" b="0">
              <a:latin typeface="+mn-lt"/>
            </a:endParaRP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388066962"/>
      </p:ext>
    </p:extLst>
  </p:cSld>
  <p:clrMapOvr>
    <a:masterClrMapping/>
  </p:clrMapOvr>
  <p:hf sldNum="0" hdr="0"/>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r>
              <a:rPr lang="en-US" altLang="en-US"/>
              <a:t>Wage and Hour Division</a:t>
            </a:r>
            <a:endParaRPr lang="en-US" altLang="en-US" b="0"/>
          </a:p>
        </p:txBody>
      </p:sp>
      <p:sp>
        <p:nvSpPr>
          <p:cNvPr id="5" name="Footer Placeholder 4"/>
          <p:cNvSpPr>
            <a:spLocks noGrp="1"/>
          </p:cNvSpPr>
          <p:nvPr>
            <p:ph type="ftr" sz="quarter" idx="11"/>
          </p:nvPr>
        </p:nvSpPr>
        <p:spPr/>
        <p:txBody>
          <a:bodyPr/>
          <a:lstStyle/>
          <a:p>
            <a:pPr>
              <a:defRPr/>
            </a:pPr>
            <a:r>
              <a:rPr lang="en-US" altLang="en-US"/>
              <a:t> </a:t>
            </a:r>
            <a:r>
              <a:rPr lang="en-US" altLang="en-US" sz="1200">
                <a:latin typeface="+mn-lt"/>
              </a:rPr>
              <a:t>www.wagehour.dol.gov</a:t>
            </a:r>
            <a:endParaRPr lang="en-US" altLang="en-US" sz="1200" b="0">
              <a:latin typeface="+mn-lt"/>
            </a:endParaRP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345378876"/>
      </p:ext>
    </p:extLst>
  </p:cSld>
  <p:clrMapOvr>
    <a:masterClrMapping/>
  </p:clrMapOvr>
  <p:hf sldNum="0" hdr="0"/>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r>
              <a:rPr lang="en-US" altLang="en-US"/>
              <a:t>Wage and Hour Division</a:t>
            </a:r>
            <a:endParaRPr lang="en-US" altLang="en-US" b="0"/>
          </a:p>
        </p:txBody>
      </p:sp>
      <p:sp>
        <p:nvSpPr>
          <p:cNvPr id="5" name="Footer Placeholder 4"/>
          <p:cNvSpPr>
            <a:spLocks noGrp="1"/>
          </p:cNvSpPr>
          <p:nvPr>
            <p:ph type="ftr" sz="quarter" idx="11"/>
          </p:nvPr>
        </p:nvSpPr>
        <p:spPr/>
        <p:txBody>
          <a:bodyPr/>
          <a:lstStyle/>
          <a:p>
            <a:pPr>
              <a:defRPr/>
            </a:pPr>
            <a:r>
              <a:rPr lang="en-US" altLang="en-US"/>
              <a:t> </a:t>
            </a:r>
            <a:r>
              <a:rPr lang="en-US" altLang="en-US" sz="1200">
                <a:latin typeface="+mn-lt"/>
              </a:rPr>
              <a:t>www.wagehour.dol.gov</a:t>
            </a:r>
            <a:endParaRPr lang="en-US" altLang="en-US" sz="1200" b="0">
              <a:latin typeface="+mn-lt"/>
            </a:endParaRP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367135835"/>
      </p:ext>
    </p:extLst>
  </p:cSld>
  <p:clrMapOvr>
    <a:masterClrMapping/>
  </p:clrMapOvr>
  <p:hf sldNum="0" hdr="0"/>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r>
              <a:rPr lang="en-US" altLang="en-US"/>
              <a:t>Wage and Hour Division</a:t>
            </a:r>
            <a:endParaRPr lang="en-US" altLang="en-US" b="0"/>
          </a:p>
        </p:txBody>
      </p:sp>
      <p:sp>
        <p:nvSpPr>
          <p:cNvPr id="5" name="Footer Placeholder 4"/>
          <p:cNvSpPr>
            <a:spLocks noGrp="1"/>
          </p:cNvSpPr>
          <p:nvPr>
            <p:ph type="ftr" sz="quarter" idx="11"/>
          </p:nvPr>
        </p:nvSpPr>
        <p:spPr/>
        <p:txBody>
          <a:bodyPr/>
          <a:lstStyle/>
          <a:p>
            <a:pPr>
              <a:defRPr/>
            </a:pPr>
            <a:r>
              <a:rPr lang="en-US" altLang="en-US"/>
              <a:t> </a:t>
            </a:r>
            <a:r>
              <a:rPr lang="en-US" altLang="en-US" sz="1200">
                <a:latin typeface="+mn-lt"/>
              </a:rPr>
              <a:t>www.wagehour.dol.gov</a:t>
            </a:r>
            <a:endParaRPr lang="en-US" altLang="en-US" sz="1200" b="0">
              <a:latin typeface="+mn-lt"/>
            </a:endParaRP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428765590"/>
      </p:ext>
    </p:extLst>
  </p:cSld>
  <p:clrMapOvr>
    <a:masterClrMapping/>
  </p:clrMapOvr>
  <p:hf sldNum="0" hdr="0"/>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r>
              <a:rPr lang="en-US" altLang="en-US"/>
              <a:t>Wage and Hour Division</a:t>
            </a:r>
            <a:endParaRPr lang="en-US" altLang="en-US" b="0"/>
          </a:p>
        </p:txBody>
      </p:sp>
      <p:sp>
        <p:nvSpPr>
          <p:cNvPr id="5" name="Footer Placeholder 4"/>
          <p:cNvSpPr>
            <a:spLocks noGrp="1"/>
          </p:cNvSpPr>
          <p:nvPr>
            <p:ph type="ftr" sz="quarter" idx="11"/>
          </p:nvPr>
        </p:nvSpPr>
        <p:spPr/>
        <p:txBody>
          <a:bodyPr/>
          <a:lstStyle/>
          <a:p>
            <a:pPr>
              <a:defRPr/>
            </a:pPr>
            <a:r>
              <a:rPr lang="en-US" altLang="en-US"/>
              <a:t> </a:t>
            </a:r>
            <a:r>
              <a:rPr lang="en-US" altLang="en-US" sz="1200">
                <a:latin typeface="+mn-lt"/>
              </a:rPr>
              <a:t>www.wagehour.dol.gov</a:t>
            </a:r>
            <a:endParaRPr lang="en-US" altLang="en-US" sz="1200" b="0">
              <a:latin typeface="+mn-lt"/>
            </a:endParaRP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420285551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r>
              <a:rPr lang="en-US" altLang="en-US"/>
              <a:t>Wage and Hour Division</a:t>
            </a:r>
            <a:endParaRPr lang="en-US" altLang="en-US" b="0"/>
          </a:p>
        </p:txBody>
      </p:sp>
      <p:sp>
        <p:nvSpPr>
          <p:cNvPr id="5" name="Footer Placeholder 4"/>
          <p:cNvSpPr>
            <a:spLocks noGrp="1"/>
          </p:cNvSpPr>
          <p:nvPr>
            <p:ph type="ftr" sz="quarter" idx="11"/>
          </p:nvPr>
        </p:nvSpPr>
        <p:spPr/>
        <p:txBody>
          <a:bodyPr/>
          <a:lstStyle/>
          <a:p>
            <a:pPr>
              <a:defRPr/>
            </a:pPr>
            <a:r>
              <a:rPr lang="en-US" altLang="en-US"/>
              <a:t> </a:t>
            </a:r>
            <a:r>
              <a:rPr lang="en-US" altLang="en-US" sz="1200">
                <a:latin typeface="+mn-lt"/>
              </a:rPr>
              <a:t>www.wagehour.dol.gov</a:t>
            </a:r>
            <a:endParaRPr lang="en-US" altLang="en-US" sz="1200" b="0">
              <a:latin typeface="+mn-lt"/>
            </a:endParaRP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82671080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010" name="Group 1026">
            <a:extLst>
              <a:ext uri="{FF2B5EF4-FFF2-40B4-BE49-F238E27FC236}">
                <a16:creationId xmlns:a16="http://schemas.microsoft.com/office/drawing/2014/main" id="{4D17EEEC-2DDC-6624-871D-F0D3FD6EC9D9}"/>
              </a:ext>
            </a:extLst>
          </p:cNvPr>
          <p:cNvGrpSpPr>
            <a:grpSpLocks/>
          </p:cNvGrpSpPr>
          <p:nvPr/>
        </p:nvGrpSpPr>
        <p:grpSpPr bwMode="auto">
          <a:xfrm>
            <a:off x="0" y="0"/>
            <a:ext cx="12192000" cy="6858000"/>
            <a:chOff x="0" y="0"/>
            <a:chExt cx="5760" cy="4320"/>
          </a:xfrm>
        </p:grpSpPr>
        <p:sp>
          <p:nvSpPr>
            <p:cNvPr id="43011" name="Rectangle 1027">
              <a:extLst>
                <a:ext uri="{FF2B5EF4-FFF2-40B4-BE49-F238E27FC236}">
                  <a16:creationId xmlns:a16="http://schemas.microsoft.com/office/drawing/2014/main" id="{2CF7F1AA-70D9-F267-931F-7422A6C9A61C}"/>
                </a:ext>
              </a:extLst>
            </p:cNvPr>
            <p:cNvSpPr>
              <a:spLocks noChangeArrowheads="1"/>
            </p:cNvSpPr>
            <p:nvPr/>
          </p:nvSpPr>
          <p:spPr bwMode="hidden">
            <a:xfrm>
              <a:off x="0" y="0"/>
              <a:ext cx="5760" cy="535"/>
            </a:xfrm>
            <a:prstGeom prst="rect">
              <a:avLst/>
            </a:prstGeom>
            <a:gradFill rotWithShape="0">
              <a:gsLst>
                <a:gs pos="0">
                  <a:schemeClr val="folHlink"/>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800"/>
            </a:p>
          </p:txBody>
        </p:sp>
        <p:sp>
          <p:nvSpPr>
            <p:cNvPr id="43012" name="Rectangle 1028">
              <a:extLst>
                <a:ext uri="{FF2B5EF4-FFF2-40B4-BE49-F238E27FC236}">
                  <a16:creationId xmlns:a16="http://schemas.microsoft.com/office/drawing/2014/main" id="{535D0188-D1D0-0716-C180-4B5677DF95EF}"/>
                </a:ext>
              </a:extLst>
            </p:cNvPr>
            <p:cNvSpPr>
              <a:spLocks noChangeArrowheads="1"/>
            </p:cNvSpPr>
            <p:nvPr/>
          </p:nvSpPr>
          <p:spPr bwMode="hidden">
            <a:xfrm>
              <a:off x="0" y="3147"/>
              <a:ext cx="5760" cy="1173"/>
            </a:xfrm>
            <a:prstGeom prst="rect">
              <a:avLst/>
            </a:prstGeom>
            <a:gradFill rotWithShape="0">
              <a:gsLst>
                <a:gs pos="0">
                  <a:schemeClr val="bg1"/>
                </a:gs>
                <a:gs pos="100000">
                  <a:schemeClr val="folHlink"/>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1800"/>
            </a:p>
          </p:txBody>
        </p:sp>
      </p:grpSp>
      <p:sp>
        <p:nvSpPr>
          <p:cNvPr id="43013" name="Rectangle 1029">
            <a:extLst>
              <a:ext uri="{FF2B5EF4-FFF2-40B4-BE49-F238E27FC236}">
                <a16:creationId xmlns:a16="http://schemas.microsoft.com/office/drawing/2014/main" id="{0DE53C8C-314D-24CE-B591-F2933ECACA55}"/>
              </a:ext>
            </a:extLst>
          </p:cNvPr>
          <p:cNvSpPr>
            <a:spLocks noGrp="1" noChangeArrowheads="1"/>
          </p:cNvSpPr>
          <p:nvPr>
            <p:ph type="ctrTitle"/>
          </p:nvPr>
        </p:nvSpPr>
        <p:spPr>
          <a:xfrm>
            <a:off x="1727200" y="1524000"/>
            <a:ext cx="10363200" cy="1143000"/>
          </a:xfrm>
        </p:spPr>
        <p:txBody>
          <a:bodyPr/>
          <a:lstStyle>
            <a:lvl1pPr>
              <a:defRPr/>
            </a:lvl1pPr>
          </a:lstStyle>
          <a:p>
            <a:pPr lvl="0"/>
            <a:r>
              <a:rPr lang="en-US" altLang="en-US" noProof="0"/>
              <a:t>Click to edit Master title style</a:t>
            </a:r>
          </a:p>
        </p:txBody>
      </p:sp>
      <p:sp>
        <p:nvSpPr>
          <p:cNvPr id="43014" name="Rectangle 1030">
            <a:extLst>
              <a:ext uri="{FF2B5EF4-FFF2-40B4-BE49-F238E27FC236}">
                <a16:creationId xmlns:a16="http://schemas.microsoft.com/office/drawing/2014/main" id="{F13F4ABE-3120-9B34-9EF3-E8985E5755B9}"/>
              </a:ext>
            </a:extLst>
          </p:cNvPr>
          <p:cNvSpPr>
            <a:spLocks noGrp="1" noChangeArrowheads="1"/>
          </p:cNvSpPr>
          <p:nvPr>
            <p:ph type="subTitle" idx="1"/>
          </p:nvPr>
        </p:nvSpPr>
        <p:spPr>
          <a:xfrm>
            <a:off x="1828800" y="3886200"/>
            <a:ext cx="8534400" cy="1752600"/>
          </a:xfrm>
        </p:spPr>
        <p:txBody>
          <a:bodyPr/>
          <a:lstStyle>
            <a:lvl1pPr marL="0" indent="0">
              <a:buFont typeface="Monotype Sorts" pitchFamily="2" charset="2"/>
              <a:buNone/>
              <a:defRPr/>
            </a:lvl1pPr>
          </a:lstStyle>
          <a:p>
            <a:pPr lvl="0"/>
            <a:r>
              <a:rPr lang="en-US" altLang="en-US" noProof="0"/>
              <a:t>Click to edit Master subtitle style</a:t>
            </a:r>
          </a:p>
        </p:txBody>
      </p:sp>
      <p:grpSp>
        <p:nvGrpSpPr>
          <p:cNvPr id="43018" name="Group 1034">
            <a:extLst>
              <a:ext uri="{FF2B5EF4-FFF2-40B4-BE49-F238E27FC236}">
                <a16:creationId xmlns:a16="http://schemas.microsoft.com/office/drawing/2014/main" id="{3776448B-31F5-6841-0FAC-8F7BD8EAC057}"/>
              </a:ext>
            </a:extLst>
          </p:cNvPr>
          <p:cNvGrpSpPr>
            <a:grpSpLocks/>
          </p:cNvGrpSpPr>
          <p:nvPr/>
        </p:nvGrpSpPr>
        <p:grpSpPr bwMode="auto">
          <a:xfrm>
            <a:off x="203201" y="314326"/>
            <a:ext cx="1130300" cy="6543675"/>
            <a:chOff x="96" y="198"/>
            <a:chExt cx="534" cy="4122"/>
          </a:xfrm>
        </p:grpSpPr>
        <p:sp>
          <p:nvSpPr>
            <p:cNvPr id="43019" name="AutoShape 1035">
              <a:extLst>
                <a:ext uri="{FF2B5EF4-FFF2-40B4-BE49-F238E27FC236}">
                  <a16:creationId xmlns:a16="http://schemas.microsoft.com/office/drawing/2014/main" id="{64693725-38D5-038F-3FBA-DC0EFE2F9FCF}"/>
                </a:ext>
              </a:extLst>
            </p:cNvPr>
            <p:cNvSpPr>
              <a:spLocks noChangeArrowheads="1"/>
            </p:cNvSpPr>
            <p:nvPr/>
          </p:nvSpPr>
          <p:spPr bwMode="auto">
            <a:xfrm rot="5400000" flipH="1">
              <a:off x="82" y="1994"/>
              <a:ext cx="564" cy="533"/>
            </a:xfrm>
            <a:prstGeom prst="parallelogram">
              <a:avLst>
                <a:gd name="adj" fmla="val 56034"/>
              </a:avLst>
            </a:prstGeom>
            <a:gradFill rotWithShape="0">
              <a:gsLst>
                <a:gs pos="0">
                  <a:schemeClr val="accent1"/>
                </a:gs>
                <a:gs pos="100000">
                  <a:schemeClr val="accent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US" sz="1800"/>
            </a:p>
          </p:txBody>
        </p:sp>
        <p:sp>
          <p:nvSpPr>
            <p:cNvPr id="43020" name="AutoShape 1036">
              <a:extLst>
                <a:ext uri="{FF2B5EF4-FFF2-40B4-BE49-F238E27FC236}">
                  <a16:creationId xmlns:a16="http://schemas.microsoft.com/office/drawing/2014/main" id="{2FC73512-F78B-A108-0E7D-5EDAA53082E4}"/>
                </a:ext>
              </a:extLst>
            </p:cNvPr>
            <p:cNvSpPr>
              <a:spLocks noChangeArrowheads="1"/>
            </p:cNvSpPr>
            <p:nvPr/>
          </p:nvSpPr>
          <p:spPr bwMode="auto">
            <a:xfrm rot="5400000" flipH="1">
              <a:off x="82" y="2588"/>
              <a:ext cx="564" cy="533"/>
            </a:xfrm>
            <a:prstGeom prst="parallelogram">
              <a:avLst>
                <a:gd name="adj" fmla="val 56034"/>
              </a:avLst>
            </a:prstGeom>
            <a:gradFill rotWithShape="0">
              <a:gsLst>
                <a:gs pos="0">
                  <a:schemeClr val="accent1"/>
                </a:gs>
                <a:gs pos="100000">
                  <a:schemeClr val="accent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US" sz="1800"/>
            </a:p>
          </p:txBody>
        </p:sp>
        <p:sp>
          <p:nvSpPr>
            <p:cNvPr id="43021" name="AutoShape 1037">
              <a:extLst>
                <a:ext uri="{FF2B5EF4-FFF2-40B4-BE49-F238E27FC236}">
                  <a16:creationId xmlns:a16="http://schemas.microsoft.com/office/drawing/2014/main" id="{2A3FAE9D-4253-E911-396C-BEAA85E4D20F}"/>
                </a:ext>
              </a:extLst>
            </p:cNvPr>
            <p:cNvSpPr>
              <a:spLocks noChangeArrowheads="1"/>
            </p:cNvSpPr>
            <p:nvPr/>
          </p:nvSpPr>
          <p:spPr bwMode="auto">
            <a:xfrm rot="5400000" flipH="1">
              <a:off x="81" y="3181"/>
              <a:ext cx="564" cy="533"/>
            </a:xfrm>
            <a:prstGeom prst="parallelogram">
              <a:avLst>
                <a:gd name="adj" fmla="val 56034"/>
              </a:avLst>
            </a:prstGeom>
            <a:gradFill rotWithShape="0">
              <a:gsLst>
                <a:gs pos="0">
                  <a:schemeClr val="accent1"/>
                </a:gs>
                <a:gs pos="100000">
                  <a:schemeClr val="accent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US" sz="1800"/>
            </a:p>
          </p:txBody>
        </p:sp>
        <p:sp>
          <p:nvSpPr>
            <p:cNvPr id="43022" name="AutoShape 1038">
              <a:extLst>
                <a:ext uri="{FF2B5EF4-FFF2-40B4-BE49-F238E27FC236}">
                  <a16:creationId xmlns:a16="http://schemas.microsoft.com/office/drawing/2014/main" id="{16A7B246-F721-CABF-B50F-1874540D87D9}"/>
                </a:ext>
              </a:extLst>
            </p:cNvPr>
            <p:cNvSpPr>
              <a:spLocks noChangeArrowheads="1"/>
            </p:cNvSpPr>
            <p:nvPr/>
          </p:nvSpPr>
          <p:spPr bwMode="auto">
            <a:xfrm rot="5400000" flipH="1">
              <a:off x="84" y="3774"/>
              <a:ext cx="558" cy="533"/>
            </a:xfrm>
            <a:prstGeom prst="parallelogram">
              <a:avLst>
                <a:gd name="adj" fmla="val 55437"/>
              </a:avLst>
            </a:prstGeom>
            <a:gradFill rotWithShape="0">
              <a:gsLst>
                <a:gs pos="0">
                  <a:schemeClr val="accent1"/>
                </a:gs>
                <a:gs pos="100000">
                  <a:schemeClr val="accent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US" sz="1800"/>
            </a:p>
          </p:txBody>
        </p:sp>
        <p:sp>
          <p:nvSpPr>
            <p:cNvPr id="43023" name="AutoShape 1039">
              <a:extLst>
                <a:ext uri="{FF2B5EF4-FFF2-40B4-BE49-F238E27FC236}">
                  <a16:creationId xmlns:a16="http://schemas.microsoft.com/office/drawing/2014/main" id="{9174772F-4821-2963-340D-E6916E1EEE30}"/>
                </a:ext>
              </a:extLst>
            </p:cNvPr>
            <p:cNvSpPr>
              <a:spLocks noChangeArrowheads="1"/>
            </p:cNvSpPr>
            <p:nvPr/>
          </p:nvSpPr>
          <p:spPr bwMode="auto">
            <a:xfrm rot="5400000" flipH="1">
              <a:off x="82" y="213"/>
              <a:ext cx="564" cy="533"/>
            </a:xfrm>
            <a:prstGeom prst="parallelogram">
              <a:avLst>
                <a:gd name="adj" fmla="val 56034"/>
              </a:avLst>
            </a:prstGeom>
            <a:gradFill rotWithShape="0">
              <a:gsLst>
                <a:gs pos="0">
                  <a:schemeClr val="accent1"/>
                </a:gs>
                <a:gs pos="100000">
                  <a:schemeClr val="accent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US" sz="1800"/>
            </a:p>
          </p:txBody>
        </p:sp>
        <p:sp>
          <p:nvSpPr>
            <p:cNvPr id="43024" name="AutoShape 1040">
              <a:extLst>
                <a:ext uri="{FF2B5EF4-FFF2-40B4-BE49-F238E27FC236}">
                  <a16:creationId xmlns:a16="http://schemas.microsoft.com/office/drawing/2014/main" id="{E7479692-E3C2-194B-F4A2-5E230CFFE545}"/>
                </a:ext>
              </a:extLst>
            </p:cNvPr>
            <p:cNvSpPr>
              <a:spLocks noChangeArrowheads="1"/>
            </p:cNvSpPr>
            <p:nvPr/>
          </p:nvSpPr>
          <p:spPr bwMode="auto">
            <a:xfrm rot="5400000" flipH="1">
              <a:off x="81" y="803"/>
              <a:ext cx="564" cy="533"/>
            </a:xfrm>
            <a:prstGeom prst="parallelogram">
              <a:avLst>
                <a:gd name="adj" fmla="val 56034"/>
              </a:avLst>
            </a:prstGeom>
            <a:gradFill rotWithShape="0">
              <a:gsLst>
                <a:gs pos="0">
                  <a:schemeClr val="accent1"/>
                </a:gs>
                <a:gs pos="100000">
                  <a:schemeClr val="accent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US" sz="1800"/>
            </a:p>
          </p:txBody>
        </p:sp>
        <p:sp>
          <p:nvSpPr>
            <p:cNvPr id="43025" name="AutoShape 1041">
              <a:extLst>
                <a:ext uri="{FF2B5EF4-FFF2-40B4-BE49-F238E27FC236}">
                  <a16:creationId xmlns:a16="http://schemas.microsoft.com/office/drawing/2014/main" id="{494844C1-A006-B8D6-D8BC-855830C63587}"/>
                </a:ext>
              </a:extLst>
            </p:cNvPr>
            <p:cNvSpPr>
              <a:spLocks noChangeArrowheads="1"/>
            </p:cNvSpPr>
            <p:nvPr/>
          </p:nvSpPr>
          <p:spPr bwMode="auto">
            <a:xfrm rot="5400000" flipH="1">
              <a:off x="81" y="1399"/>
              <a:ext cx="564" cy="533"/>
            </a:xfrm>
            <a:prstGeom prst="parallelogram">
              <a:avLst>
                <a:gd name="adj" fmla="val 56034"/>
              </a:avLst>
            </a:prstGeom>
            <a:gradFill rotWithShape="0">
              <a:gsLst>
                <a:gs pos="0">
                  <a:schemeClr val="accent1"/>
                </a:gs>
                <a:gs pos="100000">
                  <a:schemeClr val="accent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US" sz="1800"/>
            </a:p>
          </p:txBody>
        </p:sp>
      </p:grpSp>
      <p:sp>
        <p:nvSpPr>
          <p:cNvPr id="43026" name="Rectangle 1042">
            <a:extLst>
              <a:ext uri="{FF2B5EF4-FFF2-40B4-BE49-F238E27FC236}">
                <a16:creationId xmlns:a16="http://schemas.microsoft.com/office/drawing/2014/main" id="{2AD9BC86-40C3-AADC-A9A4-A0B7FFC2A117}"/>
              </a:ext>
            </a:extLst>
          </p:cNvPr>
          <p:cNvSpPr>
            <a:spLocks noChangeArrowheads="1"/>
          </p:cNvSpPr>
          <p:nvPr/>
        </p:nvSpPr>
        <p:spPr bwMode="auto">
          <a:xfrm>
            <a:off x="588434" y="0"/>
            <a:ext cx="368300" cy="6858000"/>
          </a:xfrm>
          <a:prstGeom prst="rect">
            <a:avLst/>
          </a:prstGeom>
          <a:gradFill rotWithShape="0">
            <a:gsLst>
              <a:gs pos="0">
                <a:schemeClr val="bg2"/>
              </a:gs>
              <a:gs pos="50000">
                <a:schemeClr val="folHlink"/>
              </a:gs>
              <a:gs pos="100000">
                <a:schemeClr val="bg2"/>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1800"/>
          </a:p>
        </p:txBody>
      </p:sp>
      <p:sp>
        <p:nvSpPr>
          <p:cNvPr id="43027" name="AutoShape 1043">
            <a:extLst>
              <a:ext uri="{FF2B5EF4-FFF2-40B4-BE49-F238E27FC236}">
                <a16:creationId xmlns:a16="http://schemas.microsoft.com/office/drawing/2014/main" id="{79196A84-BC7F-C5BA-11D0-0FD089A97A1D}"/>
              </a:ext>
            </a:extLst>
          </p:cNvPr>
          <p:cNvSpPr>
            <a:spLocks noChangeArrowheads="1"/>
          </p:cNvSpPr>
          <p:nvPr/>
        </p:nvSpPr>
        <p:spPr bwMode="auto">
          <a:xfrm flipH="1">
            <a:off x="730251" y="2717800"/>
            <a:ext cx="11461749" cy="254000"/>
          </a:xfrm>
          <a:prstGeom prst="homePlate">
            <a:avLst>
              <a:gd name="adj" fmla="val 58913"/>
            </a:avLst>
          </a:prstGeom>
          <a:gradFill rotWithShape="0">
            <a:gsLst>
              <a:gs pos="0">
                <a:schemeClr val="bg2"/>
              </a:gs>
              <a:gs pos="50000">
                <a:schemeClr val="folHlink"/>
              </a:gs>
              <a:gs pos="100000">
                <a:schemeClr val="bg2"/>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800"/>
          </a:p>
        </p:txBody>
      </p:sp>
      <p:sp>
        <p:nvSpPr>
          <p:cNvPr id="43028" name="Oval 1044">
            <a:extLst>
              <a:ext uri="{FF2B5EF4-FFF2-40B4-BE49-F238E27FC236}">
                <a16:creationId xmlns:a16="http://schemas.microsoft.com/office/drawing/2014/main" id="{70BBDFAA-8485-354D-076F-9AA8952EFA66}"/>
              </a:ext>
            </a:extLst>
          </p:cNvPr>
          <p:cNvSpPr>
            <a:spLocks noChangeArrowheads="1"/>
          </p:cNvSpPr>
          <p:nvPr/>
        </p:nvSpPr>
        <p:spPr bwMode="auto">
          <a:xfrm>
            <a:off x="577851" y="2697164"/>
            <a:ext cx="393700" cy="274637"/>
          </a:xfrm>
          <a:prstGeom prst="ellipse">
            <a:avLst/>
          </a:prstGeom>
          <a:gradFill rotWithShape="0">
            <a:gsLst>
              <a:gs pos="0">
                <a:srgbClr val="FEFFFF"/>
              </a:gs>
              <a:gs pos="100000">
                <a:schemeClr val="folHlink"/>
              </a:gs>
            </a:gsLst>
            <a:path path="shape">
              <a:fillToRect l="50000" t="50000" r="50000" b="50000"/>
            </a:path>
          </a:gra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sz="1800"/>
          </a:p>
        </p:txBody>
      </p:sp>
      <p:sp>
        <p:nvSpPr>
          <p:cNvPr id="43029" name="Rectangle 1045">
            <a:extLst>
              <a:ext uri="{FF2B5EF4-FFF2-40B4-BE49-F238E27FC236}">
                <a16:creationId xmlns:a16="http://schemas.microsoft.com/office/drawing/2014/main" id="{D63F1057-5ACD-7E2E-F70C-55BCF597E0F9}"/>
              </a:ext>
            </a:extLst>
          </p:cNvPr>
          <p:cNvSpPr>
            <a:spLocks noChangeArrowheads="1"/>
          </p:cNvSpPr>
          <p:nvPr/>
        </p:nvSpPr>
        <p:spPr bwMode="auto">
          <a:xfrm>
            <a:off x="618067" y="2700338"/>
            <a:ext cx="215900" cy="41576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1800"/>
          </a:p>
        </p:txBody>
      </p:sp>
      <p:sp>
        <p:nvSpPr>
          <p:cNvPr id="43030" name="Oval 1046">
            <a:extLst>
              <a:ext uri="{FF2B5EF4-FFF2-40B4-BE49-F238E27FC236}">
                <a16:creationId xmlns:a16="http://schemas.microsoft.com/office/drawing/2014/main" id="{19BA9512-D363-BB4D-8E0B-AEF3C6132BE0}"/>
              </a:ext>
            </a:extLst>
          </p:cNvPr>
          <p:cNvSpPr>
            <a:spLocks noChangeArrowheads="1"/>
          </p:cNvSpPr>
          <p:nvPr/>
        </p:nvSpPr>
        <p:spPr bwMode="auto">
          <a:xfrm>
            <a:off x="12314767" y="2697164"/>
            <a:ext cx="406400" cy="274637"/>
          </a:xfrm>
          <a:prstGeom prst="ellipse">
            <a:avLst/>
          </a:prstGeom>
          <a:gradFill rotWithShape="0">
            <a:gsLst>
              <a:gs pos="0">
                <a:srgbClr val="FEFFFF"/>
              </a:gs>
              <a:gs pos="100000">
                <a:schemeClr val="folHlink"/>
              </a:gs>
            </a:gsLst>
            <a:path path="shape">
              <a:fillToRect l="50000" t="50000" r="50000" b="50000"/>
            </a:path>
          </a:gra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sz="1800"/>
          </a:p>
        </p:txBody>
      </p:sp>
      <p:sp>
        <p:nvSpPr>
          <p:cNvPr id="43031" name="Rectangle 1047">
            <a:extLst>
              <a:ext uri="{FF2B5EF4-FFF2-40B4-BE49-F238E27FC236}">
                <a16:creationId xmlns:a16="http://schemas.microsoft.com/office/drawing/2014/main" id="{A2C4C206-C826-A6C3-1501-1C1E22B0C809}"/>
              </a:ext>
            </a:extLst>
          </p:cNvPr>
          <p:cNvSpPr>
            <a:spLocks noChangeArrowheads="1"/>
          </p:cNvSpPr>
          <p:nvPr/>
        </p:nvSpPr>
        <p:spPr bwMode="auto">
          <a:xfrm>
            <a:off x="645585" y="2760663"/>
            <a:ext cx="11669183"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1800"/>
          </a:p>
        </p:txBody>
      </p:sp>
      <p:grpSp>
        <p:nvGrpSpPr>
          <p:cNvPr id="43032" name="Group 1048">
            <a:extLst>
              <a:ext uri="{FF2B5EF4-FFF2-40B4-BE49-F238E27FC236}">
                <a16:creationId xmlns:a16="http://schemas.microsoft.com/office/drawing/2014/main" id="{5FF09758-EEEA-0AD6-D7B8-5CE21DD24FC0}"/>
              </a:ext>
            </a:extLst>
          </p:cNvPr>
          <p:cNvGrpSpPr>
            <a:grpSpLocks/>
          </p:cNvGrpSpPr>
          <p:nvPr/>
        </p:nvGrpSpPr>
        <p:grpSpPr bwMode="auto">
          <a:xfrm>
            <a:off x="201084" y="0"/>
            <a:ext cx="1132416" cy="6858000"/>
            <a:chOff x="95" y="0"/>
            <a:chExt cx="535" cy="4320"/>
          </a:xfrm>
        </p:grpSpPr>
        <p:sp>
          <p:nvSpPr>
            <p:cNvPr id="43033" name="AutoShape 1049">
              <a:extLst>
                <a:ext uri="{FF2B5EF4-FFF2-40B4-BE49-F238E27FC236}">
                  <a16:creationId xmlns:a16="http://schemas.microsoft.com/office/drawing/2014/main" id="{DF66EF29-0812-A912-EA8D-92C775CCC007}"/>
                </a:ext>
              </a:extLst>
            </p:cNvPr>
            <p:cNvSpPr>
              <a:spLocks noChangeArrowheads="1"/>
            </p:cNvSpPr>
            <p:nvPr/>
          </p:nvSpPr>
          <p:spPr bwMode="auto">
            <a:xfrm rot="-5400000">
              <a:off x="82" y="2291"/>
              <a:ext cx="564" cy="533"/>
            </a:xfrm>
            <a:prstGeom prst="parallelogram">
              <a:avLst>
                <a:gd name="adj" fmla="val 56034"/>
              </a:avLst>
            </a:prstGeom>
            <a:gradFill rotWithShape="0">
              <a:gsLst>
                <a:gs pos="0">
                  <a:schemeClr val="accent2"/>
                </a:gs>
                <a:gs pos="100000">
                  <a:schemeClr val="accent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US" sz="1800"/>
            </a:p>
          </p:txBody>
        </p:sp>
        <p:sp>
          <p:nvSpPr>
            <p:cNvPr id="43034" name="AutoShape 1050">
              <a:extLst>
                <a:ext uri="{FF2B5EF4-FFF2-40B4-BE49-F238E27FC236}">
                  <a16:creationId xmlns:a16="http://schemas.microsoft.com/office/drawing/2014/main" id="{CC6BBABA-61AE-BF6A-6E98-CE3396F3D50A}"/>
                </a:ext>
              </a:extLst>
            </p:cNvPr>
            <p:cNvSpPr>
              <a:spLocks noChangeArrowheads="1"/>
            </p:cNvSpPr>
            <p:nvPr/>
          </p:nvSpPr>
          <p:spPr bwMode="auto">
            <a:xfrm rot="-5400000">
              <a:off x="81" y="2886"/>
              <a:ext cx="565" cy="533"/>
            </a:xfrm>
            <a:prstGeom prst="parallelogram">
              <a:avLst>
                <a:gd name="adj" fmla="val 56133"/>
              </a:avLst>
            </a:prstGeom>
            <a:gradFill rotWithShape="0">
              <a:gsLst>
                <a:gs pos="0">
                  <a:schemeClr val="accent2"/>
                </a:gs>
                <a:gs pos="100000">
                  <a:schemeClr val="accent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US" sz="1800"/>
            </a:p>
          </p:txBody>
        </p:sp>
        <p:sp>
          <p:nvSpPr>
            <p:cNvPr id="43035" name="AutoShape 1051">
              <a:extLst>
                <a:ext uri="{FF2B5EF4-FFF2-40B4-BE49-F238E27FC236}">
                  <a16:creationId xmlns:a16="http://schemas.microsoft.com/office/drawing/2014/main" id="{FF89246E-FE1B-3BC2-3B97-C78E1E69E67F}"/>
                </a:ext>
              </a:extLst>
            </p:cNvPr>
            <p:cNvSpPr>
              <a:spLocks noChangeArrowheads="1"/>
            </p:cNvSpPr>
            <p:nvPr/>
          </p:nvSpPr>
          <p:spPr bwMode="auto">
            <a:xfrm rot="-5400000">
              <a:off x="81" y="3479"/>
              <a:ext cx="564" cy="533"/>
            </a:xfrm>
            <a:prstGeom prst="parallelogram">
              <a:avLst>
                <a:gd name="adj" fmla="val 56034"/>
              </a:avLst>
            </a:prstGeom>
            <a:gradFill rotWithShape="0">
              <a:gsLst>
                <a:gs pos="0">
                  <a:schemeClr val="accent2"/>
                </a:gs>
                <a:gs pos="100000">
                  <a:schemeClr val="accent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US" sz="1800"/>
            </a:p>
          </p:txBody>
        </p:sp>
        <p:sp>
          <p:nvSpPr>
            <p:cNvPr id="43036" name="AutoShape 1052">
              <a:extLst>
                <a:ext uri="{FF2B5EF4-FFF2-40B4-BE49-F238E27FC236}">
                  <a16:creationId xmlns:a16="http://schemas.microsoft.com/office/drawing/2014/main" id="{D752FBBA-B651-13F0-80EA-1764F0797423}"/>
                </a:ext>
              </a:extLst>
            </p:cNvPr>
            <p:cNvSpPr>
              <a:spLocks noChangeArrowheads="1"/>
            </p:cNvSpPr>
            <p:nvPr/>
          </p:nvSpPr>
          <p:spPr bwMode="auto">
            <a:xfrm rot="-5400000">
              <a:off x="81" y="508"/>
              <a:ext cx="565" cy="533"/>
            </a:xfrm>
            <a:prstGeom prst="parallelogram">
              <a:avLst>
                <a:gd name="adj" fmla="val 56133"/>
              </a:avLst>
            </a:prstGeom>
            <a:gradFill rotWithShape="0">
              <a:gsLst>
                <a:gs pos="0">
                  <a:schemeClr val="accent2"/>
                </a:gs>
                <a:gs pos="100000">
                  <a:schemeClr val="accent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US" sz="1800"/>
            </a:p>
          </p:txBody>
        </p:sp>
        <p:sp>
          <p:nvSpPr>
            <p:cNvPr id="43037" name="AutoShape 1053">
              <a:extLst>
                <a:ext uri="{FF2B5EF4-FFF2-40B4-BE49-F238E27FC236}">
                  <a16:creationId xmlns:a16="http://schemas.microsoft.com/office/drawing/2014/main" id="{20442DC1-79F3-EC15-489B-7491BA1C9204}"/>
                </a:ext>
              </a:extLst>
            </p:cNvPr>
            <p:cNvSpPr>
              <a:spLocks noChangeArrowheads="1"/>
            </p:cNvSpPr>
            <p:nvPr/>
          </p:nvSpPr>
          <p:spPr bwMode="auto">
            <a:xfrm rot="-5400000">
              <a:off x="81" y="1101"/>
              <a:ext cx="564" cy="533"/>
            </a:xfrm>
            <a:prstGeom prst="parallelogram">
              <a:avLst>
                <a:gd name="adj" fmla="val 56034"/>
              </a:avLst>
            </a:prstGeom>
            <a:gradFill rotWithShape="0">
              <a:gsLst>
                <a:gs pos="0">
                  <a:schemeClr val="accent2"/>
                </a:gs>
                <a:gs pos="100000">
                  <a:schemeClr val="accent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US" sz="1800"/>
            </a:p>
          </p:txBody>
        </p:sp>
        <p:sp>
          <p:nvSpPr>
            <p:cNvPr id="43038" name="AutoShape 1054">
              <a:extLst>
                <a:ext uri="{FF2B5EF4-FFF2-40B4-BE49-F238E27FC236}">
                  <a16:creationId xmlns:a16="http://schemas.microsoft.com/office/drawing/2014/main" id="{B75462D6-93B9-82ED-EF2F-38C9F941DE79}"/>
                </a:ext>
              </a:extLst>
            </p:cNvPr>
            <p:cNvSpPr>
              <a:spLocks noChangeArrowheads="1"/>
            </p:cNvSpPr>
            <p:nvPr/>
          </p:nvSpPr>
          <p:spPr bwMode="auto">
            <a:xfrm rot="-5400000">
              <a:off x="81" y="1697"/>
              <a:ext cx="564" cy="533"/>
            </a:xfrm>
            <a:prstGeom prst="parallelogram">
              <a:avLst>
                <a:gd name="adj" fmla="val 56034"/>
              </a:avLst>
            </a:prstGeom>
            <a:gradFill rotWithShape="0">
              <a:gsLst>
                <a:gs pos="0">
                  <a:schemeClr val="accent2"/>
                </a:gs>
                <a:gs pos="100000">
                  <a:schemeClr val="accent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US" sz="1800"/>
            </a:p>
          </p:txBody>
        </p:sp>
        <p:sp>
          <p:nvSpPr>
            <p:cNvPr id="43039" name="Freeform 1055">
              <a:extLst>
                <a:ext uri="{FF2B5EF4-FFF2-40B4-BE49-F238E27FC236}">
                  <a16:creationId xmlns:a16="http://schemas.microsoft.com/office/drawing/2014/main" id="{DDAB3F7D-AC63-DE02-9161-479513C09871}"/>
                </a:ext>
              </a:extLst>
            </p:cNvPr>
            <p:cNvSpPr>
              <a:spLocks/>
            </p:cNvSpPr>
            <p:nvPr/>
          </p:nvSpPr>
          <p:spPr bwMode="auto">
            <a:xfrm>
              <a:off x="98" y="0"/>
              <a:ext cx="532" cy="465"/>
            </a:xfrm>
            <a:custGeom>
              <a:avLst/>
              <a:gdLst>
                <a:gd name="T0" fmla="*/ 1 w 532"/>
                <a:gd name="T1" fmla="*/ 0 h 465"/>
                <a:gd name="T2" fmla="*/ 0 w 532"/>
                <a:gd name="T3" fmla="*/ 166 h 465"/>
                <a:gd name="T4" fmla="*/ 532 w 532"/>
                <a:gd name="T5" fmla="*/ 465 h 465"/>
                <a:gd name="T6" fmla="*/ 532 w 532"/>
                <a:gd name="T7" fmla="*/ 201 h 465"/>
                <a:gd name="T8" fmla="*/ 172 w 532"/>
                <a:gd name="T9" fmla="*/ 0 h 465"/>
                <a:gd name="T10" fmla="*/ 1 w 532"/>
                <a:gd name="T11" fmla="*/ 0 h 465"/>
              </a:gdLst>
              <a:ahLst/>
              <a:cxnLst>
                <a:cxn ang="0">
                  <a:pos x="T0" y="T1"/>
                </a:cxn>
                <a:cxn ang="0">
                  <a:pos x="T2" y="T3"/>
                </a:cxn>
                <a:cxn ang="0">
                  <a:pos x="T4" y="T5"/>
                </a:cxn>
                <a:cxn ang="0">
                  <a:pos x="T6" y="T7"/>
                </a:cxn>
                <a:cxn ang="0">
                  <a:pos x="T8" y="T9"/>
                </a:cxn>
                <a:cxn ang="0">
                  <a:pos x="T10" y="T11"/>
                </a:cxn>
              </a:cxnLst>
              <a:rect l="0" t="0" r="r" b="b"/>
              <a:pathLst>
                <a:path w="532" h="465">
                  <a:moveTo>
                    <a:pt x="1" y="0"/>
                  </a:moveTo>
                  <a:lnTo>
                    <a:pt x="0" y="166"/>
                  </a:lnTo>
                  <a:lnTo>
                    <a:pt x="532" y="465"/>
                  </a:lnTo>
                  <a:lnTo>
                    <a:pt x="532" y="201"/>
                  </a:lnTo>
                  <a:lnTo>
                    <a:pt x="172" y="0"/>
                  </a:lnTo>
                  <a:lnTo>
                    <a:pt x="1" y="0"/>
                  </a:lnTo>
                  <a:close/>
                </a:path>
              </a:pathLst>
            </a:custGeom>
            <a:gradFill rotWithShape="0">
              <a:gsLst>
                <a:gs pos="0">
                  <a:schemeClr val="accent2"/>
                </a:gs>
                <a:gs pos="100000">
                  <a:schemeClr val="accent1"/>
                </a:gs>
              </a:gsLst>
              <a:lin ang="0" scaled="1"/>
            </a:gradFill>
            <a:ln>
              <a:noFill/>
            </a:ln>
            <a:effectLst/>
            <a:extLs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US" sz="1800"/>
            </a:p>
          </p:txBody>
        </p:sp>
        <p:sp>
          <p:nvSpPr>
            <p:cNvPr id="43040" name="Freeform 1056">
              <a:extLst>
                <a:ext uri="{FF2B5EF4-FFF2-40B4-BE49-F238E27FC236}">
                  <a16:creationId xmlns:a16="http://schemas.microsoft.com/office/drawing/2014/main" id="{739B57F0-407C-9654-8893-F7C37D32E4B3}"/>
                </a:ext>
              </a:extLst>
            </p:cNvPr>
            <p:cNvSpPr>
              <a:spLocks/>
            </p:cNvSpPr>
            <p:nvPr/>
          </p:nvSpPr>
          <p:spPr bwMode="auto">
            <a:xfrm>
              <a:off x="95" y="4060"/>
              <a:ext cx="457" cy="260"/>
            </a:xfrm>
            <a:custGeom>
              <a:avLst/>
              <a:gdLst>
                <a:gd name="T0" fmla="*/ 457 w 457"/>
                <a:gd name="T1" fmla="*/ 260 h 264"/>
                <a:gd name="T2" fmla="*/ 1 w 457"/>
                <a:gd name="T3" fmla="*/ 0 h 264"/>
                <a:gd name="T4" fmla="*/ 0 w 457"/>
                <a:gd name="T5" fmla="*/ 264 h 264"/>
                <a:gd name="T6" fmla="*/ 457 w 457"/>
                <a:gd name="T7" fmla="*/ 260 h 264"/>
              </a:gdLst>
              <a:ahLst/>
              <a:cxnLst>
                <a:cxn ang="0">
                  <a:pos x="T0" y="T1"/>
                </a:cxn>
                <a:cxn ang="0">
                  <a:pos x="T2" y="T3"/>
                </a:cxn>
                <a:cxn ang="0">
                  <a:pos x="T4" y="T5"/>
                </a:cxn>
                <a:cxn ang="0">
                  <a:pos x="T6" y="T7"/>
                </a:cxn>
              </a:cxnLst>
              <a:rect l="0" t="0" r="r" b="b"/>
              <a:pathLst>
                <a:path w="457" h="264">
                  <a:moveTo>
                    <a:pt x="457" y="260"/>
                  </a:moveTo>
                  <a:lnTo>
                    <a:pt x="1" y="0"/>
                  </a:lnTo>
                  <a:lnTo>
                    <a:pt x="0" y="264"/>
                  </a:lnTo>
                  <a:lnTo>
                    <a:pt x="457" y="260"/>
                  </a:lnTo>
                  <a:close/>
                </a:path>
              </a:pathLst>
            </a:custGeom>
            <a:gradFill rotWithShape="0">
              <a:gsLst>
                <a:gs pos="0">
                  <a:schemeClr val="accent2"/>
                </a:gs>
                <a:gs pos="100000">
                  <a:schemeClr val="accent1"/>
                </a:gs>
              </a:gsLst>
              <a:lin ang="0" scaled="1"/>
            </a:gradFill>
            <a:ln>
              <a:noFill/>
            </a:ln>
            <a:effectLst/>
            <a:extLs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US" sz="1800"/>
            </a:p>
          </p:txBody>
        </p:sp>
      </p:grpSp>
      <p:pic>
        <p:nvPicPr>
          <p:cNvPr id="43041" name="Picture 1057">
            <a:extLst>
              <a:ext uri="{FF2B5EF4-FFF2-40B4-BE49-F238E27FC236}">
                <a16:creationId xmlns:a16="http://schemas.microsoft.com/office/drawing/2014/main" id="{71637D4D-C297-ABF2-1AA7-A49B8691C4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6353176"/>
            <a:ext cx="1358900" cy="50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3042" name="Rectangle 1058">
            <a:extLst>
              <a:ext uri="{FF2B5EF4-FFF2-40B4-BE49-F238E27FC236}">
                <a16:creationId xmlns:a16="http://schemas.microsoft.com/office/drawing/2014/main" id="{CA83D1BE-E9A7-A072-1E3E-70525E500B86}"/>
              </a:ext>
            </a:extLst>
          </p:cNvPr>
          <p:cNvSpPr>
            <a:spLocks noChangeArrowheads="1"/>
          </p:cNvSpPr>
          <p:nvPr/>
        </p:nvSpPr>
        <p:spPr bwMode="auto">
          <a:xfrm>
            <a:off x="1320800" y="6553200"/>
            <a:ext cx="2743200" cy="22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spcBef>
                <a:spcPct val="50000"/>
              </a:spcBef>
            </a:pPr>
            <a:r>
              <a:rPr lang="en-US" altLang="en-US" sz="1200" b="1">
                <a:latin typeface="Tahoma" panose="020B0604030504040204" pitchFamily="34" charset="0"/>
              </a:rPr>
              <a:t>Wage and Hour Division</a:t>
            </a:r>
          </a:p>
        </p:txBody>
      </p:sp>
      <p:sp>
        <p:nvSpPr>
          <p:cNvPr id="43043" name="Rectangle 1059">
            <a:extLst>
              <a:ext uri="{FF2B5EF4-FFF2-40B4-BE49-F238E27FC236}">
                <a16:creationId xmlns:a16="http://schemas.microsoft.com/office/drawing/2014/main" id="{3F555E9E-11EA-5063-5059-5B1106420D6F}"/>
              </a:ext>
            </a:extLst>
          </p:cNvPr>
          <p:cNvSpPr>
            <a:spLocks noGrp="1" noChangeArrowheads="1"/>
          </p:cNvSpPr>
          <p:nvPr>
            <p:ph type="ftr" sz="quarter" idx="3"/>
          </p:nvPr>
        </p:nvSpPr>
        <p:spPr>
          <a:xfrm>
            <a:off x="4165600" y="6553200"/>
            <a:ext cx="3860800" cy="152400"/>
          </a:xfrm>
        </p:spPr>
        <p:txBody>
          <a:bodyPr/>
          <a:lstStyle>
            <a:lvl1pPr>
              <a:defRPr/>
            </a:lvl1pPr>
          </a:lstStyle>
          <a:p>
            <a:r>
              <a:rPr lang="en-US" altLang="en-US"/>
              <a:t> </a:t>
            </a:r>
            <a:r>
              <a:rPr lang="en-US" altLang="en-US" sz="1200">
                <a:latin typeface="+mn-lt"/>
              </a:rPr>
              <a:t>www.wagehour.dol.gov</a:t>
            </a:r>
            <a:endParaRPr lang="en-US" altLang="en-US" sz="1200" b="0">
              <a:latin typeface="+mn-lt"/>
            </a:endParaRPr>
          </a:p>
        </p:txBody>
      </p:sp>
      <p:sp>
        <p:nvSpPr>
          <p:cNvPr id="43044" name="Rectangle 1060">
            <a:extLst>
              <a:ext uri="{FF2B5EF4-FFF2-40B4-BE49-F238E27FC236}">
                <a16:creationId xmlns:a16="http://schemas.microsoft.com/office/drawing/2014/main" id="{D974458F-7DB0-F2B8-1516-4D44057B48BD}"/>
              </a:ext>
            </a:extLst>
          </p:cNvPr>
          <p:cNvSpPr>
            <a:spLocks noChangeArrowheads="1"/>
          </p:cNvSpPr>
          <p:nvPr/>
        </p:nvSpPr>
        <p:spPr bwMode="auto">
          <a:xfrm>
            <a:off x="9652000" y="6553200"/>
            <a:ext cx="2336800" cy="152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ctr">
              <a:spcBef>
                <a:spcPct val="50000"/>
              </a:spcBef>
            </a:pPr>
            <a:r>
              <a:rPr lang="en-US" altLang="en-US" sz="1200" b="1">
                <a:latin typeface="Tahoma" panose="020B0604030504040204" pitchFamily="34" charset="0"/>
              </a:rPr>
              <a:t>1-866-487-9243</a:t>
            </a:r>
            <a:r>
              <a:rPr lang="en-US" altLang="en-US" sz="1200"/>
              <a:t>                    </a:t>
            </a:r>
          </a:p>
        </p:txBody>
      </p:sp>
    </p:spTree>
    <p:extLst>
      <p:ext uri="{BB962C8B-B14F-4D97-AF65-F5344CB8AC3E}">
        <p14:creationId xmlns:p14="http://schemas.microsoft.com/office/powerpoint/2010/main" val="23943711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0"/>
                                  </p:stCondLst>
                                  <p:childTnLst>
                                    <p:set>
                                      <p:cBhvr>
                                        <p:cTn id="6" dur="1" fill="hold">
                                          <p:stCondLst>
                                            <p:cond delay="0"/>
                                          </p:stCondLst>
                                        </p:cTn>
                                        <p:tgtEl>
                                          <p:spTgt spid="43028"/>
                                        </p:tgtEl>
                                        <p:attrNameLst>
                                          <p:attrName>style.visibility</p:attrName>
                                        </p:attrNameLst>
                                      </p:cBhvr>
                                      <p:to>
                                        <p:strVal val="visible"/>
                                      </p:to>
                                    </p:set>
                                    <p:anim calcmode="lin" valueType="num">
                                      <p:cBhvr additive="base">
                                        <p:cTn id="7" dur="500" fill="hold"/>
                                        <p:tgtEl>
                                          <p:spTgt spid="43028"/>
                                        </p:tgtEl>
                                        <p:attrNameLst>
                                          <p:attrName>ppt_x</p:attrName>
                                        </p:attrNameLst>
                                      </p:cBhvr>
                                      <p:tavLst>
                                        <p:tav tm="0">
                                          <p:val>
                                            <p:strVal val="#ppt_x"/>
                                          </p:val>
                                        </p:tav>
                                        <p:tav tm="100000">
                                          <p:val>
                                            <p:strVal val="#ppt_x"/>
                                          </p:val>
                                        </p:tav>
                                      </p:tavLst>
                                    </p:anim>
                                    <p:anim calcmode="lin" valueType="num">
                                      <p:cBhvr additive="base">
                                        <p:cTn id="8" dur="500" fill="hold"/>
                                        <p:tgtEl>
                                          <p:spTgt spid="43028"/>
                                        </p:tgtEl>
                                        <p:attrNameLst>
                                          <p:attrName>ppt_y</p:attrName>
                                        </p:attrNameLst>
                                      </p:cBhvr>
                                      <p:tavLst>
                                        <p:tav tm="0">
                                          <p:val>
                                            <p:strVal val="1+#ppt_h/2"/>
                                          </p:val>
                                        </p:tav>
                                        <p:tav tm="100000">
                                          <p:val>
                                            <p:strVal val="#ppt_y"/>
                                          </p:val>
                                        </p:tav>
                                      </p:tavLst>
                                    </p:anim>
                                  </p:childTnLst>
                                  <p:subTnLst>
                                    <p:set>
                                      <p:cBhvr override="childStyle">
                                        <p:cTn dur="1" fill="hold" display="0" masterRel="sameClick" afterEffect="1">
                                          <p:stCondLst>
                                            <p:cond evt="end" delay="0">
                                              <p:tn val="5"/>
                                            </p:cond>
                                          </p:stCondLst>
                                        </p:cTn>
                                        <p:tgtEl>
                                          <p:spTgt spid="43028"/>
                                        </p:tgtEl>
                                        <p:attrNameLst>
                                          <p:attrName>style.visibility</p:attrName>
                                        </p:attrNameLst>
                                      </p:cBhvr>
                                      <p:to>
                                        <p:strVal val="hidden"/>
                                      </p:to>
                                    </p:set>
                                  </p:subTnLst>
                                </p:cTn>
                              </p:par>
                            </p:childTnLst>
                          </p:cTn>
                        </p:par>
                        <p:par>
                          <p:cTn id="9" fill="hold" nodeType="afterGroup">
                            <p:stCondLst>
                              <p:cond delay="500"/>
                            </p:stCondLst>
                            <p:childTnLst>
                              <p:par>
                                <p:cTn id="10" presetID="2" presetClass="entr" presetSubtype="8" fill="hold" nodeType="afterEffect">
                                  <p:stCondLst>
                                    <p:cond delay="0"/>
                                  </p:stCondLst>
                                  <p:childTnLst>
                                    <p:set>
                                      <p:cBhvr>
                                        <p:cTn id="11" dur="1" fill="hold">
                                          <p:stCondLst>
                                            <p:cond delay="0"/>
                                          </p:stCondLst>
                                        </p:cTn>
                                        <p:tgtEl>
                                          <p:spTgt spid="43030"/>
                                        </p:tgtEl>
                                        <p:attrNameLst>
                                          <p:attrName>style.visibility</p:attrName>
                                        </p:attrNameLst>
                                      </p:cBhvr>
                                      <p:to>
                                        <p:strVal val="visible"/>
                                      </p:to>
                                    </p:set>
                                    <p:anim calcmode="lin" valueType="num">
                                      <p:cBhvr additive="base">
                                        <p:cTn id="12" dur="500" fill="hold"/>
                                        <p:tgtEl>
                                          <p:spTgt spid="43030"/>
                                        </p:tgtEl>
                                        <p:attrNameLst>
                                          <p:attrName>ppt_x</p:attrName>
                                        </p:attrNameLst>
                                      </p:cBhvr>
                                      <p:tavLst>
                                        <p:tav tm="0">
                                          <p:val>
                                            <p:strVal val="0-#ppt_w/2"/>
                                          </p:val>
                                        </p:tav>
                                        <p:tav tm="100000">
                                          <p:val>
                                            <p:strVal val="#ppt_x"/>
                                          </p:val>
                                        </p:tav>
                                      </p:tavLst>
                                    </p:anim>
                                    <p:anim calcmode="lin" valueType="num">
                                      <p:cBhvr additive="base">
                                        <p:cTn id="13" dur="500" fill="hold"/>
                                        <p:tgtEl>
                                          <p:spTgt spid="430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C6328-0BC4-4F7B-236D-24693BD390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032AEA-8051-DD58-D59E-6CE7E2E94AB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DE50A2-393A-1901-D3AF-92F9AA491B79}"/>
              </a:ext>
            </a:extLst>
          </p:cNvPr>
          <p:cNvSpPr>
            <a:spLocks noGrp="1"/>
          </p:cNvSpPr>
          <p:nvPr>
            <p:ph type="dt" sz="half" idx="10"/>
          </p:nvPr>
        </p:nvSpPr>
        <p:spPr/>
        <p:txBody>
          <a:bodyPr/>
          <a:lstStyle>
            <a:lvl1pPr>
              <a:defRPr/>
            </a:lvl1pPr>
          </a:lstStyle>
          <a:p>
            <a:r>
              <a:rPr lang="en-US" altLang="en-US"/>
              <a:t>Wage and Hour Division</a:t>
            </a:r>
            <a:endParaRPr lang="en-US" altLang="en-US" b="0"/>
          </a:p>
        </p:txBody>
      </p:sp>
      <p:sp>
        <p:nvSpPr>
          <p:cNvPr id="5" name="Footer Placeholder 4">
            <a:extLst>
              <a:ext uri="{FF2B5EF4-FFF2-40B4-BE49-F238E27FC236}">
                <a16:creationId xmlns:a16="http://schemas.microsoft.com/office/drawing/2014/main" id="{FEE8C503-4D99-84B8-B008-4C5C784EF8E1}"/>
              </a:ext>
            </a:extLst>
          </p:cNvPr>
          <p:cNvSpPr>
            <a:spLocks noGrp="1"/>
          </p:cNvSpPr>
          <p:nvPr>
            <p:ph type="ftr" sz="quarter" idx="11"/>
          </p:nvPr>
        </p:nvSpPr>
        <p:spPr/>
        <p:txBody>
          <a:bodyPr/>
          <a:lstStyle>
            <a:lvl1pPr>
              <a:defRPr/>
            </a:lvl1pPr>
          </a:lstStyle>
          <a:p>
            <a:r>
              <a:rPr lang="en-US" altLang="en-US"/>
              <a:t> </a:t>
            </a:r>
            <a:r>
              <a:rPr lang="en-US" altLang="en-US" sz="1200">
                <a:latin typeface="+mn-lt"/>
              </a:rPr>
              <a:t>www.wagehour.dol.gov</a:t>
            </a:r>
            <a:endParaRPr lang="en-US" altLang="en-US" sz="1200" b="0">
              <a:latin typeface="+mn-lt"/>
            </a:endParaRPr>
          </a:p>
        </p:txBody>
      </p:sp>
    </p:spTree>
    <p:extLst>
      <p:ext uri="{BB962C8B-B14F-4D97-AF65-F5344CB8AC3E}">
        <p14:creationId xmlns:p14="http://schemas.microsoft.com/office/powerpoint/2010/main" val="22016354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BF6FD-4FD3-183B-EE87-E4DBB4CC13C7}"/>
              </a:ext>
            </a:extLst>
          </p:cNvPr>
          <p:cNvSpPr>
            <a:spLocks noGrp="1"/>
          </p:cNvSpPr>
          <p:nvPr>
            <p:ph type="title"/>
          </p:nvPr>
        </p:nvSpPr>
        <p:spPr>
          <a:xfrm>
            <a:off x="831851" y="1709739"/>
            <a:ext cx="10515600" cy="2852737"/>
          </a:xfrm>
        </p:spPr>
        <p:txBody>
          <a:bodyPr/>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A1F1897-3EC9-1B95-B750-E963B608D6F3}"/>
              </a:ext>
            </a:extLst>
          </p:cNvPr>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3102E36E-FD32-9686-AE15-2E3C22E765D8}"/>
              </a:ext>
            </a:extLst>
          </p:cNvPr>
          <p:cNvSpPr>
            <a:spLocks noGrp="1"/>
          </p:cNvSpPr>
          <p:nvPr>
            <p:ph type="dt" sz="half" idx="10"/>
          </p:nvPr>
        </p:nvSpPr>
        <p:spPr/>
        <p:txBody>
          <a:bodyPr/>
          <a:lstStyle>
            <a:lvl1pPr>
              <a:defRPr/>
            </a:lvl1pPr>
          </a:lstStyle>
          <a:p>
            <a:r>
              <a:rPr lang="en-US" altLang="en-US"/>
              <a:t>Wage and Hour Division</a:t>
            </a:r>
            <a:endParaRPr lang="en-US" altLang="en-US" b="0"/>
          </a:p>
        </p:txBody>
      </p:sp>
      <p:sp>
        <p:nvSpPr>
          <p:cNvPr id="5" name="Footer Placeholder 4">
            <a:extLst>
              <a:ext uri="{FF2B5EF4-FFF2-40B4-BE49-F238E27FC236}">
                <a16:creationId xmlns:a16="http://schemas.microsoft.com/office/drawing/2014/main" id="{5F39F497-9256-4FF4-F22B-3EBA8600B0C4}"/>
              </a:ext>
            </a:extLst>
          </p:cNvPr>
          <p:cNvSpPr>
            <a:spLocks noGrp="1"/>
          </p:cNvSpPr>
          <p:nvPr>
            <p:ph type="ftr" sz="quarter" idx="11"/>
          </p:nvPr>
        </p:nvSpPr>
        <p:spPr/>
        <p:txBody>
          <a:bodyPr/>
          <a:lstStyle>
            <a:lvl1pPr>
              <a:defRPr/>
            </a:lvl1pPr>
          </a:lstStyle>
          <a:p>
            <a:r>
              <a:rPr lang="en-US" altLang="en-US"/>
              <a:t> </a:t>
            </a:r>
            <a:r>
              <a:rPr lang="en-US" altLang="en-US" sz="1200">
                <a:latin typeface="+mn-lt"/>
              </a:rPr>
              <a:t>www.wagehour.dol.gov</a:t>
            </a:r>
            <a:endParaRPr lang="en-US" altLang="en-US" sz="1200" b="0">
              <a:latin typeface="+mn-lt"/>
            </a:endParaRPr>
          </a:p>
        </p:txBody>
      </p:sp>
    </p:spTree>
    <p:extLst>
      <p:ext uri="{BB962C8B-B14F-4D97-AF65-F5344CB8AC3E}">
        <p14:creationId xmlns:p14="http://schemas.microsoft.com/office/powerpoint/2010/main" val="29123026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CFBFE-820F-542C-F215-2B345873F71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68C18E1-BE06-C999-CF6D-F7BC05AE1EAE}"/>
              </a:ext>
            </a:extLst>
          </p:cNvPr>
          <p:cNvSpPr>
            <a:spLocks noGrp="1"/>
          </p:cNvSpPr>
          <p:nvPr>
            <p:ph sz="half" idx="1"/>
          </p:nvPr>
        </p:nvSpPr>
        <p:spPr>
          <a:xfrm>
            <a:off x="1625600" y="20447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0B9DD12-B721-B704-8298-AA49369454E2}"/>
              </a:ext>
            </a:extLst>
          </p:cNvPr>
          <p:cNvSpPr>
            <a:spLocks noGrp="1"/>
          </p:cNvSpPr>
          <p:nvPr>
            <p:ph sz="half" idx="2"/>
          </p:nvPr>
        </p:nvSpPr>
        <p:spPr>
          <a:xfrm>
            <a:off x="6908800" y="20447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7E03DC6-5751-1B30-1229-EC53E2FE2E59}"/>
              </a:ext>
            </a:extLst>
          </p:cNvPr>
          <p:cNvSpPr>
            <a:spLocks noGrp="1"/>
          </p:cNvSpPr>
          <p:nvPr>
            <p:ph type="dt" sz="half" idx="10"/>
          </p:nvPr>
        </p:nvSpPr>
        <p:spPr/>
        <p:txBody>
          <a:bodyPr/>
          <a:lstStyle>
            <a:lvl1pPr>
              <a:defRPr/>
            </a:lvl1pPr>
          </a:lstStyle>
          <a:p>
            <a:r>
              <a:rPr lang="en-US" altLang="en-US"/>
              <a:t>Wage and Hour Division</a:t>
            </a:r>
            <a:endParaRPr lang="en-US" altLang="en-US" b="0"/>
          </a:p>
        </p:txBody>
      </p:sp>
      <p:sp>
        <p:nvSpPr>
          <p:cNvPr id="6" name="Footer Placeholder 5">
            <a:extLst>
              <a:ext uri="{FF2B5EF4-FFF2-40B4-BE49-F238E27FC236}">
                <a16:creationId xmlns:a16="http://schemas.microsoft.com/office/drawing/2014/main" id="{96E43A38-8D08-9D6A-7BD9-AF2E8D3D7BAE}"/>
              </a:ext>
            </a:extLst>
          </p:cNvPr>
          <p:cNvSpPr>
            <a:spLocks noGrp="1"/>
          </p:cNvSpPr>
          <p:nvPr>
            <p:ph type="ftr" sz="quarter" idx="11"/>
          </p:nvPr>
        </p:nvSpPr>
        <p:spPr/>
        <p:txBody>
          <a:bodyPr/>
          <a:lstStyle>
            <a:lvl1pPr>
              <a:defRPr/>
            </a:lvl1pPr>
          </a:lstStyle>
          <a:p>
            <a:r>
              <a:rPr lang="en-US" altLang="en-US"/>
              <a:t> </a:t>
            </a:r>
            <a:r>
              <a:rPr lang="en-US" altLang="en-US" sz="1200">
                <a:latin typeface="+mn-lt"/>
              </a:rPr>
              <a:t>www.wagehour.dol.gov</a:t>
            </a:r>
            <a:endParaRPr lang="en-US" altLang="en-US" sz="1200" b="0">
              <a:latin typeface="+mn-lt"/>
            </a:endParaRPr>
          </a:p>
        </p:txBody>
      </p:sp>
    </p:spTree>
    <p:extLst>
      <p:ext uri="{BB962C8B-B14F-4D97-AF65-F5344CB8AC3E}">
        <p14:creationId xmlns:p14="http://schemas.microsoft.com/office/powerpoint/2010/main" val="228174947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9EE4F-98E1-2806-44BD-58376E133AEB}"/>
              </a:ext>
            </a:extLst>
          </p:cNvPr>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54D80A2-5E70-3E8E-E648-45959BFF1324}"/>
              </a:ext>
            </a:extLst>
          </p:cNvPr>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7843E47-A9BC-652C-E5D6-A868003ACE52}"/>
              </a:ext>
            </a:extLst>
          </p:cNvPr>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DF6C0AF-672E-CC0E-9573-DA2B3C26F0F0}"/>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09194C-1F5F-697D-E0CC-197A0417C940}"/>
              </a:ext>
            </a:extLst>
          </p:cNvPr>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2DA06E1-0280-1973-2C7D-460F05328346}"/>
              </a:ext>
            </a:extLst>
          </p:cNvPr>
          <p:cNvSpPr>
            <a:spLocks noGrp="1"/>
          </p:cNvSpPr>
          <p:nvPr>
            <p:ph type="dt" sz="half" idx="10"/>
          </p:nvPr>
        </p:nvSpPr>
        <p:spPr/>
        <p:txBody>
          <a:bodyPr/>
          <a:lstStyle>
            <a:lvl1pPr>
              <a:defRPr/>
            </a:lvl1pPr>
          </a:lstStyle>
          <a:p>
            <a:r>
              <a:rPr lang="en-US" altLang="en-US"/>
              <a:t>Wage and Hour Division</a:t>
            </a:r>
            <a:endParaRPr lang="en-US" altLang="en-US" b="0"/>
          </a:p>
        </p:txBody>
      </p:sp>
      <p:sp>
        <p:nvSpPr>
          <p:cNvPr id="8" name="Footer Placeholder 7">
            <a:extLst>
              <a:ext uri="{FF2B5EF4-FFF2-40B4-BE49-F238E27FC236}">
                <a16:creationId xmlns:a16="http://schemas.microsoft.com/office/drawing/2014/main" id="{6F117711-3920-D380-3DF6-2347A939365F}"/>
              </a:ext>
            </a:extLst>
          </p:cNvPr>
          <p:cNvSpPr>
            <a:spLocks noGrp="1"/>
          </p:cNvSpPr>
          <p:nvPr>
            <p:ph type="ftr" sz="quarter" idx="11"/>
          </p:nvPr>
        </p:nvSpPr>
        <p:spPr/>
        <p:txBody>
          <a:bodyPr/>
          <a:lstStyle>
            <a:lvl1pPr>
              <a:defRPr/>
            </a:lvl1pPr>
          </a:lstStyle>
          <a:p>
            <a:r>
              <a:rPr lang="en-US" altLang="en-US"/>
              <a:t> </a:t>
            </a:r>
            <a:r>
              <a:rPr lang="en-US" altLang="en-US" sz="1200">
                <a:latin typeface="+mn-lt"/>
              </a:rPr>
              <a:t>www.wagehour.dol.gov</a:t>
            </a:r>
            <a:endParaRPr lang="en-US" altLang="en-US" sz="1200" b="0">
              <a:latin typeface="+mn-lt"/>
            </a:endParaRPr>
          </a:p>
        </p:txBody>
      </p:sp>
    </p:spTree>
    <p:extLst>
      <p:ext uri="{BB962C8B-B14F-4D97-AF65-F5344CB8AC3E}">
        <p14:creationId xmlns:p14="http://schemas.microsoft.com/office/powerpoint/2010/main" val="395237035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59C95-F526-4297-3D66-CD2AA1A0155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07A6EAB-D57F-ACE7-61CF-ED29122864BB}"/>
              </a:ext>
            </a:extLst>
          </p:cNvPr>
          <p:cNvSpPr>
            <a:spLocks noGrp="1"/>
          </p:cNvSpPr>
          <p:nvPr>
            <p:ph type="dt" sz="half" idx="10"/>
          </p:nvPr>
        </p:nvSpPr>
        <p:spPr/>
        <p:txBody>
          <a:bodyPr/>
          <a:lstStyle>
            <a:lvl1pPr>
              <a:defRPr/>
            </a:lvl1pPr>
          </a:lstStyle>
          <a:p>
            <a:r>
              <a:rPr lang="en-US" altLang="en-US"/>
              <a:t>Wage and Hour Division</a:t>
            </a:r>
            <a:endParaRPr lang="en-US" altLang="en-US" b="0"/>
          </a:p>
        </p:txBody>
      </p:sp>
      <p:sp>
        <p:nvSpPr>
          <p:cNvPr id="4" name="Footer Placeholder 3">
            <a:extLst>
              <a:ext uri="{FF2B5EF4-FFF2-40B4-BE49-F238E27FC236}">
                <a16:creationId xmlns:a16="http://schemas.microsoft.com/office/drawing/2014/main" id="{82DDD182-BD9B-91A4-9AC0-B9B963A0A9DC}"/>
              </a:ext>
            </a:extLst>
          </p:cNvPr>
          <p:cNvSpPr>
            <a:spLocks noGrp="1"/>
          </p:cNvSpPr>
          <p:nvPr>
            <p:ph type="ftr" sz="quarter" idx="11"/>
          </p:nvPr>
        </p:nvSpPr>
        <p:spPr/>
        <p:txBody>
          <a:bodyPr/>
          <a:lstStyle>
            <a:lvl1pPr>
              <a:defRPr/>
            </a:lvl1pPr>
          </a:lstStyle>
          <a:p>
            <a:r>
              <a:rPr lang="en-US" altLang="en-US"/>
              <a:t> </a:t>
            </a:r>
            <a:r>
              <a:rPr lang="en-US" altLang="en-US" sz="1200">
                <a:latin typeface="+mn-lt"/>
              </a:rPr>
              <a:t>www.wagehour.dol.gov</a:t>
            </a:r>
            <a:endParaRPr lang="en-US" altLang="en-US" sz="1200" b="0">
              <a:latin typeface="+mn-lt"/>
            </a:endParaRPr>
          </a:p>
        </p:txBody>
      </p:sp>
    </p:spTree>
    <p:extLst>
      <p:ext uri="{BB962C8B-B14F-4D97-AF65-F5344CB8AC3E}">
        <p14:creationId xmlns:p14="http://schemas.microsoft.com/office/powerpoint/2010/main" val="253018498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BFF2E1-CBF5-E699-C315-21B1AB12F795}"/>
              </a:ext>
            </a:extLst>
          </p:cNvPr>
          <p:cNvSpPr>
            <a:spLocks noGrp="1"/>
          </p:cNvSpPr>
          <p:nvPr>
            <p:ph type="dt" sz="half" idx="10"/>
          </p:nvPr>
        </p:nvSpPr>
        <p:spPr/>
        <p:txBody>
          <a:bodyPr/>
          <a:lstStyle>
            <a:lvl1pPr>
              <a:defRPr/>
            </a:lvl1pPr>
          </a:lstStyle>
          <a:p>
            <a:r>
              <a:rPr lang="en-US" altLang="en-US"/>
              <a:t>Wage and Hour Division</a:t>
            </a:r>
            <a:endParaRPr lang="en-US" altLang="en-US" b="0"/>
          </a:p>
        </p:txBody>
      </p:sp>
      <p:sp>
        <p:nvSpPr>
          <p:cNvPr id="3" name="Footer Placeholder 2">
            <a:extLst>
              <a:ext uri="{FF2B5EF4-FFF2-40B4-BE49-F238E27FC236}">
                <a16:creationId xmlns:a16="http://schemas.microsoft.com/office/drawing/2014/main" id="{CDD54B04-35C5-8D86-C304-12EC9C410131}"/>
              </a:ext>
            </a:extLst>
          </p:cNvPr>
          <p:cNvSpPr>
            <a:spLocks noGrp="1"/>
          </p:cNvSpPr>
          <p:nvPr>
            <p:ph type="ftr" sz="quarter" idx="11"/>
          </p:nvPr>
        </p:nvSpPr>
        <p:spPr/>
        <p:txBody>
          <a:bodyPr/>
          <a:lstStyle>
            <a:lvl1pPr>
              <a:defRPr/>
            </a:lvl1pPr>
          </a:lstStyle>
          <a:p>
            <a:r>
              <a:rPr lang="en-US" altLang="en-US"/>
              <a:t> </a:t>
            </a:r>
            <a:r>
              <a:rPr lang="en-US" altLang="en-US" sz="1200">
                <a:latin typeface="+mn-lt"/>
              </a:rPr>
              <a:t>www.wagehour.dol.gov</a:t>
            </a:r>
            <a:endParaRPr lang="en-US" altLang="en-US" sz="1200" b="0">
              <a:latin typeface="+mn-lt"/>
            </a:endParaRPr>
          </a:p>
        </p:txBody>
      </p:sp>
    </p:spTree>
    <p:extLst>
      <p:ext uri="{BB962C8B-B14F-4D97-AF65-F5344CB8AC3E}">
        <p14:creationId xmlns:p14="http://schemas.microsoft.com/office/powerpoint/2010/main" val="361622998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250C5-367C-4F58-8FA2-29E8B583658F}"/>
              </a:ext>
            </a:extLst>
          </p:cNvPr>
          <p:cNvSpPr>
            <a:spLocks noGrp="1"/>
          </p:cNvSpPr>
          <p:nvPr>
            <p:ph type="title"/>
          </p:nvPr>
        </p:nvSpPr>
        <p:spPr>
          <a:xfrm>
            <a:off x="840318" y="457200"/>
            <a:ext cx="3932767" cy="1600200"/>
          </a:xfrm>
        </p:spPr>
        <p:txBody>
          <a:bodyPr/>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67F0552-B63F-A3CD-6E24-CBB8841BE9BC}"/>
              </a:ext>
            </a:extLst>
          </p:cNvPr>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3AA5F89-393B-07D7-9699-193BEA0DE0F7}"/>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05731F-48EA-17F6-B116-8A5E4C328515}"/>
              </a:ext>
            </a:extLst>
          </p:cNvPr>
          <p:cNvSpPr>
            <a:spLocks noGrp="1"/>
          </p:cNvSpPr>
          <p:nvPr>
            <p:ph type="dt" sz="half" idx="10"/>
          </p:nvPr>
        </p:nvSpPr>
        <p:spPr/>
        <p:txBody>
          <a:bodyPr/>
          <a:lstStyle>
            <a:lvl1pPr>
              <a:defRPr/>
            </a:lvl1pPr>
          </a:lstStyle>
          <a:p>
            <a:r>
              <a:rPr lang="en-US" altLang="en-US"/>
              <a:t>Wage and Hour Division</a:t>
            </a:r>
            <a:endParaRPr lang="en-US" altLang="en-US" b="0"/>
          </a:p>
        </p:txBody>
      </p:sp>
      <p:sp>
        <p:nvSpPr>
          <p:cNvPr id="6" name="Footer Placeholder 5">
            <a:extLst>
              <a:ext uri="{FF2B5EF4-FFF2-40B4-BE49-F238E27FC236}">
                <a16:creationId xmlns:a16="http://schemas.microsoft.com/office/drawing/2014/main" id="{0CD654CD-27A2-2749-D731-8C22ECE65CBA}"/>
              </a:ext>
            </a:extLst>
          </p:cNvPr>
          <p:cNvSpPr>
            <a:spLocks noGrp="1"/>
          </p:cNvSpPr>
          <p:nvPr>
            <p:ph type="ftr" sz="quarter" idx="11"/>
          </p:nvPr>
        </p:nvSpPr>
        <p:spPr/>
        <p:txBody>
          <a:bodyPr/>
          <a:lstStyle>
            <a:lvl1pPr>
              <a:defRPr/>
            </a:lvl1pPr>
          </a:lstStyle>
          <a:p>
            <a:r>
              <a:rPr lang="en-US" altLang="en-US"/>
              <a:t> </a:t>
            </a:r>
            <a:r>
              <a:rPr lang="en-US" altLang="en-US" sz="1200">
                <a:latin typeface="+mn-lt"/>
              </a:rPr>
              <a:t>www.wagehour.dol.gov</a:t>
            </a:r>
            <a:endParaRPr lang="en-US" altLang="en-US" sz="1200" b="0">
              <a:latin typeface="+mn-lt"/>
            </a:endParaRPr>
          </a:p>
        </p:txBody>
      </p:sp>
    </p:spTree>
    <p:extLst>
      <p:ext uri="{BB962C8B-B14F-4D97-AF65-F5344CB8AC3E}">
        <p14:creationId xmlns:p14="http://schemas.microsoft.com/office/powerpoint/2010/main" val="359311042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2E77C-07FB-9CEF-4CC9-05379E4BB0ED}"/>
              </a:ext>
            </a:extLst>
          </p:cNvPr>
          <p:cNvSpPr>
            <a:spLocks noGrp="1"/>
          </p:cNvSpPr>
          <p:nvPr>
            <p:ph type="title"/>
          </p:nvPr>
        </p:nvSpPr>
        <p:spPr>
          <a:xfrm>
            <a:off x="840318" y="457200"/>
            <a:ext cx="3932767" cy="1600200"/>
          </a:xfrm>
        </p:spPr>
        <p:txBody>
          <a:bodyPr/>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812C7C9-F7E4-D7CF-5455-09D90A008DDF}"/>
              </a:ext>
            </a:extLst>
          </p:cNvPr>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777193D-C0C4-9E6F-FE6C-273F0EC033A8}"/>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C0B65F-55F3-F6D1-7B2B-996575904EE7}"/>
              </a:ext>
            </a:extLst>
          </p:cNvPr>
          <p:cNvSpPr>
            <a:spLocks noGrp="1"/>
          </p:cNvSpPr>
          <p:nvPr>
            <p:ph type="dt" sz="half" idx="10"/>
          </p:nvPr>
        </p:nvSpPr>
        <p:spPr/>
        <p:txBody>
          <a:bodyPr/>
          <a:lstStyle>
            <a:lvl1pPr>
              <a:defRPr/>
            </a:lvl1pPr>
          </a:lstStyle>
          <a:p>
            <a:r>
              <a:rPr lang="en-US" altLang="en-US"/>
              <a:t>Wage and Hour Division</a:t>
            </a:r>
            <a:endParaRPr lang="en-US" altLang="en-US" b="0"/>
          </a:p>
        </p:txBody>
      </p:sp>
      <p:sp>
        <p:nvSpPr>
          <p:cNvPr id="6" name="Footer Placeholder 5">
            <a:extLst>
              <a:ext uri="{FF2B5EF4-FFF2-40B4-BE49-F238E27FC236}">
                <a16:creationId xmlns:a16="http://schemas.microsoft.com/office/drawing/2014/main" id="{0B11814A-85B4-74B1-563A-AD510DC6ED70}"/>
              </a:ext>
            </a:extLst>
          </p:cNvPr>
          <p:cNvSpPr>
            <a:spLocks noGrp="1"/>
          </p:cNvSpPr>
          <p:nvPr>
            <p:ph type="ftr" sz="quarter" idx="11"/>
          </p:nvPr>
        </p:nvSpPr>
        <p:spPr/>
        <p:txBody>
          <a:bodyPr/>
          <a:lstStyle>
            <a:lvl1pPr>
              <a:defRPr/>
            </a:lvl1pPr>
          </a:lstStyle>
          <a:p>
            <a:r>
              <a:rPr lang="en-US" altLang="en-US"/>
              <a:t> </a:t>
            </a:r>
            <a:r>
              <a:rPr lang="en-US" altLang="en-US" sz="1200">
                <a:latin typeface="+mn-lt"/>
              </a:rPr>
              <a:t>www.wagehour.dol.gov</a:t>
            </a:r>
            <a:endParaRPr lang="en-US" altLang="en-US" sz="1200" b="0">
              <a:latin typeface="+mn-lt"/>
            </a:endParaRPr>
          </a:p>
        </p:txBody>
      </p:sp>
    </p:spTree>
    <p:extLst>
      <p:ext uri="{BB962C8B-B14F-4D97-AF65-F5344CB8AC3E}">
        <p14:creationId xmlns:p14="http://schemas.microsoft.com/office/powerpoint/2010/main" val="323191197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BDB05-954C-7E6A-B3F6-7F373034BC6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89AA70C-A70A-ECE5-70F8-2356AD90FA8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295279-86E4-FA20-D458-8377E9A1D22E}"/>
              </a:ext>
            </a:extLst>
          </p:cNvPr>
          <p:cNvSpPr>
            <a:spLocks noGrp="1"/>
          </p:cNvSpPr>
          <p:nvPr>
            <p:ph type="dt" sz="half" idx="10"/>
          </p:nvPr>
        </p:nvSpPr>
        <p:spPr/>
        <p:txBody>
          <a:bodyPr/>
          <a:lstStyle>
            <a:lvl1pPr>
              <a:defRPr/>
            </a:lvl1pPr>
          </a:lstStyle>
          <a:p>
            <a:r>
              <a:rPr lang="en-US" altLang="en-US"/>
              <a:t>Wage and Hour Division</a:t>
            </a:r>
            <a:endParaRPr lang="en-US" altLang="en-US" b="0"/>
          </a:p>
        </p:txBody>
      </p:sp>
      <p:sp>
        <p:nvSpPr>
          <p:cNvPr id="5" name="Footer Placeholder 4">
            <a:extLst>
              <a:ext uri="{FF2B5EF4-FFF2-40B4-BE49-F238E27FC236}">
                <a16:creationId xmlns:a16="http://schemas.microsoft.com/office/drawing/2014/main" id="{D67F9102-3B0B-4AFC-C2AD-266116099B5D}"/>
              </a:ext>
            </a:extLst>
          </p:cNvPr>
          <p:cNvSpPr>
            <a:spLocks noGrp="1"/>
          </p:cNvSpPr>
          <p:nvPr>
            <p:ph type="ftr" sz="quarter" idx="11"/>
          </p:nvPr>
        </p:nvSpPr>
        <p:spPr/>
        <p:txBody>
          <a:bodyPr/>
          <a:lstStyle>
            <a:lvl1pPr>
              <a:defRPr/>
            </a:lvl1pPr>
          </a:lstStyle>
          <a:p>
            <a:r>
              <a:rPr lang="en-US" altLang="en-US"/>
              <a:t> </a:t>
            </a:r>
            <a:r>
              <a:rPr lang="en-US" altLang="en-US" sz="1200">
                <a:latin typeface="+mn-lt"/>
              </a:rPr>
              <a:t>www.wagehour.dol.gov</a:t>
            </a:r>
            <a:endParaRPr lang="en-US" altLang="en-US" sz="1200" b="0">
              <a:latin typeface="+mn-lt"/>
            </a:endParaRPr>
          </a:p>
        </p:txBody>
      </p:sp>
    </p:spTree>
    <p:extLst>
      <p:ext uri="{BB962C8B-B14F-4D97-AF65-F5344CB8AC3E}">
        <p14:creationId xmlns:p14="http://schemas.microsoft.com/office/powerpoint/2010/main" val="189683638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4EB0BDC-549C-4D97-E220-C067795AC4D7}"/>
              </a:ext>
            </a:extLst>
          </p:cNvPr>
          <p:cNvSpPr>
            <a:spLocks noGrp="1"/>
          </p:cNvSpPr>
          <p:nvPr>
            <p:ph type="title" orient="vert"/>
          </p:nvPr>
        </p:nvSpPr>
        <p:spPr>
          <a:xfrm>
            <a:off x="9398000" y="419100"/>
            <a:ext cx="2590800" cy="57404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8089345-81ED-9AED-0146-5DE1D424676A}"/>
              </a:ext>
            </a:extLst>
          </p:cNvPr>
          <p:cNvSpPr>
            <a:spLocks noGrp="1"/>
          </p:cNvSpPr>
          <p:nvPr>
            <p:ph type="body" orient="vert" idx="1"/>
          </p:nvPr>
        </p:nvSpPr>
        <p:spPr>
          <a:xfrm>
            <a:off x="1625600" y="419100"/>
            <a:ext cx="7569200" cy="5740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B198ED-ECCC-F76F-500F-42E9A1716A84}"/>
              </a:ext>
            </a:extLst>
          </p:cNvPr>
          <p:cNvSpPr>
            <a:spLocks noGrp="1"/>
          </p:cNvSpPr>
          <p:nvPr>
            <p:ph type="dt" sz="half" idx="10"/>
          </p:nvPr>
        </p:nvSpPr>
        <p:spPr/>
        <p:txBody>
          <a:bodyPr/>
          <a:lstStyle>
            <a:lvl1pPr>
              <a:defRPr/>
            </a:lvl1pPr>
          </a:lstStyle>
          <a:p>
            <a:r>
              <a:rPr lang="en-US" altLang="en-US"/>
              <a:t>Wage and Hour Division</a:t>
            </a:r>
            <a:endParaRPr lang="en-US" altLang="en-US" b="0"/>
          </a:p>
        </p:txBody>
      </p:sp>
      <p:sp>
        <p:nvSpPr>
          <p:cNvPr id="5" name="Footer Placeholder 4">
            <a:extLst>
              <a:ext uri="{FF2B5EF4-FFF2-40B4-BE49-F238E27FC236}">
                <a16:creationId xmlns:a16="http://schemas.microsoft.com/office/drawing/2014/main" id="{D3D681E3-AB63-CF0F-88DA-ABAE24A2DD9B}"/>
              </a:ext>
            </a:extLst>
          </p:cNvPr>
          <p:cNvSpPr>
            <a:spLocks noGrp="1"/>
          </p:cNvSpPr>
          <p:nvPr>
            <p:ph type="ftr" sz="quarter" idx="11"/>
          </p:nvPr>
        </p:nvSpPr>
        <p:spPr/>
        <p:txBody>
          <a:bodyPr/>
          <a:lstStyle>
            <a:lvl1pPr>
              <a:defRPr/>
            </a:lvl1pPr>
          </a:lstStyle>
          <a:p>
            <a:r>
              <a:rPr lang="en-US" altLang="en-US"/>
              <a:t> </a:t>
            </a:r>
            <a:r>
              <a:rPr lang="en-US" altLang="en-US" sz="1200">
                <a:latin typeface="+mn-lt"/>
              </a:rPr>
              <a:t>www.wagehour.dol.gov</a:t>
            </a:r>
            <a:endParaRPr lang="en-US" altLang="en-US" sz="1200" b="0">
              <a:latin typeface="+mn-lt"/>
            </a:endParaRPr>
          </a:p>
        </p:txBody>
      </p:sp>
    </p:spTree>
    <p:extLst>
      <p:ext uri="{BB962C8B-B14F-4D97-AF65-F5344CB8AC3E}">
        <p14:creationId xmlns:p14="http://schemas.microsoft.com/office/powerpoint/2010/main" val="211595415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8BEFB-2E34-1FF2-2643-36B64B80F2B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68F448C-2E37-762B-B777-C859C8DB0C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B5C8BF0-8C0B-34B6-EFE2-3818C8AA5D4C}"/>
              </a:ext>
            </a:extLst>
          </p:cNvPr>
          <p:cNvSpPr>
            <a:spLocks noGrp="1"/>
          </p:cNvSpPr>
          <p:nvPr>
            <p:ph type="dt" sz="half" idx="10"/>
          </p:nvPr>
        </p:nvSpPr>
        <p:spPr/>
        <p:txBody>
          <a:bodyPr/>
          <a:lstStyle/>
          <a:p>
            <a:fld id="{DD32E872-886E-4782-A543-7F8FD99A6415}" type="datetime1">
              <a:rPr lang="en-US" smtClean="0"/>
              <a:t>12/1/2023</a:t>
            </a:fld>
            <a:endParaRPr lang="en-US"/>
          </a:p>
        </p:txBody>
      </p:sp>
      <p:sp>
        <p:nvSpPr>
          <p:cNvPr id="5" name="Footer Placeholder 4">
            <a:extLst>
              <a:ext uri="{FF2B5EF4-FFF2-40B4-BE49-F238E27FC236}">
                <a16:creationId xmlns:a16="http://schemas.microsoft.com/office/drawing/2014/main" id="{DE6BA8D0-E126-068F-6F42-379593271D2B}"/>
              </a:ext>
            </a:extLst>
          </p:cNvPr>
          <p:cNvSpPr>
            <a:spLocks noGrp="1"/>
          </p:cNvSpPr>
          <p:nvPr>
            <p:ph type="ftr" sz="quarter" idx="11"/>
          </p:nvPr>
        </p:nvSpPr>
        <p:spPr/>
        <p:txBody>
          <a:bodyPr/>
          <a:lstStyle/>
          <a:p>
            <a:r>
              <a:rPr lang="en-US"/>
              <a:t>Labor Compliance Consultants</a:t>
            </a:r>
          </a:p>
        </p:txBody>
      </p:sp>
      <p:sp>
        <p:nvSpPr>
          <p:cNvPr id="6" name="Slide Number Placeholder 5">
            <a:extLst>
              <a:ext uri="{FF2B5EF4-FFF2-40B4-BE49-F238E27FC236}">
                <a16:creationId xmlns:a16="http://schemas.microsoft.com/office/drawing/2014/main" id="{034575C9-B721-152A-9D55-B762416595A4}"/>
              </a:ext>
            </a:extLst>
          </p:cNvPr>
          <p:cNvSpPr>
            <a:spLocks noGrp="1"/>
          </p:cNvSpPr>
          <p:nvPr>
            <p:ph type="sldNum" sz="quarter" idx="12"/>
          </p:nvPr>
        </p:nvSpPr>
        <p:spPr/>
        <p:txBody>
          <a:bodyPr/>
          <a:lstStyle/>
          <a:p>
            <a:fld id="{AD12FBDA-C39C-414B-A17F-81DFAEE2C200}" type="slidenum">
              <a:rPr lang="en-US" smtClean="0"/>
              <a:t>‹#›</a:t>
            </a:fld>
            <a:endParaRPr lang="en-US"/>
          </a:p>
        </p:txBody>
      </p:sp>
    </p:spTree>
    <p:extLst>
      <p:ext uri="{BB962C8B-B14F-4D97-AF65-F5344CB8AC3E}">
        <p14:creationId xmlns:p14="http://schemas.microsoft.com/office/powerpoint/2010/main" val="419420099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CFF2A-812C-364B-8861-B9C0C6D211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A6F75D2-BE44-7E8B-FC1B-77FE31FF107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417891-F211-14B0-C8B9-119333754037}"/>
              </a:ext>
            </a:extLst>
          </p:cNvPr>
          <p:cNvSpPr>
            <a:spLocks noGrp="1"/>
          </p:cNvSpPr>
          <p:nvPr>
            <p:ph type="dt" sz="half" idx="10"/>
          </p:nvPr>
        </p:nvSpPr>
        <p:spPr/>
        <p:txBody>
          <a:bodyPr/>
          <a:lstStyle/>
          <a:p>
            <a:fld id="{D645C637-60E8-442F-A505-55A7F68AA11C}" type="datetime1">
              <a:rPr lang="en-US" smtClean="0"/>
              <a:t>12/1/2023</a:t>
            </a:fld>
            <a:endParaRPr lang="en-US"/>
          </a:p>
        </p:txBody>
      </p:sp>
      <p:sp>
        <p:nvSpPr>
          <p:cNvPr id="5" name="Footer Placeholder 4">
            <a:extLst>
              <a:ext uri="{FF2B5EF4-FFF2-40B4-BE49-F238E27FC236}">
                <a16:creationId xmlns:a16="http://schemas.microsoft.com/office/drawing/2014/main" id="{B0FE43D1-EC9E-2B19-F38F-209952216AEA}"/>
              </a:ext>
            </a:extLst>
          </p:cNvPr>
          <p:cNvSpPr>
            <a:spLocks noGrp="1"/>
          </p:cNvSpPr>
          <p:nvPr>
            <p:ph type="ftr" sz="quarter" idx="11"/>
          </p:nvPr>
        </p:nvSpPr>
        <p:spPr/>
        <p:txBody>
          <a:bodyPr/>
          <a:lstStyle/>
          <a:p>
            <a:r>
              <a:rPr lang="en-US"/>
              <a:t>Labor Compliance Consultants</a:t>
            </a:r>
          </a:p>
        </p:txBody>
      </p:sp>
      <p:sp>
        <p:nvSpPr>
          <p:cNvPr id="6" name="Slide Number Placeholder 5">
            <a:extLst>
              <a:ext uri="{FF2B5EF4-FFF2-40B4-BE49-F238E27FC236}">
                <a16:creationId xmlns:a16="http://schemas.microsoft.com/office/drawing/2014/main" id="{75E8E084-7FDC-8744-285A-406C7119C29D}"/>
              </a:ext>
            </a:extLst>
          </p:cNvPr>
          <p:cNvSpPr>
            <a:spLocks noGrp="1"/>
          </p:cNvSpPr>
          <p:nvPr>
            <p:ph type="sldNum" sz="quarter" idx="12"/>
          </p:nvPr>
        </p:nvSpPr>
        <p:spPr/>
        <p:txBody>
          <a:bodyPr/>
          <a:lstStyle/>
          <a:p>
            <a:fld id="{AD12FBDA-C39C-414B-A17F-81DFAEE2C200}" type="slidenum">
              <a:rPr lang="en-US" smtClean="0"/>
              <a:t>‹#›</a:t>
            </a:fld>
            <a:endParaRPr lang="en-US"/>
          </a:p>
        </p:txBody>
      </p:sp>
    </p:spTree>
    <p:extLst>
      <p:ext uri="{BB962C8B-B14F-4D97-AF65-F5344CB8AC3E}">
        <p14:creationId xmlns:p14="http://schemas.microsoft.com/office/powerpoint/2010/main" val="388215381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7F493-4D92-1D0C-8755-9C76FDB0274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42BDAF8-F4E5-4B30-8746-481120FC4E2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F0297E3-A27F-7CD4-BF02-86E51690A19F}"/>
              </a:ext>
            </a:extLst>
          </p:cNvPr>
          <p:cNvSpPr>
            <a:spLocks noGrp="1"/>
          </p:cNvSpPr>
          <p:nvPr>
            <p:ph type="dt" sz="half" idx="10"/>
          </p:nvPr>
        </p:nvSpPr>
        <p:spPr/>
        <p:txBody>
          <a:bodyPr/>
          <a:lstStyle/>
          <a:p>
            <a:fld id="{490E88C2-AB51-4D00-8761-CF4BF0A5FEE2}" type="datetime1">
              <a:rPr lang="en-US" smtClean="0"/>
              <a:t>12/1/2023</a:t>
            </a:fld>
            <a:endParaRPr lang="en-US"/>
          </a:p>
        </p:txBody>
      </p:sp>
      <p:sp>
        <p:nvSpPr>
          <p:cNvPr id="5" name="Footer Placeholder 4">
            <a:extLst>
              <a:ext uri="{FF2B5EF4-FFF2-40B4-BE49-F238E27FC236}">
                <a16:creationId xmlns:a16="http://schemas.microsoft.com/office/drawing/2014/main" id="{20C55512-D5D8-67C3-7C2E-3DAC7B18C0A5}"/>
              </a:ext>
            </a:extLst>
          </p:cNvPr>
          <p:cNvSpPr>
            <a:spLocks noGrp="1"/>
          </p:cNvSpPr>
          <p:nvPr>
            <p:ph type="ftr" sz="quarter" idx="11"/>
          </p:nvPr>
        </p:nvSpPr>
        <p:spPr/>
        <p:txBody>
          <a:bodyPr/>
          <a:lstStyle/>
          <a:p>
            <a:r>
              <a:rPr lang="en-US"/>
              <a:t>Labor Compliance Consultants</a:t>
            </a:r>
          </a:p>
        </p:txBody>
      </p:sp>
      <p:sp>
        <p:nvSpPr>
          <p:cNvPr id="6" name="Slide Number Placeholder 5">
            <a:extLst>
              <a:ext uri="{FF2B5EF4-FFF2-40B4-BE49-F238E27FC236}">
                <a16:creationId xmlns:a16="http://schemas.microsoft.com/office/drawing/2014/main" id="{7A6E2344-1BDD-0203-A4BD-3B9950422731}"/>
              </a:ext>
            </a:extLst>
          </p:cNvPr>
          <p:cNvSpPr>
            <a:spLocks noGrp="1"/>
          </p:cNvSpPr>
          <p:nvPr>
            <p:ph type="sldNum" sz="quarter" idx="12"/>
          </p:nvPr>
        </p:nvSpPr>
        <p:spPr/>
        <p:txBody>
          <a:bodyPr/>
          <a:lstStyle/>
          <a:p>
            <a:fld id="{AD12FBDA-C39C-414B-A17F-81DFAEE2C200}" type="slidenum">
              <a:rPr lang="en-US" smtClean="0"/>
              <a:t>‹#›</a:t>
            </a:fld>
            <a:endParaRPr lang="en-US"/>
          </a:p>
        </p:txBody>
      </p:sp>
    </p:spTree>
    <p:extLst>
      <p:ext uri="{BB962C8B-B14F-4D97-AF65-F5344CB8AC3E}">
        <p14:creationId xmlns:p14="http://schemas.microsoft.com/office/powerpoint/2010/main" val="64011654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A99AB-1A4A-611A-432E-44AE7455627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1E3FC6-2854-4850-0E21-312D3EE612A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285D2E0-31A9-485C-452B-D077A3C57D0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3CB7C7D-EF81-4D48-E01D-D8ED0F29DD1B}"/>
              </a:ext>
            </a:extLst>
          </p:cNvPr>
          <p:cNvSpPr>
            <a:spLocks noGrp="1"/>
          </p:cNvSpPr>
          <p:nvPr>
            <p:ph type="dt" sz="half" idx="10"/>
          </p:nvPr>
        </p:nvSpPr>
        <p:spPr/>
        <p:txBody>
          <a:bodyPr/>
          <a:lstStyle/>
          <a:p>
            <a:fld id="{95A3DC39-0069-418C-909A-DE14E0334EEA}" type="datetime1">
              <a:rPr lang="en-US" smtClean="0"/>
              <a:t>12/1/2023</a:t>
            </a:fld>
            <a:endParaRPr lang="en-US"/>
          </a:p>
        </p:txBody>
      </p:sp>
      <p:sp>
        <p:nvSpPr>
          <p:cNvPr id="6" name="Footer Placeholder 5">
            <a:extLst>
              <a:ext uri="{FF2B5EF4-FFF2-40B4-BE49-F238E27FC236}">
                <a16:creationId xmlns:a16="http://schemas.microsoft.com/office/drawing/2014/main" id="{009069A2-AB21-5F06-D737-F8B99E8CCC3D}"/>
              </a:ext>
            </a:extLst>
          </p:cNvPr>
          <p:cNvSpPr>
            <a:spLocks noGrp="1"/>
          </p:cNvSpPr>
          <p:nvPr>
            <p:ph type="ftr" sz="quarter" idx="11"/>
          </p:nvPr>
        </p:nvSpPr>
        <p:spPr/>
        <p:txBody>
          <a:bodyPr/>
          <a:lstStyle/>
          <a:p>
            <a:r>
              <a:rPr lang="en-US"/>
              <a:t>Labor Compliance Consultants</a:t>
            </a:r>
          </a:p>
        </p:txBody>
      </p:sp>
      <p:sp>
        <p:nvSpPr>
          <p:cNvPr id="7" name="Slide Number Placeholder 6">
            <a:extLst>
              <a:ext uri="{FF2B5EF4-FFF2-40B4-BE49-F238E27FC236}">
                <a16:creationId xmlns:a16="http://schemas.microsoft.com/office/drawing/2014/main" id="{ADE8C991-360B-1463-4CC8-060FF7F0B5C8}"/>
              </a:ext>
            </a:extLst>
          </p:cNvPr>
          <p:cNvSpPr>
            <a:spLocks noGrp="1"/>
          </p:cNvSpPr>
          <p:nvPr>
            <p:ph type="sldNum" sz="quarter" idx="12"/>
          </p:nvPr>
        </p:nvSpPr>
        <p:spPr/>
        <p:txBody>
          <a:bodyPr/>
          <a:lstStyle/>
          <a:p>
            <a:fld id="{AD12FBDA-C39C-414B-A17F-81DFAEE2C200}" type="slidenum">
              <a:rPr lang="en-US" smtClean="0"/>
              <a:t>‹#›</a:t>
            </a:fld>
            <a:endParaRPr lang="en-US"/>
          </a:p>
        </p:txBody>
      </p:sp>
    </p:spTree>
    <p:extLst>
      <p:ext uri="{BB962C8B-B14F-4D97-AF65-F5344CB8AC3E}">
        <p14:creationId xmlns:p14="http://schemas.microsoft.com/office/powerpoint/2010/main" val="304612483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40E26-8267-3B32-5887-12351B13B7D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722FBA2-F7B1-7379-2DFE-BBA7BB70F7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A8FAAD-62D9-4657-1915-DB16909FE48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0C26BCE-E597-9A25-1626-ACCB882B48A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CB6B6C4-6F68-D951-FC75-99B799BA10E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2BCF126-D180-7224-8E45-6A4A59545A38}"/>
              </a:ext>
            </a:extLst>
          </p:cNvPr>
          <p:cNvSpPr>
            <a:spLocks noGrp="1"/>
          </p:cNvSpPr>
          <p:nvPr>
            <p:ph type="dt" sz="half" idx="10"/>
          </p:nvPr>
        </p:nvSpPr>
        <p:spPr/>
        <p:txBody>
          <a:bodyPr/>
          <a:lstStyle/>
          <a:p>
            <a:fld id="{061708BB-F75B-4CCC-9E72-96893514A3A6}" type="datetime1">
              <a:rPr lang="en-US" smtClean="0"/>
              <a:t>12/1/2023</a:t>
            </a:fld>
            <a:endParaRPr lang="en-US"/>
          </a:p>
        </p:txBody>
      </p:sp>
      <p:sp>
        <p:nvSpPr>
          <p:cNvPr id="8" name="Footer Placeholder 7">
            <a:extLst>
              <a:ext uri="{FF2B5EF4-FFF2-40B4-BE49-F238E27FC236}">
                <a16:creationId xmlns:a16="http://schemas.microsoft.com/office/drawing/2014/main" id="{246F3A15-C0D5-1562-7BE8-5F73F032929F}"/>
              </a:ext>
            </a:extLst>
          </p:cNvPr>
          <p:cNvSpPr>
            <a:spLocks noGrp="1"/>
          </p:cNvSpPr>
          <p:nvPr>
            <p:ph type="ftr" sz="quarter" idx="11"/>
          </p:nvPr>
        </p:nvSpPr>
        <p:spPr/>
        <p:txBody>
          <a:bodyPr/>
          <a:lstStyle/>
          <a:p>
            <a:r>
              <a:rPr lang="en-US"/>
              <a:t>Labor Compliance Consultants</a:t>
            </a:r>
          </a:p>
        </p:txBody>
      </p:sp>
      <p:sp>
        <p:nvSpPr>
          <p:cNvPr id="9" name="Slide Number Placeholder 8">
            <a:extLst>
              <a:ext uri="{FF2B5EF4-FFF2-40B4-BE49-F238E27FC236}">
                <a16:creationId xmlns:a16="http://schemas.microsoft.com/office/drawing/2014/main" id="{EAE0B20D-8776-18B4-40E6-DFAC939995E8}"/>
              </a:ext>
            </a:extLst>
          </p:cNvPr>
          <p:cNvSpPr>
            <a:spLocks noGrp="1"/>
          </p:cNvSpPr>
          <p:nvPr>
            <p:ph type="sldNum" sz="quarter" idx="12"/>
          </p:nvPr>
        </p:nvSpPr>
        <p:spPr/>
        <p:txBody>
          <a:bodyPr/>
          <a:lstStyle/>
          <a:p>
            <a:fld id="{AD12FBDA-C39C-414B-A17F-81DFAEE2C200}" type="slidenum">
              <a:rPr lang="en-US" smtClean="0"/>
              <a:t>‹#›</a:t>
            </a:fld>
            <a:endParaRPr lang="en-US"/>
          </a:p>
        </p:txBody>
      </p:sp>
    </p:spTree>
    <p:extLst>
      <p:ext uri="{BB962C8B-B14F-4D97-AF65-F5344CB8AC3E}">
        <p14:creationId xmlns:p14="http://schemas.microsoft.com/office/powerpoint/2010/main" val="24244073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CA19D-6EA4-D5A1-07F7-0B392B52422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CAD1EE-1BE0-AFFB-849B-EFED2B172973}"/>
              </a:ext>
            </a:extLst>
          </p:cNvPr>
          <p:cNvSpPr>
            <a:spLocks noGrp="1"/>
          </p:cNvSpPr>
          <p:nvPr>
            <p:ph type="dt" sz="half" idx="10"/>
          </p:nvPr>
        </p:nvSpPr>
        <p:spPr/>
        <p:txBody>
          <a:bodyPr/>
          <a:lstStyle/>
          <a:p>
            <a:fld id="{D5B5B56E-DE54-4AE7-B5D0-04D5BDA3F138}" type="datetime1">
              <a:rPr lang="en-US" smtClean="0"/>
              <a:t>12/1/2023</a:t>
            </a:fld>
            <a:endParaRPr lang="en-US"/>
          </a:p>
        </p:txBody>
      </p:sp>
      <p:sp>
        <p:nvSpPr>
          <p:cNvPr id="4" name="Footer Placeholder 3">
            <a:extLst>
              <a:ext uri="{FF2B5EF4-FFF2-40B4-BE49-F238E27FC236}">
                <a16:creationId xmlns:a16="http://schemas.microsoft.com/office/drawing/2014/main" id="{02A82025-1BF7-FD51-7C73-079FE148FB30}"/>
              </a:ext>
            </a:extLst>
          </p:cNvPr>
          <p:cNvSpPr>
            <a:spLocks noGrp="1"/>
          </p:cNvSpPr>
          <p:nvPr>
            <p:ph type="ftr" sz="quarter" idx="11"/>
          </p:nvPr>
        </p:nvSpPr>
        <p:spPr/>
        <p:txBody>
          <a:bodyPr/>
          <a:lstStyle/>
          <a:p>
            <a:r>
              <a:rPr lang="en-US"/>
              <a:t>Labor Compliance Consultants</a:t>
            </a:r>
          </a:p>
        </p:txBody>
      </p:sp>
      <p:sp>
        <p:nvSpPr>
          <p:cNvPr id="5" name="Slide Number Placeholder 4">
            <a:extLst>
              <a:ext uri="{FF2B5EF4-FFF2-40B4-BE49-F238E27FC236}">
                <a16:creationId xmlns:a16="http://schemas.microsoft.com/office/drawing/2014/main" id="{842119C9-209C-2BB2-DE02-D5AC460995C8}"/>
              </a:ext>
            </a:extLst>
          </p:cNvPr>
          <p:cNvSpPr>
            <a:spLocks noGrp="1"/>
          </p:cNvSpPr>
          <p:nvPr>
            <p:ph type="sldNum" sz="quarter" idx="12"/>
          </p:nvPr>
        </p:nvSpPr>
        <p:spPr/>
        <p:txBody>
          <a:bodyPr/>
          <a:lstStyle/>
          <a:p>
            <a:fld id="{AD12FBDA-C39C-414B-A17F-81DFAEE2C200}" type="slidenum">
              <a:rPr lang="en-US" smtClean="0"/>
              <a:t>‹#›</a:t>
            </a:fld>
            <a:endParaRPr lang="en-US"/>
          </a:p>
        </p:txBody>
      </p:sp>
    </p:spTree>
    <p:extLst>
      <p:ext uri="{BB962C8B-B14F-4D97-AF65-F5344CB8AC3E}">
        <p14:creationId xmlns:p14="http://schemas.microsoft.com/office/powerpoint/2010/main" val="170665187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CF84499-1B39-9814-B5D0-6A5FBFC9CC3A}"/>
              </a:ext>
            </a:extLst>
          </p:cNvPr>
          <p:cNvSpPr>
            <a:spLocks noGrp="1"/>
          </p:cNvSpPr>
          <p:nvPr>
            <p:ph type="dt" sz="half" idx="10"/>
          </p:nvPr>
        </p:nvSpPr>
        <p:spPr/>
        <p:txBody>
          <a:bodyPr/>
          <a:lstStyle/>
          <a:p>
            <a:fld id="{8117DB42-6691-407B-8151-15B386E98AE1}" type="datetime1">
              <a:rPr lang="en-US" smtClean="0"/>
              <a:t>12/1/2023</a:t>
            </a:fld>
            <a:endParaRPr lang="en-US"/>
          </a:p>
        </p:txBody>
      </p:sp>
      <p:sp>
        <p:nvSpPr>
          <p:cNvPr id="3" name="Footer Placeholder 2">
            <a:extLst>
              <a:ext uri="{FF2B5EF4-FFF2-40B4-BE49-F238E27FC236}">
                <a16:creationId xmlns:a16="http://schemas.microsoft.com/office/drawing/2014/main" id="{89962834-0EAA-FE04-6FC3-8FDF7B721301}"/>
              </a:ext>
            </a:extLst>
          </p:cNvPr>
          <p:cNvSpPr>
            <a:spLocks noGrp="1"/>
          </p:cNvSpPr>
          <p:nvPr>
            <p:ph type="ftr" sz="quarter" idx="11"/>
          </p:nvPr>
        </p:nvSpPr>
        <p:spPr/>
        <p:txBody>
          <a:bodyPr/>
          <a:lstStyle/>
          <a:p>
            <a:r>
              <a:rPr lang="en-US"/>
              <a:t>Labor Compliance Consultants</a:t>
            </a:r>
          </a:p>
        </p:txBody>
      </p:sp>
      <p:sp>
        <p:nvSpPr>
          <p:cNvPr id="4" name="Slide Number Placeholder 3">
            <a:extLst>
              <a:ext uri="{FF2B5EF4-FFF2-40B4-BE49-F238E27FC236}">
                <a16:creationId xmlns:a16="http://schemas.microsoft.com/office/drawing/2014/main" id="{63B2A91C-85E3-CFB9-61DE-C37426D2B283}"/>
              </a:ext>
            </a:extLst>
          </p:cNvPr>
          <p:cNvSpPr>
            <a:spLocks noGrp="1"/>
          </p:cNvSpPr>
          <p:nvPr>
            <p:ph type="sldNum" sz="quarter" idx="12"/>
          </p:nvPr>
        </p:nvSpPr>
        <p:spPr/>
        <p:txBody>
          <a:bodyPr/>
          <a:lstStyle/>
          <a:p>
            <a:fld id="{AD12FBDA-C39C-414B-A17F-81DFAEE2C200}" type="slidenum">
              <a:rPr lang="en-US" smtClean="0"/>
              <a:t>‹#›</a:t>
            </a:fld>
            <a:endParaRPr lang="en-US"/>
          </a:p>
        </p:txBody>
      </p:sp>
    </p:spTree>
    <p:extLst>
      <p:ext uri="{BB962C8B-B14F-4D97-AF65-F5344CB8AC3E}">
        <p14:creationId xmlns:p14="http://schemas.microsoft.com/office/powerpoint/2010/main" val="489968229"/>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FC644-9959-1E13-C29D-66FC47F033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9930D22-06EE-6E17-1DC6-095C813A6B0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2777369-9508-73BC-C9CD-E41A800F97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12C624-AFED-B089-F8A3-D85F0C05AB82}"/>
              </a:ext>
            </a:extLst>
          </p:cNvPr>
          <p:cNvSpPr>
            <a:spLocks noGrp="1"/>
          </p:cNvSpPr>
          <p:nvPr>
            <p:ph type="dt" sz="half" idx="10"/>
          </p:nvPr>
        </p:nvSpPr>
        <p:spPr/>
        <p:txBody>
          <a:bodyPr/>
          <a:lstStyle/>
          <a:p>
            <a:fld id="{026E229C-D867-4DF8-B8C8-3BCB557A066B}" type="datetime1">
              <a:rPr lang="en-US" smtClean="0"/>
              <a:t>12/1/2023</a:t>
            </a:fld>
            <a:endParaRPr lang="en-US"/>
          </a:p>
        </p:txBody>
      </p:sp>
      <p:sp>
        <p:nvSpPr>
          <p:cNvPr id="6" name="Footer Placeholder 5">
            <a:extLst>
              <a:ext uri="{FF2B5EF4-FFF2-40B4-BE49-F238E27FC236}">
                <a16:creationId xmlns:a16="http://schemas.microsoft.com/office/drawing/2014/main" id="{D0C94D30-4D44-1AED-9D56-026B218D34F4}"/>
              </a:ext>
            </a:extLst>
          </p:cNvPr>
          <p:cNvSpPr>
            <a:spLocks noGrp="1"/>
          </p:cNvSpPr>
          <p:nvPr>
            <p:ph type="ftr" sz="quarter" idx="11"/>
          </p:nvPr>
        </p:nvSpPr>
        <p:spPr/>
        <p:txBody>
          <a:bodyPr/>
          <a:lstStyle/>
          <a:p>
            <a:r>
              <a:rPr lang="en-US"/>
              <a:t>Labor Compliance Consultants</a:t>
            </a:r>
          </a:p>
        </p:txBody>
      </p:sp>
      <p:sp>
        <p:nvSpPr>
          <p:cNvPr id="7" name="Slide Number Placeholder 6">
            <a:extLst>
              <a:ext uri="{FF2B5EF4-FFF2-40B4-BE49-F238E27FC236}">
                <a16:creationId xmlns:a16="http://schemas.microsoft.com/office/drawing/2014/main" id="{3AE15181-E266-356D-1D7C-CEDB00F417B6}"/>
              </a:ext>
            </a:extLst>
          </p:cNvPr>
          <p:cNvSpPr>
            <a:spLocks noGrp="1"/>
          </p:cNvSpPr>
          <p:nvPr>
            <p:ph type="sldNum" sz="quarter" idx="12"/>
          </p:nvPr>
        </p:nvSpPr>
        <p:spPr/>
        <p:txBody>
          <a:bodyPr/>
          <a:lstStyle/>
          <a:p>
            <a:fld id="{AD12FBDA-C39C-414B-A17F-81DFAEE2C200}" type="slidenum">
              <a:rPr lang="en-US" smtClean="0"/>
              <a:t>‹#›</a:t>
            </a:fld>
            <a:endParaRPr lang="en-US"/>
          </a:p>
        </p:txBody>
      </p:sp>
    </p:spTree>
    <p:extLst>
      <p:ext uri="{BB962C8B-B14F-4D97-AF65-F5344CB8AC3E}">
        <p14:creationId xmlns:p14="http://schemas.microsoft.com/office/powerpoint/2010/main" val="3318593656"/>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05071-8C4C-DDC0-A8E0-1CBB45F497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10E5191-FC9C-D7FA-08E3-D0C1A609540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6B9017F-67AE-993C-7739-2457263503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54FC82-00CC-74CB-FDDD-EF01E5731149}"/>
              </a:ext>
            </a:extLst>
          </p:cNvPr>
          <p:cNvSpPr>
            <a:spLocks noGrp="1"/>
          </p:cNvSpPr>
          <p:nvPr>
            <p:ph type="dt" sz="half" idx="10"/>
          </p:nvPr>
        </p:nvSpPr>
        <p:spPr/>
        <p:txBody>
          <a:bodyPr/>
          <a:lstStyle/>
          <a:p>
            <a:fld id="{7DF0C504-5DB4-49ED-9BEC-C0301AEE46DF}" type="datetime1">
              <a:rPr lang="en-US" smtClean="0"/>
              <a:t>12/1/2023</a:t>
            </a:fld>
            <a:endParaRPr lang="en-US"/>
          </a:p>
        </p:txBody>
      </p:sp>
      <p:sp>
        <p:nvSpPr>
          <p:cNvPr id="6" name="Footer Placeholder 5">
            <a:extLst>
              <a:ext uri="{FF2B5EF4-FFF2-40B4-BE49-F238E27FC236}">
                <a16:creationId xmlns:a16="http://schemas.microsoft.com/office/drawing/2014/main" id="{73FD3BD8-502E-870B-F3DA-B2D8B7FA8C29}"/>
              </a:ext>
            </a:extLst>
          </p:cNvPr>
          <p:cNvSpPr>
            <a:spLocks noGrp="1"/>
          </p:cNvSpPr>
          <p:nvPr>
            <p:ph type="ftr" sz="quarter" idx="11"/>
          </p:nvPr>
        </p:nvSpPr>
        <p:spPr/>
        <p:txBody>
          <a:bodyPr/>
          <a:lstStyle/>
          <a:p>
            <a:r>
              <a:rPr lang="en-US"/>
              <a:t>Labor Compliance Consultants</a:t>
            </a:r>
          </a:p>
        </p:txBody>
      </p:sp>
      <p:sp>
        <p:nvSpPr>
          <p:cNvPr id="7" name="Slide Number Placeholder 6">
            <a:extLst>
              <a:ext uri="{FF2B5EF4-FFF2-40B4-BE49-F238E27FC236}">
                <a16:creationId xmlns:a16="http://schemas.microsoft.com/office/drawing/2014/main" id="{26AFDBB6-8A30-044C-8AB6-26EF887505C9}"/>
              </a:ext>
            </a:extLst>
          </p:cNvPr>
          <p:cNvSpPr>
            <a:spLocks noGrp="1"/>
          </p:cNvSpPr>
          <p:nvPr>
            <p:ph type="sldNum" sz="quarter" idx="12"/>
          </p:nvPr>
        </p:nvSpPr>
        <p:spPr/>
        <p:txBody>
          <a:bodyPr/>
          <a:lstStyle/>
          <a:p>
            <a:fld id="{AD12FBDA-C39C-414B-A17F-81DFAEE2C200}" type="slidenum">
              <a:rPr lang="en-US" smtClean="0"/>
              <a:t>‹#›</a:t>
            </a:fld>
            <a:endParaRPr lang="en-US"/>
          </a:p>
        </p:txBody>
      </p:sp>
    </p:spTree>
    <p:extLst>
      <p:ext uri="{BB962C8B-B14F-4D97-AF65-F5344CB8AC3E}">
        <p14:creationId xmlns:p14="http://schemas.microsoft.com/office/powerpoint/2010/main" val="209377749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E5C59-866E-43E0-A955-F6C136EB052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4FD921E-D99D-AE28-2029-8EEBF4F9576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329ABA-3C5B-F663-DABD-948093C71A23}"/>
              </a:ext>
            </a:extLst>
          </p:cNvPr>
          <p:cNvSpPr>
            <a:spLocks noGrp="1"/>
          </p:cNvSpPr>
          <p:nvPr>
            <p:ph type="dt" sz="half" idx="10"/>
          </p:nvPr>
        </p:nvSpPr>
        <p:spPr/>
        <p:txBody>
          <a:bodyPr/>
          <a:lstStyle/>
          <a:p>
            <a:fld id="{EF01DEFB-778D-4823-ABED-585268D0D49B}" type="datetime1">
              <a:rPr lang="en-US" smtClean="0"/>
              <a:t>12/1/2023</a:t>
            </a:fld>
            <a:endParaRPr lang="en-US"/>
          </a:p>
        </p:txBody>
      </p:sp>
      <p:sp>
        <p:nvSpPr>
          <p:cNvPr id="5" name="Footer Placeholder 4">
            <a:extLst>
              <a:ext uri="{FF2B5EF4-FFF2-40B4-BE49-F238E27FC236}">
                <a16:creationId xmlns:a16="http://schemas.microsoft.com/office/drawing/2014/main" id="{DFE30FB9-49BF-E515-F2CF-1DB15133C959}"/>
              </a:ext>
            </a:extLst>
          </p:cNvPr>
          <p:cNvSpPr>
            <a:spLocks noGrp="1"/>
          </p:cNvSpPr>
          <p:nvPr>
            <p:ph type="ftr" sz="quarter" idx="11"/>
          </p:nvPr>
        </p:nvSpPr>
        <p:spPr/>
        <p:txBody>
          <a:bodyPr/>
          <a:lstStyle/>
          <a:p>
            <a:r>
              <a:rPr lang="en-US"/>
              <a:t>Labor Compliance Consultants</a:t>
            </a:r>
          </a:p>
        </p:txBody>
      </p:sp>
      <p:sp>
        <p:nvSpPr>
          <p:cNvPr id="6" name="Slide Number Placeholder 5">
            <a:extLst>
              <a:ext uri="{FF2B5EF4-FFF2-40B4-BE49-F238E27FC236}">
                <a16:creationId xmlns:a16="http://schemas.microsoft.com/office/drawing/2014/main" id="{49006ED2-1C6B-F66E-2C2A-66222FEB1CDB}"/>
              </a:ext>
            </a:extLst>
          </p:cNvPr>
          <p:cNvSpPr>
            <a:spLocks noGrp="1"/>
          </p:cNvSpPr>
          <p:nvPr>
            <p:ph type="sldNum" sz="quarter" idx="12"/>
          </p:nvPr>
        </p:nvSpPr>
        <p:spPr/>
        <p:txBody>
          <a:bodyPr/>
          <a:lstStyle/>
          <a:p>
            <a:fld id="{AD12FBDA-C39C-414B-A17F-81DFAEE2C200}" type="slidenum">
              <a:rPr lang="en-US" smtClean="0"/>
              <a:t>‹#›</a:t>
            </a:fld>
            <a:endParaRPr lang="en-US"/>
          </a:p>
        </p:txBody>
      </p:sp>
    </p:spTree>
    <p:extLst>
      <p:ext uri="{BB962C8B-B14F-4D97-AF65-F5344CB8AC3E}">
        <p14:creationId xmlns:p14="http://schemas.microsoft.com/office/powerpoint/2010/main" val="100725557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7533FAA-82B9-3CCB-40BE-D964CB1A326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97989CE-3420-F7A0-7499-D1933288F42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74499A-8FF3-2CB5-57C6-7B521E2521DE}"/>
              </a:ext>
            </a:extLst>
          </p:cNvPr>
          <p:cNvSpPr>
            <a:spLocks noGrp="1"/>
          </p:cNvSpPr>
          <p:nvPr>
            <p:ph type="dt" sz="half" idx="10"/>
          </p:nvPr>
        </p:nvSpPr>
        <p:spPr/>
        <p:txBody>
          <a:bodyPr/>
          <a:lstStyle/>
          <a:p>
            <a:fld id="{8809284A-93E7-456F-AE4D-6C0A02091306}" type="datetime1">
              <a:rPr lang="en-US" smtClean="0"/>
              <a:t>12/1/2023</a:t>
            </a:fld>
            <a:endParaRPr lang="en-US"/>
          </a:p>
        </p:txBody>
      </p:sp>
      <p:sp>
        <p:nvSpPr>
          <p:cNvPr id="5" name="Footer Placeholder 4">
            <a:extLst>
              <a:ext uri="{FF2B5EF4-FFF2-40B4-BE49-F238E27FC236}">
                <a16:creationId xmlns:a16="http://schemas.microsoft.com/office/drawing/2014/main" id="{CF95A040-3B3A-2530-015A-681DF05BC73D}"/>
              </a:ext>
            </a:extLst>
          </p:cNvPr>
          <p:cNvSpPr>
            <a:spLocks noGrp="1"/>
          </p:cNvSpPr>
          <p:nvPr>
            <p:ph type="ftr" sz="quarter" idx="11"/>
          </p:nvPr>
        </p:nvSpPr>
        <p:spPr/>
        <p:txBody>
          <a:bodyPr/>
          <a:lstStyle/>
          <a:p>
            <a:r>
              <a:rPr lang="en-US"/>
              <a:t>Labor Compliance Consultants</a:t>
            </a:r>
          </a:p>
        </p:txBody>
      </p:sp>
      <p:sp>
        <p:nvSpPr>
          <p:cNvPr id="6" name="Slide Number Placeholder 5">
            <a:extLst>
              <a:ext uri="{FF2B5EF4-FFF2-40B4-BE49-F238E27FC236}">
                <a16:creationId xmlns:a16="http://schemas.microsoft.com/office/drawing/2014/main" id="{64B41168-C477-5690-6F79-B81530458FE0}"/>
              </a:ext>
            </a:extLst>
          </p:cNvPr>
          <p:cNvSpPr>
            <a:spLocks noGrp="1"/>
          </p:cNvSpPr>
          <p:nvPr>
            <p:ph type="sldNum" sz="quarter" idx="12"/>
          </p:nvPr>
        </p:nvSpPr>
        <p:spPr/>
        <p:txBody>
          <a:bodyPr/>
          <a:lstStyle/>
          <a:p>
            <a:fld id="{AD12FBDA-C39C-414B-A17F-81DFAEE2C200}" type="slidenum">
              <a:rPr lang="en-US" smtClean="0"/>
              <a:t>‹#›</a:t>
            </a:fld>
            <a:endParaRPr lang="en-US"/>
          </a:p>
        </p:txBody>
      </p:sp>
    </p:spTree>
    <p:extLst>
      <p:ext uri="{BB962C8B-B14F-4D97-AF65-F5344CB8AC3E}">
        <p14:creationId xmlns:p14="http://schemas.microsoft.com/office/powerpoint/2010/main" val="1003469682"/>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F6874B58-0624-4586-909C-5C20363F4AA7}" type="datetimeFigureOut">
              <a:rPr lang="en-US" smtClean="0"/>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73CC89-FDF9-4EEA-AA3F-73F9B110A0D5}"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4298594"/>
      </p:ext>
    </p:extLst>
  </p:cSld>
  <p:clrMapOvr>
    <a:overrideClrMapping bg1="lt1" tx1="dk1" bg2="lt2" tx2="dk2" accent1="accent1" accent2="accent2" accent3="accent3" accent4="accent4" accent5="accent5" accent6="accent6" hlink="hlink" folHlink="folHlink"/>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71624" y="286603"/>
            <a:ext cx="9584055" cy="1450757"/>
          </a:xfrm>
        </p:spPr>
        <p:txBody>
          <a:bodyPr/>
          <a:lstStyle>
            <a:lvl1pPr>
              <a:defRPr b="1"/>
            </a:lvl1pPr>
          </a:lstStyle>
          <a:p>
            <a:r>
              <a:rPr lang="en-US"/>
              <a:t>Click to edit Master title style</a:t>
            </a:r>
          </a:p>
        </p:txBody>
      </p:sp>
      <p:sp>
        <p:nvSpPr>
          <p:cNvPr id="3" name="Content Placeholder 2"/>
          <p:cNvSpPr>
            <a:spLocks noGrp="1"/>
          </p:cNvSpPr>
          <p:nvPr>
            <p:ph idx="1"/>
          </p:nvPr>
        </p:nvSpPr>
        <p:spPr>
          <a:xfrm>
            <a:off x="1571624" y="1845734"/>
            <a:ext cx="9584056" cy="4023360"/>
          </a:xfrm>
        </p:spPr>
        <p:txBody>
          <a:bodyPr>
            <a:normAutofit/>
          </a:bodyPr>
          <a:lstStyle>
            <a:lvl1pPr marL="228600" indent="-228600">
              <a:buFont typeface="Wingdings" panose="05000000000000000000" pitchFamily="2" charset="2"/>
              <a:buChar char="§"/>
              <a:defRPr sz="2400"/>
            </a:lvl1pPr>
            <a:lvl2pPr marL="457200" indent="-228600">
              <a:buFont typeface="Wingdings" panose="05000000000000000000" pitchFamily="2" charset="2"/>
              <a:buChar char="§"/>
              <a:defRPr sz="2000"/>
            </a:lvl2pPr>
            <a:lvl3pPr marL="566928" indent="-182880">
              <a:buFont typeface="Wingdings" panose="05000000000000000000" pitchFamily="2" charset="2"/>
              <a:buChar char="§"/>
              <a:defRPr sz="1600"/>
            </a:lvl3pPr>
            <a:lvl4pPr marL="749808" indent="-182880">
              <a:buFont typeface="Wingdings" panose="05000000000000000000" pitchFamily="2" charset="2"/>
              <a:buChar char="§"/>
              <a:defRPr sz="1600"/>
            </a:lvl4pPr>
            <a:lvl5pPr marL="932688" indent="-182880">
              <a:buFont typeface="Wingdings" panose="05000000000000000000" pitchFamily="2" charset="2"/>
              <a:buChar cha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6874B58-0624-4586-909C-5C20363F4AA7}" type="datetimeFigureOut">
              <a:rPr lang="en-US" smtClean="0"/>
              <a:t>12/1/2023</a:t>
            </a:fld>
            <a:endParaRPr lang="en-US"/>
          </a:p>
        </p:txBody>
      </p:sp>
      <p:sp>
        <p:nvSpPr>
          <p:cNvPr id="5" name="Footer Placeholder 4"/>
          <p:cNvSpPr>
            <a:spLocks noGrp="1"/>
          </p:cNvSpPr>
          <p:nvPr>
            <p:ph type="ftr" sz="quarter" idx="11"/>
          </p:nvPr>
        </p:nvSpPr>
        <p:spPr/>
        <p:txBody>
          <a:bodyPr/>
          <a:lstStyle>
            <a:lvl1pPr>
              <a:defRPr sz="1000" b="1" spc="600"/>
            </a:lvl1pPr>
          </a:lstStyle>
          <a:p>
            <a:r>
              <a:rPr lang="en-US"/>
              <a:t>www.GAPCONNECTIONS.COM</a:t>
            </a:r>
          </a:p>
        </p:txBody>
      </p:sp>
      <p:sp>
        <p:nvSpPr>
          <p:cNvPr id="6" name="Slide Number Placeholder 5"/>
          <p:cNvSpPr>
            <a:spLocks noGrp="1"/>
          </p:cNvSpPr>
          <p:nvPr>
            <p:ph type="sldNum" sz="quarter" idx="12"/>
          </p:nvPr>
        </p:nvSpPr>
        <p:spPr/>
        <p:txBody>
          <a:bodyPr/>
          <a:lstStyle/>
          <a:p>
            <a:fld id="{9873CC89-FDF9-4EEA-AA3F-73F9B110A0D5}" type="slidenum">
              <a:rPr lang="en-US" smtClean="0"/>
              <a:t>‹#›</a:t>
            </a:fld>
            <a:endParaRPr lang="en-US"/>
          </a:p>
        </p:txBody>
      </p:sp>
      <p:pic>
        <p:nvPicPr>
          <p:cNvPr id="7" name="Content Placeholder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2159" y="392200"/>
            <a:ext cx="1239562" cy="1239562"/>
          </a:xfrm>
          <a:prstGeom prst="rect">
            <a:avLst/>
          </a:prstGeom>
        </p:spPr>
      </p:pic>
    </p:spTree>
    <p:extLst>
      <p:ext uri="{BB962C8B-B14F-4D97-AF65-F5344CB8AC3E}">
        <p14:creationId xmlns:p14="http://schemas.microsoft.com/office/powerpoint/2010/main" val="3148754956"/>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6874B58-0624-4586-909C-5C20363F4AA7}" type="datetimeFigureOut">
              <a:rPr lang="en-US" smtClean="0"/>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73CC89-FDF9-4EEA-AA3F-73F9B110A0D5}"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8653425"/>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6874B58-0624-4586-909C-5C20363F4AA7}" type="datetimeFigureOut">
              <a:rPr lang="en-US" smtClean="0"/>
              <a:t>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73CC89-FDF9-4EEA-AA3F-73F9B110A0D5}" type="slidenum">
              <a:rPr lang="en-US" smtClean="0"/>
              <a:t>‹#›</a:t>
            </a:fld>
            <a:endParaRPr lang="en-US"/>
          </a:p>
        </p:txBody>
      </p:sp>
    </p:spTree>
    <p:extLst>
      <p:ext uri="{BB962C8B-B14F-4D97-AF65-F5344CB8AC3E}">
        <p14:creationId xmlns:p14="http://schemas.microsoft.com/office/powerpoint/2010/main" val="48635016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6874B58-0624-4586-909C-5C20363F4AA7}" type="datetimeFigureOut">
              <a:rPr lang="en-US" smtClean="0"/>
              <a:t>12/1/2023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73CC89-FDF9-4EEA-AA3F-73F9B110A0D5}" type="slidenum">
              <a:rPr lang="en-US" smtClean="0"/>
              <a:t>‹#›</a:t>
            </a:fld>
            <a:endParaRPr lang="en-US"/>
          </a:p>
        </p:txBody>
      </p:sp>
    </p:spTree>
    <p:extLst>
      <p:ext uri="{BB962C8B-B14F-4D97-AF65-F5344CB8AC3E}">
        <p14:creationId xmlns:p14="http://schemas.microsoft.com/office/powerpoint/2010/main" val="113419682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6874B58-0624-4586-909C-5C20363F4AA7}" type="datetimeFigureOut">
              <a:rPr lang="en-US" smtClean="0"/>
              <a:t>12/1/2023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73CC89-FDF9-4EEA-AA3F-73F9B110A0D5}" type="slidenum">
              <a:rPr lang="en-US" smtClean="0"/>
              <a:t>‹#›</a:t>
            </a:fld>
            <a:endParaRPr lang="en-US"/>
          </a:p>
        </p:txBody>
      </p:sp>
    </p:spTree>
    <p:extLst>
      <p:ext uri="{BB962C8B-B14F-4D97-AF65-F5344CB8AC3E}">
        <p14:creationId xmlns:p14="http://schemas.microsoft.com/office/powerpoint/2010/main" val="202144800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F6874B58-0624-4586-909C-5C20363F4AA7}" type="datetimeFigureOut">
              <a:rPr lang="en-US" smtClean="0"/>
              <a:t>12/1/2023</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9873CC89-FDF9-4EEA-AA3F-73F9B110A0D5}" type="slidenum">
              <a:rPr lang="en-US" smtClean="0"/>
              <a:t>‹#›</a:t>
            </a:fld>
            <a:endParaRPr lang="en-US"/>
          </a:p>
        </p:txBody>
      </p:sp>
    </p:spTree>
    <p:extLst>
      <p:ext uri="{BB962C8B-B14F-4D97-AF65-F5344CB8AC3E}">
        <p14:creationId xmlns:p14="http://schemas.microsoft.com/office/powerpoint/2010/main" val="1467673813"/>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F6874B58-0624-4586-909C-5C20363F4AA7}" type="datetimeFigureOut">
              <a:rPr lang="en-US" smtClean="0"/>
              <a:t>12/1/2023</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9873CC89-FDF9-4EEA-AA3F-73F9B110A0D5}" type="slidenum">
              <a:rPr lang="en-US" smtClean="0"/>
              <a:t>‹#›</a:t>
            </a:fld>
            <a:endParaRPr lang="en-US"/>
          </a:p>
        </p:txBody>
      </p:sp>
    </p:spTree>
    <p:extLst>
      <p:ext uri="{BB962C8B-B14F-4D97-AF65-F5344CB8AC3E}">
        <p14:creationId xmlns:p14="http://schemas.microsoft.com/office/powerpoint/2010/main" val="3437649550"/>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6874B58-0624-4586-909C-5C20363F4AA7}" type="datetimeFigureOut">
              <a:rPr lang="en-US" smtClean="0"/>
              <a:t>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73CC89-FDF9-4EEA-AA3F-73F9B110A0D5}" type="slidenum">
              <a:rPr lang="en-US" smtClean="0"/>
              <a:t>‹#›</a:t>
            </a:fld>
            <a:endParaRPr lang="en-US"/>
          </a:p>
        </p:txBody>
      </p:sp>
    </p:spTree>
    <p:extLst>
      <p:ext uri="{BB962C8B-B14F-4D97-AF65-F5344CB8AC3E}">
        <p14:creationId xmlns:p14="http://schemas.microsoft.com/office/powerpoint/2010/main" val="971772043"/>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6874B58-0624-4586-909C-5C20363F4AA7}" type="datetimeFigureOut">
              <a:rPr lang="en-US" smtClean="0"/>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73CC89-FDF9-4EEA-AA3F-73F9B110A0D5}" type="slidenum">
              <a:rPr lang="en-US" smtClean="0"/>
              <a:t>‹#›</a:t>
            </a:fld>
            <a:endParaRPr lang="en-US"/>
          </a:p>
        </p:txBody>
      </p:sp>
    </p:spTree>
    <p:extLst>
      <p:ext uri="{BB962C8B-B14F-4D97-AF65-F5344CB8AC3E}">
        <p14:creationId xmlns:p14="http://schemas.microsoft.com/office/powerpoint/2010/main" val="100238831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6874B58-0624-4586-909C-5C20363F4AA7}" type="datetimeFigureOut">
              <a:rPr lang="en-US" smtClean="0"/>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73CC89-FDF9-4EEA-AA3F-73F9B110A0D5}" type="slidenum">
              <a:rPr lang="en-US" smtClean="0"/>
              <a:t>‹#›</a:t>
            </a:fld>
            <a:endParaRPr lang="en-US"/>
          </a:p>
        </p:txBody>
      </p:sp>
    </p:spTree>
    <p:extLst>
      <p:ext uri="{BB962C8B-B14F-4D97-AF65-F5344CB8AC3E}">
        <p14:creationId xmlns:p14="http://schemas.microsoft.com/office/powerpoint/2010/main" val="125918502"/>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userDrawn="1">
  <p:cSld name="Funding">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4C64230-8BD4-4150-967D-421B6FE432E3}"/>
              </a:ext>
              <a:ext uri="{C183D7F6-B498-43B3-948B-1728B52AA6E4}">
                <adec:decorative xmlns:adec="http://schemas.microsoft.com/office/drawing/2017/decorative" val="1"/>
              </a:ext>
            </a:extLst>
          </p:cNvPr>
          <p:cNvSpPr/>
          <p:nvPr userDrawn="1"/>
        </p:nvSpPr>
        <p:spPr>
          <a:xfrm>
            <a:off x="0" y="0"/>
            <a:ext cx="12192000" cy="2170545"/>
          </a:xfrm>
          <a:prstGeom prst="rect">
            <a:avLst/>
          </a:prstGeom>
          <a:solidFill>
            <a:srgbClr val="5CB246">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BBA8AE08-0788-4D8A-8C9D-7E5AAA112A39}"/>
              </a:ext>
            </a:extLst>
          </p:cNvPr>
          <p:cNvSpPr>
            <a:spLocks noGrp="1"/>
          </p:cNvSpPr>
          <p:nvPr>
            <p:ph type="title" hasCustomPrompt="1"/>
          </p:nvPr>
        </p:nvSpPr>
        <p:spPr>
          <a:xfrm>
            <a:off x="4038600" y="615940"/>
            <a:ext cx="4137262" cy="938778"/>
          </a:xfrm>
          <a:prstGeom prst="rect">
            <a:avLst/>
          </a:prstGeom>
        </p:spPr>
        <p:txBody>
          <a:bodyPr anchor="ctr"/>
          <a:lstStyle>
            <a:lvl1pPr algn="ctr">
              <a:defRPr lang="en-US" sz="2400" cap="all" spc="100" baseline="0">
                <a:solidFill>
                  <a:srgbClr val="5CB246"/>
                </a:solidFill>
              </a:defRPr>
            </a:lvl1pPr>
          </a:lstStyle>
          <a:p>
            <a:r>
              <a:rPr lang="en-US"/>
              <a:t>Meet the Team</a:t>
            </a:r>
          </a:p>
        </p:txBody>
      </p:sp>
      <p:sp>
        <p:nvSpPr>
          <p:cNvPr id="18" name="Text Placeholder 10">
            <a:extLst>
              <a:ext uri="{FF2B5EF4-FFF2-40B4-BE49-F238E27FC236}">
                <a16:creationId xmlns:a16="http://schemas.microsoft.com/office/drawing/2014/main" id="{8A119E1C-2243-42E2-8A58-CC171131D195}"/>
              </a:ext>
            </a:extLst>
          </p:cNvPr>
          <p:cNvSpPr>
            <a:spLocks noGrp="1"/>
          </p:cNvSpPr>
          <p:nvPr>
            <p:ph type="body" sz="quarter" idx="21" hasCustomPrompt="1"/>
          </p:nvPr>
        </p:nvSpPr>
        <p:spPr>
          <a:xfrm>
            <a:off x="1101170" y="3079567"/>
            <a:ext cx="1200150" cy="1151632"/>
          </a:xfrm>
          <a:prstGeom prst="rect">
            <a:avLst/>
          </a:prstGeom>
        </p:spPr>
        <p:txBody>
          <a:bodyPr anchor="ctr"/>
          <a:lstStyle>
            <a:lvl1pPr marL="0" indent="0" algn="ctr">
              <a:lnSpc>
                <a:spcPct val="70000"/>
              </a:lnSpc>
              <a:spcBef>
                <a:spcPts val="0"/>
              </a:spcBef>
              <a:spcAft>
                <a:spcPts val="0"/>
              </a:spcAft>
              <a:buNone/>
              <a:defRPr sz="3200" cap="all" spc="400" baseline="0">
                <a:solidFill>
                  <a:schemeClr val="tx2"/>
                </a:solidFill>
                <a:latin typeface="+mj-lt"/>
              </a:defRPr>
            </a:lvl1pPr>
          </a:lstStyle>
          <a:p>
            <a:pPr lvl="0"/>
            <a:r>
              <a:rPr lang="en-US"/>
              <a:t>add</a:t>
            </a:r>
          </a:p>
        </p:txBody>
      </p:sp>
      <p:sp>
        <p:nvSpPr>
          <p:cNvPr id="59" name="Text Placeholder 10">
            <a:extLst>
              <a:ext uri="{FF2B5EF4-FFF2-40B4-BE49-F238E27FC236}">
                <a16:creationId xmlns:a16="http://schemas.microsoft.com/office/drawing/2014/main" id="{337797F5-74CE-492B-806B-221CAF3535C7}"/>
              </a:ext>
            </a:extLst>
          </p:cNvPr>
          <p:cNvSpPr>
            <a:spLocks noGrp="1"/>
          </p:cNvSpPr>
          <p:nvPr>
            <p:ph type="body" sz="quarter" idx="27" hasCustomPrompt="1"/>
          </p:nvPr>
        </p:nvSpPr>
        <p:spPr>
          <a:xfrm>
            <a:off x="4010890" y="3079567"/>
            <a:ext cx="1223858" cy="1151632"/>
          </a:xfrm>
          <a:prstGeom prst="rect">
            <a:avLst/>
          </a:prstGeom>
        </p:spPr>
        <p:txBody>
          <a:bodyPr anchor="ctr"/>
          <a:lstStyle>
            <a:lvl1pPr marL="0" indent="0" algn="ctr">
              <a:lnSpc>
                <a:spcPct val="70000"/>
              </a:lnSpc>
              <a:spcBef>
                <a:spcPts val="0"/>
              </a:spcBef>
              <a:spcAft>
                <a:spcPts val="0"/>
              </a:spcAft>
              <a:buNone/>
              <a:defRPr sz="3200" cap="all" spc="400" baseline="0">
                <a:solidFill>
                  <a:schemeClr val="tx2"/>
                </a:solidFill>
                <a:latin typeface="+mj-lt"/>
              </a:defRPr>
            </a:lvl1pPr>
          </a:lstStyle>
          <a:p>
            <a:pPr lvl="0"/>
            <a:r>
              <a:rPr lang="en-US"/>
              <a:t>add</a:t>
            </a:r>
          </a:p>
        </p:txBody>
      </p:sp>
      <p:sp>
        <p:nvSpPr>
          <p:cNvPr id="60" name="Text Placeholder 10">
            <a:extLst>
              <a:ext uri="{FF2B5EF4-FFF2-40B4-BE49-F238E27FC236}">
                <a16:creationId xmlns:a16="http://schemas.microsoft.com/office/drawing/2014/main" id="{2431D1A0-10D1-4D2E-AC6F-F8C9E6A22601}"/>
              </a:ext>
            </a:extLst>
          </p:cNvPr>
          <p:cNvSpPr>
            <a:spLocks noGrp="1"/>
          </p:cNvSpPr>
          <p:nvPr>
            <p:ph type="body" sz="quarter" idx="28" hasCustomPrompt="1"/>
          </p:nvPr>
        </p:nvSpPr>
        <p:spPr>
          <a:xfrm>
            <a:off x="6988252" y="3079567"/>
            <a:ext cx="1187610" cy="1151632"/>
          </a:xfrm>
          <a:prstGeom prst="rect">
            <a:avLst/>
          </a:prstGeom>
        </p:spPr>
        <p:txBody>
          <a:bodyPr anchor="ctr"/>
          <a:lstStyle>
            <a:lvl1pPr marL="0" indent="0" algn="ctr">
              <a:lnSpc>
                <a:spcPct val="70000"/>
              </a:lnSpc>
              <a:spcBef>
                <a:spcPts val="0"/>
              </a:spcBef>
              <a:spcAft>
                <a:spcPts val="0"/>
              </a:spcAft>
              <a:buNone/>
              <a:defRPr sz="3200" cap="all" spc="400" baseline="0">
                <a:solidFill>
                  <a:schemeClr val="tx2"/>
                </a:solidFill>
                <a:latin typeface="+mj-lt"/>
              </a:defRPr>
            </a:lvl1pPr>
          </a:lstStyle>
          <a:p>
            <a:pPr lvl="0"/>
            <a:r>
              <a:rPr lang="en-US"/>
              <a:t>add</a:t>
            </a:r>
          </a:p>
        </p:txBody>
      </p:sp>
      <p:sp>
        <p:nvSpPr>
          <p:cNvPr id="61" name="Text Placeholder 10">
            <a:extLst>
              <a:ext uri="{FF2B5EF4-FFF2-40B4-BE49-F238E27FC236}">
                <a16:creationId xmlns:a16="http://schemas.microsoft.com/office/drawing/2014/main" id="{4028BD6A-568F-4A16-AE86-5D88861C3BB5}"/>
              </a:ext>
            </a:extLst>
          </p:cNvPr>
          <p:cNvSpPr>
            <a:spLocks noGrp="1"/>
          </p:cNvSpPr>
          <p:nvPr>
            <p:ph type="body" sz="quarter" idx="29" hasCustomPrompt="1"/>
          </p:nvPr>
        </p:nvSpPr>
        <p:spPr>
          <a:xfrm>
            <a:off x="9879382" y="3079567"/>
            <a:ext cx="1211785" cy="1151632"/>
          </a:xfrm>
          <a:prstGeom prst="rect">
            <a:avLst/>
          </a:prstGeom>
        </p:spPr>
        <p:txBody>
          <a:bodyPr anchor="ctr"/>
          <a:lstStyle>
            <a:lvl1pPr marL="0" indent="0" algn="ctr">
              <a:lnSpc>
                <a:spcPct val="70000"/>
              </a:lnSpc>
              <a:spcBef>
                <a:spcPts val="0"/>
              </a:spcBef>
              <a:spcAft>
                <a:spcPts val="0"/>
              </a:spcAft>
              <a:buNone/>
              <a:defRPr sz="3200" cap="all" spc="400" baseline="0">
                <a:solidFill>
                  <a:schemeClr val="tx2"/>
                </a:solidFill>
                <a:latin typeface="+mj-lt"/>
              </a:defRPr>
            </a:lvl1pPr>
          </a:lstStyle>
          <a:p>
            <a:pPr lvl="0"/>
            <a:r>
              <a:rPr lang="en-US"/>
              <a:t>add</a:t>
            </a:r>
          </a:p>
        </p:txBody>
      </p:sp>
      <p:sp>
        <p:nvSpPr>
          <p:cNvPr id="52" name="Text Placeholder 10">
            <a:extLst>
              <a:ext uri="{FF2B5EF4-FFF2-40B4-BE49-F238E27FC236}">
                <a16:creationId xmlns:a16="http://schemas.microsoft.com/office/drawing/2014/main" id="{2E935678-32B2-4589-933F-F74B3E68FFA6}"/>
              </a:ext>
            </a:extLst>
          </p:cNvPr>
          <p:cNvSpPr>
            <a:spLocks noGrp="1"/>
          </p:cNvSpPr>
          <p:nvPr>
            <p:ph type="body" sz="quarter" idx="16" hasCustomPrompt="1"/>
          </p:nvPr>
        </p:nvSpPr>
        <p:spPr>
          <a:xfrm>
            <a:off x="510458" y="4524194"/>
            <a:ext cx="2381574" cy="632643"/>
          </a:xfrm>
          <a:prstGeom prst="rect">
            <a:avLst/>
          </a:prstGeom>
        </p:spPr>
        <p:txBody>
          <a:bodyPr anchor="b"/>
          <a:lstStyle>
            <a:lvl1pPr marL="0" indent="0" algn="ctr">
              <a:buNone/>
              <a:defRPr sz="1800" cap="all" spc="100" baseline="0">
                <a:solidFill>
                  <a:schemeClr val="tx2"/>
                </a:solidFill>
                <a:latin typeface="+mj-lt"/>
              </a:defRPr>
            </a:lvl1pPr>
          </a:lstStyle>
          <a:p>
            <a:pPr lvl="0"/>
            <a:r>
              <a:rPr lang="en-US"/>
              <a:t>Click to add subtitle</a:t>
            </a:r>
          </a:p>
        </p:txBody>
      </p:sp>
      <p:sp>
        <p:nvSpPr>
          <p:cNvPr id="51" name="Text Placeholder 10">
            <a:extLst>
              <a:ext uri="{FF2B5EF4-FFF2-40B4-BE49-F238E27FC236}">
                <a16:creationId xmlns:a16="http://schemas.microsoft.com/office/drawing/2014/main" id="{B3C5A73C-51DD-4781-943C-235704BBF6B5}"/>
              </a:ext>
            </a:extLst>
          </p:cNvPr>
          <p:cNvSpPr>
            <a:spLocks noGrp="1"/>
          </p:cNvSpPr>
          <p:nvPr>
            <p:ph type="body" sz="quarter" idx="26" hasCustomPrompt="1"/>
          </p:nvPr>
        </p:nvSpPr>
        <p:spPr>
          <a:xfrm>
            <a:off x="510458" y="5156838"/>
            <a:ext cx="2381574" cy="905378"/>
          </a:xfrm>
          <a:prstGeom prst="rect">
            <a:avLst/>
          </a:prstGeom>
        </p:spPr>
        <p:txBody>
          <a:bodyPr anchor="t"/>
          <a:lstStyle>
            <a:lvl1pPr marL="0" indent="0" algn="ctr">
              <a:lnSpc>
                <a:spcPct val="100000"/>
              </a:lnSpc>
              <a:spcBef>
                <a:spcPts val="0"/>
              </a:spcBef>
              <a:buNone/>
              <a:defRPr sz="1400" cap="none" spc="100" baseline="0">
                <a:solidFill>
                  <a:schemeClr val="tx1"/>
                </a:solidFill>
                <a:latin typeface="+mn-lt"/>
              </a:defRPr>
            </a:lvl1pPr>
          </a:lstStyle>
          <a:p>
            <a:pPr lvl="0"/>
            <a:r>
              <a:rPr lang="en-US"/>
              <a:t>Click to add text</a:t>
            </a:r>
          </a:p>
        </p:txBody>
      </p:sp>
      <p:sp>
        <p:nvSpPr>
          <p:cNvPr id="78" name="Text Placeholder 10">
            <a:extLst>
              <a:ext uri="{FF2B5EF4-FFF2-40B4-BE49-F238E27FC236}">
                <a16:creationId xmlns:a16="http://schemas.microsoft.com/office/drawing/2014/main" id="{AD95FB24-5DA0-4000-B023-A00C32D53F08}"/>
              </a:ext>
            </a:extLst>
          </p:cNvPr>
          <p:cNvSpPr>
            <a:spLocks noGrp="1"/>
          </p:cNvSpPr>
          <p:nvPr>
            <p:ph type="body" sz="quarter" idx="31" hasCustomPrompt="1"/>
          </p:nvPr>
        </p:nvSpPr>
        <p:spPr>
          <a:xfrm>
            <a:off x="3432032" y="4524194"/>
            <a:ext cx="2381574" cy="632643"/>
          </a:xfrm>
          <a:prstGeom prst="rect">
            <a:avLst/>
          </a:prstGeom>
        </p:spPr>
        <p:txBody>
          <a:bodyPr anchor="b"/>
          <a:lstStyle>
            <a:lvl1pPr marL="0" indent="0" algn="ctr">
              <a:buNone/>
              <a:defRPr sz="1800" cap="all" spc="100" baseline="0">
                <a:solidFill>
                  <a:schemeClr val="tx2"/>
                </a:solidFill>
                <a:latin typeface="+mj-lt"/>
              </a:defRPr>
            </a:lvl1pPr>
          </a:lstStyle>
          <a:p>
            <a:pPr lvl="0"/>
            <a:r>
              <a:rPr lang="en-US"/>
              <a:t>Click to add subtitle</a:t>
            </a:r>
          </a:p>
        </p:txBody>
      </p:sp>
      <p:sp>
        <p:nvSpPr>
          <p:cNvPr id="77" name="Text Placeholder 10">
            <a:extLst>
              <a:ext uri="{FF2B5EF4-FFF2-40B4-BE49-F238E27FC236}">
                <a16:creationId xmlns:a16="http://schemas.microsoft.com/office/drawing/2014/main" id="{7455F56A-A263-4D13-A484-2D15CD61D0FC}"/>
              </a:ext>
            </a:extLst>
          </p:cNvPr>
          <p:cNvSpPr>
            <a:spLocks noGrp="1"/>
          </p:cNvSpPr>
          <p:nvPr>
            <p:ph type="body" sz="quarter" idx="30" hasCustomPrompt="1"/>
          </p:nvPr>
        </p:nvSpPr>
        <p:spPr>
          <a:xfrm>
            <a:off x="3432032" y="5156837"/>
            <a:ext cx="2381574" cy="905378"/>
          </a:xfrm>
          <a:prstGeom prst="rect">
            <a:avLst/>
          </a:prstGeom>
        </p:spPr>
        <p:txBody>
          <a:bodyPr anchor="t"/>
          <a:lstStyle>
            <a:lvl1pPr marL="0" indent="0" algn="ctr">
              <a:lnSpc>
                <a:spcPct val="100000"/>
              </a:lnSpc>
              <a:spcBef>
                <a:spcPts val="0"/>
              </a:spcBef>
              <a:buNone/>
              <a:defRPr sz="1400" cap="none" spc="100" baseline="0">
                <a:solidFill>
                  <a:schemeClr val="tx1"/>
                </a:solidFill>
                <a:latin typeface="+mn-lt"/>
              </a:defRPr>
            </a:lvl1pPr>
          </a:lstStyle>
          <a:p>
            <a:pPr lvl="0"/>
            <a:r>
              <a:rPr lang="en-US"/>
              <a:t>Click to add text</a:t>
            </a:r>
          </a:p>
        </p:txBody>
      </p:sp>
      <p:sp>
        <p:nvSpPr>
          <p:cNvPr id="80" name="Text Placeholder 10">
            <a:extLst>
              <a:ext uri="{FF2B5EF4-FFF2-40B4-BE49-F238E27FC236}">
                <a16:creationId xmlns:a16="http://schemas.microsoft.com/office/drawing/2014/main" id="{6C6ABB33-3D98-4D76-B96F-65F574936223}"/>
              </a:ext>
            </a:extLst>
          </p:cNvPr>
          <p:cNvSpPr>
            <a:spLocks noGrp="1"/>
          </p:cNvSpPr>
          <p:nvPr>
            <p:ph type="body" sz="quarter" idx="33" hasCustomPrompt="1"/>
          </p:nvPr>
        </p:nvSpPr>
        <p:spPr>
          <a:xfrm>
            <a:off x="6391270" y="4524194"/>
            <a:ext cx="2381574" cy="632643"/>
          </a:xfrm>
          <a:prstGeom prst="rect">
            <a:avLst/>
          </a:prstGeom>
        </p:spPr>
        <p:txBody>
          <a:bodyPr anchor="b"/>
          <a:lstStyle>
            <a:lvl1pPr marL="0" indent="0" algn="ctr">
              <a:buNone/>
              <a:defRPr sz="1800" cap="all" spc="100" baseline="0">
                <a:solidFill>
                  <a:schemeClr val="tx2"/>
                </a:solidFill>
                <a:latin typeface="+mj-lt"/>
              </a:defRPr>
            </a:lvl1pPr>
          </a:lstStyle>
          <a:p>
            <a:pPr lvl="0"/>
            <a:r>
              <a:rPr lang="en-US"/>
              <a:t>Click to add subtitle</a:t>
            </a:r>
          </a:p>
        </p:txBody>
      </p:sp>
      <p:sp>
        <p:nvSpPr>
          <p:cNvPr id="79" name="Text Placeholder 10">
            <a:extLst>
              <a:ext uri="{FF2B5EF4-FFF2-40B4-BE49-F238E27FC236}">
                <a16:creationId xmlns:a16="http://schemas.microsoft.com/office/drawing/2014/main" id="{8EA8275A-A17A-42ED-9DDC-5F06000BFBEF}"/>
              </a:ext>
            </a:extLst>
          </p:cNvPr>
          <p:cNvSpPr>
            <a:spLocks noGrp="1"/>
          </p:cNvSpPr>
          <p:nvPr>
            <p:ph type="body" sz="quarter" idx="32" hasCustomPrompt="1"/>
          </p:nvPr>
        </p:nvSpPr>
        <p:spPr>
          <a:xfrm>
            <a:off x="6391270" y="5157592"/>
            <a:ext cx="2381574" cy="905378"/>
          </a:xfrm>
          <a:prstGeom prst="rect">
            <a:avLst/>
          </a:prstGeom>
        </p:spPr>
        <p:txBody>
          <a:bodyPr anchor="t"/>
          <a:lstStyle>
            <a:lvl1pPr marL="0" indent="0" algn="ctr">
              <a:lnSpc>
                <a:spcPct val="100000"/>
              </a:lnSpc>
              <a:spcBef>
                <a:spcPts val="0"/>
              </a:spcBef>
              <a:buNone/>
              <a:defRPr sz="1400" cap="none" spc="100" baseline="0">
                <a:solidFill>
                  <a:schemeClr val="tx1"/>
                </a:solidFill>
                <a:latin typeface="+mn-lt"/>
              </a:defRPr>
            </a:lvl1pPr>
          </a:lstStyle>
          <a:p>
            <a:pPr lvl="0"/>
            <a:r>
              <a:rPr lang="en-US"/>
              <a:t>Click to add text</a:t>
            </a:r>
          </a:p>
        </p:txBody>
      </p:sp>
      <p:sp>
        <p:nvSpPr>
          <p:cNvPr id="82" name="Text Placeholder 10">
            <a:extLst>
              <a:ext uri="{FF2B5EF4-FFF2-40B4-BE49-F238E27FC236}">
                <a16:creationId xmlns:a16="http://schemas.microsoft.com/office/drawing/2014/main" id="{4AEA6122-22B2-49EC-8451-E43D40F3236D}"/>
              </a:ext>
            </a:extLst>
          </p:cNvPr>
          <p:cNvSpPr>
            <a:spLocks noGrp="1"/>
          </p:cNvSpPr>
          <p:nvPr>
            <p:ph type="body" sz="quarter" idx="35" hasCustomPrompt="1"/>
          </p:nvPr>
        </p:nvSpPr>
        <p:spPr>
          <a:xfrm>
            <a:off x="9294487" y="4524194"/>
            <a:ext cx="2381574" cy="632643"/>
          </a:xfrm>
          <a:prstGeom prst="rect">
            <a:avLst/>
          </a:prstGeom>
        </p:spPr>
        <p:txBody>
          <a:bodyPr anchor="b"/>
          <a:lstStyle>
            <a:lvl1pPr marL="0" indent="0" algn="ctr">
              <a:buNone/>
              <a:defRPr sz="1800" cap="all" spc="100" baseline="0">
                <a:solidFill>
                  <a:schemeClr val="tx2"/>
                </a:solidFill>
                <a:latin typeface="+mj-lt"/>
              </a:defRPr>
            </a:lvl1pPr>
          </a:lstStyle>
          <a:p>
            <a:pPr lvl="0"/>
            <a:r>
              <a:rPr lang="en-US"/>
              <a:t>Click to add subtitle</a:t>
            </a:r>
          </a:p>
        </p:txBody>
      </p:sp>
      <p:sp>
        <p:nvSpPr>
          <p:cNvPr id="81" name="Text Placeholder 10">
            <a:extLst>
              <a:ext uri="{FF2B5EF4-FFF2-40B4-BE49-F238E27FC236}">
                <a16:creationId xmlns:a16="http://schemas.microsoft.com/office/drawing/2014/main" id="{103D7EA4-00E4-43FA-8129-1CBE0C1291A0}"/>
              </a:ext>
            </a:extLst>
          </p:cNvPr>
          <p:cNvSpPr>
            <a:spLocks noGrp="1"/>
          </p:cNvSpPr>
          <p:nvPr>
            <p:ph type="body" sz="quarter" idx="34" hasCustomPrompt="1"/>
          </p:nvPr>
        </p:nvSpPr>
        <p:spPr>
          <a:xfrm>
            <a:off x="9294487" y="5166170"/>
            <a:ext cx="2381574" cy="905378"/>
          </a:xfrm>
          <a:prstGeom prst="rect">
            <a:avLst/>
          </a:prstGeom>
        </p:spPr>
        <p:txBody>
          <a:bodyPr anchor="t"/>
          <a:lstStyle>
            <a:lvl1pPr marL="0" indent="0" algn="ctr">
              <a:lnSpc>
                <a:spcPct val="100000"/>
              </a:lnSpc>
              <a:spcBef>
                <a:spcPts val="0"/>
              </a:spcBef>
              <a:buNone/>
              <a:defRPr sz="1400" cap="none" spc="100" baseline="0">
                <a:solidFill>
                  <a:schemeClr val="tx1"/>
                </a:solidFill>
                <a:latin typeface="+mn-lt"/>
              </a:defRPr>
            </a:lvl1pPr>
          </a:lstStyle>
          <a:p>
            <a:pPr lvl="0"/>
            <a:r>
              <a:rPr lang="en-US"/>
              <a:t>Click to add text</a:t>
            </a:r>
          </a:p>
        </p:txBody>
      </p:sp>
      <p:sp>
        <p:nvSpPr>
          <p:cNvPr id="68" name="Date Placeholder 2">
            <a:extLst>
              <a:ext uri="{FF2B5EF4-FFF2-40B4-BE49-F238E27FC236}">
                <a16:creationId xmlns:a16="http://schemas.microsoft.com/office/drawing/2014/main" id="{811592B2-2D21-495C-8C11-680EC81556F4}"/>
              </a:ext>
            </a:extLst>
          </p:cNvPr>
          <p:cNvSpPr>
            <a:spLocks noGrp="1"/>
          </p:cNvSpPr>
          <p:nvPr>
            <p:ph type="dt" sz="half" idx="10"/>
          </p:nvPr>
        </p:nvSpPr>
        <p:spPr>
          <a:xfrm>
            <a:off x="838200" y="6356350"/>
            <a:ext cx="2743200" cy="365125"/>
          </a:xfrm>
          <a:prstGeom prst="rect">
            <a:avLst/>
          </a:prstGeom>
        </p:spPr>
        <p:txBody>
          <a:bodyPr/>
          <a:lstStyle/>
          <a:p>
            <a:r>
              <a:rPr lang="en-US"/>
              <a:t>20XX</a:t>
            </a:r>
          </a:p>
        </p:txBody>
      </p:sp>
      <p:sp>
        <p:nvSpPr>
          <p:cNvPr id="4" name="Footer Placeholder 3">
            <a:extLst>
              <a:ext uri="{FF2B5EF4-FFF2-40B4-BE49-F238E27FC236}">
                <a16:creationId xmlns:a16="http://schemas.microsoft.com/office/drawing/2014/main" id="{BEFB73D1-17D7-400F-B750-F5EA2675DD25}"/>
              </a:ext>
            </a:extLst>
          </p:cNvPr>
          <p:cNvSpPr>
            <a:spLocks noGrp="1"/>
          </p:cNvSpPr>
          <p:nvPr>
            <p:ph type="ftr" sz="quarter" idx="11"/>
          </p:nvPr>
        </p:nvSpPr>
        <p:spPr>
          <a:xfrm>
            <a:off x="4038600" y="6356350"/>
            <a:ext cx="4114800" cy="365125"/>
          </a:xfrm>
          <a:prstGeom prst="rect">
            <a:avLst/>
          </a:prstGeom>
        </p:spPr>
        <p:txBody>
          <a:bodyPr/>
          <a:lstStyle/>
          <a:p>
            <a:r>
              <a:rPr lang="en-US"/>
              <a:t>Pitch deck</a:t>
            </a:r>
          </a:p>
        </p:txBody>
      </p:sp>
      <p:sp>
        <p:nvSpPr>
          <p:cNvPr id="5" name="Slide Number Placeholder 4">
            <a:extLst>
              <a:ext uri="{FF2B5EF4-FFF2-40B4-BE49-F238E27FC236}">
                <a16:creationId xmlns:a16="http://schemas.microsoft.com/office/drawing/2014/main" id="{DE30E81D-C76E-4DB7-9722-4BE8D7CF33E8}"/>
              </a:ext>
            </a:extLst>
          </p:cNvPr>
          <p:cNvSpPr>
            <a:spLocks noGrp="1"/>
          </p:cNvSpPr>
          <p:nvPr>
            <p:ph type="sldNum" sz="quarter" idx="12"/>
          </p:nvPr>
        </p:nvSpPr>
        <p:spPr>
          <a:xfrm>
            <a:off x="8610600" y="6356350"/>
            <a:ext cx="2743200" cy="365125"/>
          </a:xfrm>
          <a:prstGeom prst="rect">
            <a:avLst/>
          </a:prstGeom>
        </p:spPr>
        <p:txBody>
          <a:bodyPr/>
          <a:lstStyle/>
          <a:p>
            <a:fld id="{EA87306C-81BA-4795-A5CA-9392456A8C1E}" type="slidenum">
              <a:rPr lang="en-US" smtClean="0"/>
              <a:pPr/>
              <a:t>‹#›</a:t>
            </a:fld>
            <a:endParaRPr lang="en-US"/>
          </a:p>
        </p:txBody>
      </p:sp>
    </p:spTree>
    <p:extLst>
      <p:ext uri="{BB962C8B-B14F-4D97-AF65-F5344CB8AC3E}">
        <p14:creationId xmlns:p14="http://schemas.microsoft.com/office/powerpoint/2010/main" val="192580749"/>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CBF1265A-BB33-41F4-B23D-859F16F6C7CE}" type="datetime1">
              <a:rPr lang="en-US" smtClean="0"/>
              <a:t>12/1/2023</a:t>
            </a:fld>
            <a:endParaRPr lang="en-US"/>
          </a:p>
        </p:txBody>
      </p:sp>
      <p:sp>
        <p:nvSpPr>
          <p:cNvPr id="5" name="Footer Placeholder 4"/>
          <p:cNvSpPr>
            <a:spLocks noGrp="1"/>
          </p:cNvSpPr>
          <p:nvPr>
            <p:ph type="ftr" sz="quarter" idx="11"/>
          </p:nvPr>
        </p:nvSpPr>
        <p:spPr/>
        <p:txBody>
          <a:bodyPr/>
          <a:lstStyle/>
          <a:p>
            <a:r>
              <a:rPr lang="en-US"/>
              <a:t>www.gapconnections.com</a:t>
            </a:r>
          </a:p>
        </p:txBody>
      </p:sp>
      <p:sp>
        <p:nvSpPr>
          <p:cNvPr id="6" name="Slide Number Placeholder 5"/>
          <p:cNvSpPr>
            <a:spLocks noGrp="1"/>
          </p:cNvSpPr>
          <p:nvPr>
            <p:ph type="sldNum" sz="quarter" idx="12"/>
          </p:nvPr>
        </p:nvSpPr>
        <p:spPr/>
        <p:txBody>
          <a:bodyPr/>
          <a:lstStyle/>
          <a:p>
            <a:fld id="{D556603B-0378-4E01-A05A-4DEF2C2206AF}"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7159483"/>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D145D9-1ACC-41B2-BA7B-5056B79E9D4C}" type="datetime1">
              <a:rPr lang="en-US" smtClean="0"/>
              <a:t>12/1/2023</a:t>
            </a:fld>
            <a:endParaRPr lang="en-US"/>
          </a:p>
        </p:txBody>
      </p:sp>
      <p:sp>
        <p:nvSpPr>
          <p:cNvPr id="5" name="Footer Placeholder 4"/>
          <p:cNvSpPr>
            <a:spLocks noGrp="1"/>
          </p:cNvSpPr>
          <p:nvPr>
            <p:ph type="ftr" sz="quarter" idx="11"/>
          </p:nvPr>
        </p:nvSpPr>
        <p:spPr/>
        <p:txBody>
          <a:bodyPr/>
          <a:lstStyle/>
          <a:p>
            <a:r>
              <a:rPr lang="en-US"/>
              <a:t>www.gapconnections.com</a:t>
            </a:r>
          </a:p>
        </p:txBody>
      </p:sp>
      <p:sp>
        <p:nvSpPr>
          <p:cNvPr id="6" name="Slide Number Placeholder 5"/>
          <p:cNvSpPr>
            <a:spLocks noGrp="1"/>
          </p:cNvSpPr>
          <p:nvPr>
            <p:ph type="sldNum" sz="quarter" idx="12"/>
          </p:nvPr>
        </p:nvSpPr>
        <p:spPr/>
        <p:txBody>
          <a:bodyPr/>
          <a:lstStyle/>
          <a:p>
            <a:fld id="{D556603B-0378-4E01-A05A-4DEF2C2206AF}" type="slidenum">
              <a:rPr lang="en-US" smtClean="0"/>
              <a:t>‹#›</a:t>
            </a:fld>
            <a:endParaRPr lang="en-US"/>
          </a:p>
        </p:txBody>
      </p:sp>
    </p:spTree>
    <p:extLst>
      <p:ext uri="{BB962C8B-B14F-4D97-AF65-F5344CB8AC3E}">
        <p14:creationId xmlns:p14="http://schemas.microsoft.com/office/powerpoint/2010/main" val="395009419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FF1C3B7-4DB2-45C8-AF05-00B10AA1A7A1}" type="datetime1">
              <a:rPr lang="en-US" smtClean="0"/>
              <a:t>12/1/2023</a:t>
            </a:fld>
            <a:endParaRPr lang="en-US"/>
          </a:p>
        </p:txBody>
      </p:sp>
      <p:sp>
        <p:nvSpPr>
          <p:cNvPr id="5" name="Footer Placeholder 4"/>
          <p:cNvSpPr>
            <a:spLocks noGrp="1"/>
          </p:cNvSpPr>
          <p:nvPr>
            <p:ph type="ftr" sz="quarter" idx="11"/>
          </p:nvPr>
        </p:nvSpPr>
        <p:spPr/>
        <p:txBody>
          <a:bodyPr/>
          <a:lstStyle/>
          <a:p>
            <a:r>
              <a:rPr lang="en-US"/>
              <a:t>www.gapconnections.com</a:t>
            </a:r>
          </a:p>
        </p:txBody>
      </p:sp>
      <p:sp>
        <p:nvSpPr>
          <p:cNvPr id="6" name="Slide Number Placeholder 5"/>
          <p:cNvSpPr>
            <a:spLocks noGrp="1"/>
          </p:cNvSpPr>
          <p:nvPr>
            <p:ph type="sldNum" sz="quarter" idx="12"/>
          </p:nvPr>
        </p:nvSpPr>
        <p:spPr/>
        <p:txBody>
          <a:bodyPr/>
          <a:lstStyle/>
          <a:p>
            <a:fld id="{D556603B-0378-4E01-A05A-4DEF2C2206AF}"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8646830"/>
      </p:ext>
    </p:extLst>
  </p:cSld>
  <p:clrMapOvr>
    <a:masterClrMapping/>
  </p:clrMapOvr>
  <p:hf hdr="0" ftr="0" dt="0"/>
</p:sldLayout>
</file>

<file path=ppt/slideLayouts/slideLayout1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80" y="1845734"/>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FF1C3B7-4DB2-45C8-AF05-00B10AA1A7A1}" type="datetime1">
              <a:rPr lang="en-US" smtClean="0"/>
              <a:t>12/1/2023</a:t>
            </a:fld>
            <a:endParaRPr lang="en-US"/>
          </a:p>
        </p:txBody>
      </p:sp>
      <p:sp>
        <p:nvSpPr>
          <p:cNvPr id="6" name="Footer Placeholder 5"/>
          <p:cNvSpPr>
            <a:spLocks noGrp="1"/>
          </p:cNvSpPr>
          <p:nvPr>
            <p:ph type="ftr" sz="quarter" idx="11"/>
          </p:nvPr>
        </p:nvSpPr>
        <p:spPr/>
        <p:txBody>
          <a:bodyPr/>
          <a:lstStyle/>
          <a:p>
            <a:r>
              <a:rPr lang="en-US"/>
              <a:t>www.gapconnections.com</a:t>
            </a:r>
          </a:p>
        </p:txBody>
      </p:sp>
      <p:sp>
        <p:nvSpPr>
          <p:cNvPr id="7" name="Slide Number Placeholder 6"/>
          <p:cNvSpPr>
            <a:spLocks noGrp="1"/>
          </p:cNvSpPr>
          <p:nvPr>
            <p:ph type="sldNum" sz="quarter" idx="12"/>
          </p:nvPr>
        </p:nvSpPr>
        <p:spPr/>
        <p:txBody>
          <a:bodyPr/>
          <a:lstStyle/>
          <a:p>
            <a:fld id="{D556603B-0378-4E01-A05A-4DEF2C2206AF}" type="slidenum">
              <a:rPr lang="en-US" smtClean="0"/>
              <a:t>‹#›</a:t>
            </a:fld>
            <a:endParaRPr lang="en-US"/>
          </a:p>
        </p:txBody>
      </p:sp>
    </p:spTree>
    <p:extLst>
      <p:ext uri="{BB962C8B-B14F-4D97-AF65-F5344CB8AC3E}">
        <p14:creationId xmlns:p14="http://schemas.microsoft.com/office/powerpoint/2010/main" val="971973195"/>
      </p:ext>
    </p:extLst>
  </p:cSld>
  <p:clrMapOvr>
    <a:masterClrMapping/>
  </p:clrMapOvr>
  <p:hf hdr="0" ftr="0" dt="0"/>
</p:sldLayout>
</file>

<file path=ppt/slideLayouts/slideLayout1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FF1C3B7-4DB2-45C8-AF05-00B10AA1A7A1}" type="datetime1">
              <a:rPr lang="en-US" smtClean="0"/>
              <a:t>12/1/2023</a:t>
            </a:fld>
            <a:endParaRPr lang="en-US"/>
          </a:p>
        </p:txBody>
      </p:sp>
      <p:sp>
        <p:nvSpPr>
          <p:cNvPr id="8" name="Footer Placeholder 7"/>
          <p:cNvSpPr>
            <a:spLocks noGrp="1"/>
          </p:cNvSpPr>
          <p:nvPr>
            <p:ph type="ftr" sz="quarter" idx="11"/>
          </p:nvPr>
        </p:nvSpPr>
        <p:spPr/>
        <p:txBody>
          <a:bodyPr/>
          <a:lstStyle/>
          <a:p>
            <a:r>
              <a:rPr lang="en-US"/>
              <a:t>www.gapconnections.com</a:t>
            </a:r>
          </a:p>
        </p:txBody>
      </p:sp>
      <p:sp>
        <p:nvSpPr>
          <p:cNvPr id="9" name="Slide Number Placeholder 8"/>
          <p:cNvSpPr>
            <a:spLocks noGrp="1"/>
          </p:cNvSpPr>
          <p:nvPr>
            <p:ph type="sldNum" sz="quarter" idx="12"/>
          </p:nvPr>
        </p:nvSpPr>
        <p:spPr/>
        <p:txBody>
          <a:bodyPr/>
          <a:lstStyle/>
          <a:p>
            <a:fld id="{D556603B-0378-4E01-A05A-4DEF2C2206AF}" type="slidenum">
              <a:rPr lang="en-US" smtClean="0"/>
              <a:t>‹#›</a:t>
            </a:fld>
            <a:endParaRPr lang="en-US"/>
          </a:p>
        </p:txBody>
      </p:sp>
    </p:spTree>
    <p:extLst>
      <p:ext uri="{BB962C8B-B14F-4D97-AF65-F5344CB8AC3E}">
        <p14:creationId xmlns:p14="http://schemas.microsoft.com/office/powerpoint/2010/main" val="1874797029"/>
      </p:ext>
    </p:extLst>
  </p:cSld>
  <p:clrMapOvr>
    <a:masterClrMapping/>
  </p:clrMapOvr>
  <p:hf hdr="0" ftr="0" dt="0"/>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FF1C3B7-4DB2-45C8-AF05-00B10AA1A7A1}" type="datetime1">
              <a:rPr lang="en-US" smtClean="0"/>
              <a:t>12/1/2023</a:t>
            </a:fld>
            <a:endParaRPr lang="en-US"/>
          </a:p>
        </p:txBody>
      </p:sp>
      <p:sp>
        <p:nvSpPr>
          <p:cNvPr id="4" name="Footer Placeholder 3"/>
          <p:cNvSpPr>
            <a:spLocks noGrp="1"/>
          </p:cNvSpPr>
          <p:nvPr>
            <p:ph type="ftr" sz="quarter" idx="11"/>
          </p:nvPr>
        </p:nvSpPr>
        <p:spPr/>
        <p:txBody>
          <a:bodyPr/>
          <a:lstStyle/>
          <a:p>
            <a:r>
              <a:rPr lang="en-US"/>
              <a:t>www.gapconnections.com</a:t>
            </a:r>
          </a:p>
        </p:txBody>
      </p:sp>
      <p:sp>
        <p:nvSpPr>
          <p:cNvPr id="5" name="Slide Number Placeholder 4"/>
          <p:cNvSpPr>
            <a:spLocks noGrp="1"/>
          </p:cNvSpPr>
          <p:nvPr>
            <p:ph type="sldNum" sz="quarter" idx="12"/>
          </p:nvPr>
        </p:nvSpPr>
        <p:spPr/>
        <p:txBody>
          <a:bodyPr/>
          <a:lstStyle/>
          <a:p>
            <a:fld id="{D556603B-0378-4E01-A05A-4DEF2C2206AF}" type="slidenum">
              <a:rPr lang="en-US" smtClean="0"/>
              <a:t>‹#›</a:t>
            </a:fld>
            <a:endParaRPr lang="en-US"/>
          </a:p>
        </p:txBody>
      </p:sp>
    </p:spTree>
    <p:extLst>
      <p:ext uri="{BB962C8B-B14F-4D97-AF65-F5344CB8AC3E}">
        <p14:creationId xmlns:p14="http://schemas.microsoft.com/office/powerpoint/2010/main" val="1706720515"/>
      </p:ext>
    </p:extLst>
  </p:cSld>
  <p:clrMapOvr>
    <a:masterClrMapping/>
  </p:clrMapOvr>
  <p:hf hdr="0" ftr="0" dt="0"/>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3FF1C3B7-4DB2-45C8-AF05-00B10AA1A7A1}" type="datetime1">
              <a:rPr lang="en-US" smtClean="0"/>
              <a:t>12/1/2023</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r>
              <a:rPr lang="en-US"/>
              <a:t>www.gapconnections.com</a:t>
            </a:r>
          </a:p>
        </p:txBody>
      </p:sp>
      <p:sp>
        <p:nvSpPr>
          <p:cNvPr id="9" name="Slide Number Placeholder 8"/>
          <p:cNvSpPr>
            <a:spLocks noGrp="1"/>
          </p:cNvSpPr>
          <p:nvPr>
            <p:ph type="sldNum" sz="quarter" idx="12"/>
          </p:nvPr>
        </p:nvSpPr>
        <p:spPr/>
        <p:txBody>
          <a:bodyPr/>
          <a:lstStyle/>
          <a:p>
            <a:fld id="{D556603B-0378-4E01-A05A-4DEF2C2206AF}" type="slidenum">
              <a:rPr lang="en-US" smtClean="0"/>
              <a:t>‹#›</a:t>
            </a:fld>
            <a:endParaRPr lang="en-US"/>
          </a:p>
        </p:txBody>
      </p:sp>
    </p:spTree>
    <p:extLst>
      <p:ext uri="{BB962C8B-B14F-4D97-AF65-F5344CB8AC3E}">
        <p14:creationId xmlns:p14="http://schemas.microsoft.com/office/powerpoint/2010/main" val="2449053636"/>
      </p:ext>
    </p:extLst>
  </p:cSld>
  <p:clrMapOvr>
    <a:masterClrMapping/>
  </p:clrMapOvr>
  <p:hf hdr="0" ftr="0" dt="0"/>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FF1C3B7-4DB2-45C8-AF05-00B10AA1A7A1}" type="datetime1">
              <a:rPr lang="en-US" smtClean="0"/>
              <a:t>12/1/2023</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r>
              <a:rPr lang="en-US"/>
              <a:t>www.gapconnections.com</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556603B-0378-4E01-A05A-4DEF2C2206AF}" type="slidenum">
              <a:rPr lang="en-US" smtClean="0"/>
              <a:t>‹#›</a:t>
            </a:fld>
            <a:endParaRPr lang="en-US"/>
          </a:p>
        </p:txBody>
      </p:sp>
    </p:spTree>
    <p:extLst>
      <p:ext uri="{BB962C8B-B14F-4D97-AF65-F5344CB8AC3E}">
        <p14:creationId xmlns:p14="http://schemas.microsoft.com/office/powerpoint/2010/main" val="4061432169"/>
      </p:ext>
    </p:extLst>
  </p:cSld>
  <p:clrMapOvr>
    <a:masterClrMapping/>
  </p:clrMapOvr>
  <p:hf hdr="0" ftr="0" dt="0"/>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FF1C3B7-4DB2-45C8-AF05-00B10AA1A7A1}" type="datetime1">
              <a:rPr lang="en-US" smtClean="0"/>
              <a:t>12/1/2023</a:t>
            </a:fld>
            <a:endParaRPr lang="en-US"/>
          </a:p>
        </p:txBody>
      </p:sp>
      <p:sp>
        <p:nvSpPr>
          <p:cNvPr id="6" name="Footer Placeholder 5"/>
          <p:cNvSpPr>
            <a:spLocks noGrp="1"/>
          </p:cNvSpPr>
          <p:nvPr>
            <p:ph type="ftr" sz="quarter" idx="11"/>
          </p:nvPr>
        </p:nvSpPr>
        <p:spPr/>
        <p:txBody>
          <a:bodyPr/>
          <a:lstStyle/>
          <a:p>
            <a:r>
              <a:rPr lang="en-US"/>
              <a:t>www.gapconnections.com</a:t>
            </a:r>
          </a:p>
        </p:txBody>
      </p:sp>
      <p:sp>
        <p:nvSpPr>
          <p:cNvPr id="7" name="Slide Number Placeholder 6"/>
          <p:cNvSpPr>
            <a:spLocks noGrp="1"/>
          </p:cNvSpPr>
          <p:nvPr>
            <p:ph type="sldNum" sz="quarter" idx="12"/>
          </p:nvPr>
        </p:nvSpPr>
        <p:spPr/>
        <p:txBody>
          <a:bodyPr/>
          <a:lstStyle/>
          <a:p>
            <a:fld id="{D556603B-0378-4E01-A05A-4DEF2C2206AF}" type="slidenum">
              <a:rPr lang="en-US" smtClean="0"/>
              <a:t>‹#›</a:t>
            </a:fld>
            <a:endParaRPr lang="en-US"/>
          </a:p>
        </p:txBody>
      </p:sp>
    </p:spTree>
    <p:extLst>
      <p:ext uri="{BB962C8B-B14F-4D97-AF65-F5344CB8AC3E}">
        <p14:creationId xmlns:p14="http://schemas.microsoft.com/office/powerpoint/2010/main" val="1965843669"/>
      </p:ext>
    </p:extLst>
  </p:cSld>
  <p:clrMapOvr>
    <a:masterClrMapping/>
  </p:clrMapOvr>
  <p:hf hdr="0" ftr="0" dt="0"/>
</p:sldLayout>
</file>

<file path=ppt/slideLayouts/slideLayout1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FF1C3B7-4DB2-45C8-AF05-00B10AA1A7A1}" type="datetime1">
              <a:rPr lang="en-US" smtClean="0"/>
              <a:t>12/1/2023</a:t>
            </a:fld>
            <a:endParaRPr lang="en-US"/>
          </a:p>
        </p:txBody>
      </p:sp>
      <p:sp>
        <p:nvSpPr>
          <p:cNvPr id="5" name="Footer Placeholder 4"/>
          <p:cNvSpPr>
            <a:spLocks noGrp="1"/>
          </p:cNvSpPr>
          <p:nvPr>
            <p:ph type="ftr" sz="quarter" idx="11"/>
          </p:nvPr>
        </p:nvSpPr>
        <p:spPr/>
        <p:txBody>
          <a:bodyPr/>
          <a:lstStyle/>
          <a:p>
            <a:r>
              <a:rPr lang="en-US"/>
              <a:t>www.gapconnections.com</a:t>
            </a:r>
          </a:p>
        </p:txBody>
      </p:sp>
      <p:sp>
        <p:nvSpPr>
          <p:cNvPr id="6" name="Slide Number Placeholder 5"/>
          <p:cNvSpPr>
            <a:spLocks noGrp="1"/>
          </p:cNvSpPr>
          <p:nvPr>
            <p:ph type="sldNum" sz="quarter" idx="12"/>
          </p:nvPr>
        </p:nvSpPr>
        <p:spPr/>
        <p:txBody>
          <a:bodyPr/>
          <a:lstStyle/>
          <a:p>
            <a:fld id="{D556603B-0378-4E01-A05A-4DEF2C2206AF}" type="slidenum">
              <a:rPr lang="en-US" smtClean="0"/>
              <a:t>‹#›</a:t>
            </a:fld>
            <a:endParaRPr lang="en-US"/>
          </a:p>
        </p:txBody>
      </p:sp>
    </p:spTree>
    <p:extLst>
      <p:ext uri="{BB962C8B-B14F-4D97-AF65-F5344CB8AC3E}">
        <p14:creationId xmlns:p14="http://schemas.microsoft.com/office/powerpoint/2010/main" val="1633677364"/>
      </p:ext>
    </p:extLst>
  </p:cSld>
  <p:clrMapOvr>
    <a:masterClrMapping/>
  </p:clrMapOvr>
  <p:hf hdr="0" ftr="0" dt="0"/>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FF1C3B7-4DB2-45C8-AF05-00B10AA1A7A1}" type="datetime1">
              <a:rPr lang="en-US" smtClean="0"/>
              <a:t>12/1/2023</a:t>
            </a:fld>
            <a:endParaRPr lang="en-US"/>
          </a:p>
        </p:txBody>
      </p:sp>
      <p:sp>
        <p:nvSpPr>
          <p:cNvPr id="5" name="Footer Placeholder 4"/>
          <p:cNvSpPr>
            <a:spLocks noGrp="1"/>
          </p:cNvSpPr>
          <p:nvPr>
            <p:ph type="ftr" sz="quarter" idx="11"/>
          </p:nvPr>
        </p:nvSpPr>
        <p:spPr/>
        <p:txBody>
          <a:bodyPr/>
          <a:lstStyle/>
          <a:p>
            <a:r>
              <a:rPr lang="en-US"/>
              <a:t>www.gapconnections.com</a:t>
            </a:r>
          </a:p>
        </p:txBody>
      </p:sp>
      <p:sp>
        <p:nvSpPr>
          <p:cNvPr id="6" name="Slide Number Placeholder 5"/>
          <p:cNvSpPr>
            <a:spLocks noGrp="1"/>
          </p:cNvSpPr>
          <p:nvPr>
            <p:ph type="sldNum" sz="quarter" idx="12"/>
          </p:nvPr>
        </p:nvSpPr>
        <p:spPr/>
        <p:txBody>
          <a:bodyPr/>
          <a:lstStyle/>
          <a:p>
            <a:fld id="{D556603B-0378-4E01-A05A-4DEF2C2206AF}" type="slidenum">
              <a:rPr lang="en-US" smtClean="0"/>
              <a:t>‹#›</a:t>
            </a:fld>
            <a:endParaRPr lang="en-US"/>
          </a:p>
        </p:txBody>
      </p:sp>
    </p:spTree>
    <p:extLst>
      <p:ext uri="{BB962C8B-B14F-4D97-AF65-F5344CB8AC3E}">
        <p14:creationId xmlns:p14="http://schemas.microsoft.com/office/powerpoint/2010/main" val="632232202"/>
      </p:ext>
    </p:extLst>
  </p:cSld>
  <p:clrMapOvr>
    <a:masterClrMapping/>
  </p:clrMapOvr>
  <p:hf hdr="0" ftr="0" dt="0"/>
</p:sldLayout>
</file>

<file path=ppt/slideLayouts/slideLayout150.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5" name="Image 0" descr="preencoded.png">
            <a:extLst>
              <a:ext uri="{FF2B5EF4-FFF2-40B4-BE49-F238E27FC236}">
                <a16:creationId xmlns:a16="http://schemas.microsoft.com/office/drawing/2014/main" id="{BA5D5A72-CB6F-F8DE-E2C9-90459C8C3DC1}"/>
              </a:ext>
            </a:extLst>
          </p:cNvPr>
          <p:cNvSpPr/>
          <p:nvPr/>
        </p:nvSpPr>
        <p:spPr>
          <a:xfrm>
            <a:off x="0" y="0"/>
            <a:ext cx="5295900" cy="6877050"/>
          </a:xfrm>
          <a:custGeom>
            <a:avLst/>
            <a:gdLst>
              <a:gd name="connsiteX0" fmla="*/ 0 w 5295900"/>
              <a:gd name="connsiteY0" fmla="*/ 0 h 6877050"/>
              <a:gd name="connsiteX1" fmla="*/ 5295900 w 5295900"/>
              <a:gd name="connsiteY1" fmla="*/ 0 h 6877050"/>
              <a:gd name="connsiteX2" fmla="*/ 5295900 w 5295900"/>
              <a:gd name="connsiteY2" fmla="*/ 6877050 h 6877050"/>
              <a:gd name="connsiteX3" fmla="*/ 0 w 5295900"/>
              <a:gd name="connsiteY3" fmla="*/ 6877050 h 6877050"/>
            </a:gdLst>
            <a:ahLst/>
            <a:cxnLst>
              <a:cxn ang="0">
                <a:pos x="connsiteX0" y="connsiteY0"/>
              </a:cxn>
              <a:cxn ang="0">
                <a:pos x="connsiteX1" y="connsiteY1"/>
              </a:cxn>
              <a:cxn ang="0">
                <a:pos x="connsiteX2" y="connsiteY2"/>
              </a:cxn>
              <a:cxn ang="0">
                <a:pos x="connsiteX3" y="connsiteY3"/>
              </a:cxn>
            </a:cxnLst>
            <a:rect l="l" t="t" r="r" b="b"/>
            <a:pathLst>
              <a:path w="5295900" h="6877050">
                <a:moveTo>
                  <a:pt x="0" y="0"/>
                </a:moveTo>
                <a:lnTo>
                  <a:pt x="5295900" y="0"/>
                </a:lnTo>
                <a:lnTo>
                  <a:pt x="5295900" y="6877050"/>
                </a:lnTo>
                <a:lnTo>
                  <a:pt x="0" y="6877050"/>
                </a:lnTo>
                <a:close/>
              </a:path>
            </a:pathLst>
          </a:custGeom>
          <a:solidFill>
            <a:schemeClr val="accent3"/>
          </a:solidFill>
          <a:ln w="4763" cap="flat">
            <a:noFill/>
            <a:prstDash val="solid"/>
            <a:miter/>
          </a:ln>
        </p:spPr>
        <p:txBody>
          <a:bodyPr rtlCol="0" anchor="ctr">
            <a:noAutofit/>
          </a:bodyPr>
          <a:lstStyle/>
          <a:p>
            <a:endParaRPr lang="en-US"/>
          </a:p>
        </p:txBody>
      </p:sp>
      <p:sp>
        <p:nvSpPr>
          <p:cNvPr id="20" name="Freeform: Shape 19">
            <a:extLst>
              <a:ext uri="{FF2B5EF4-FFF2-40B4-BE49-F238E27FC236}">
                <a16:creationId xmlns:a16="http://schemas.microsoft.com/office/drawing/2014/main" id="{E66FD7FF-2869-7902-36B2-2B229AB9AB19}"/>
              </a:ext>
            </a:extLst>
          </p:cNvPr>
          <p:cNvSpPr/>
          <p:nvPr userDrawn="1"/>
        </p:nvSpPr>
        <p:spPr>
          <a:xfrm>
            <a:off x="1600201" y="1153228"/>
            <a:ext cx="9191625" cy="5704772"/>
          </a:xfrm>
          <a:custGeom>
            <a:avLst/>
            <a:gdLst>
              <a:gd name="connsiteX0" fmla="*/ 4595813 w 9191625"/>
              <a:gd name="connsiteY0" fmla="*/ 0 h 5704772"/>
              <a:gd name="connsiteX1" fmla="*/ 9191625 w 9191625"/>
              <a:gd name="connsiteY1" fmla="*/ 4592108 h 5704772"/>
              <a:gd name="connsiteX2" fmla="*/ 9191625 w 9191625"/>
              <a:gd name="connsiteY2" fmla="*/ 5704772 h 5704772"/>
              <a:gd name="connsiteX3" fmla="*/ 0 w 9191625"/>
              <a:gd name="connsiteY3" fmla="*/ 5704772 h 5704772"/>
              <a:gd name="connsiteX4" fmla="*/ 0 w 9191625"/>
              <a:gd name="connsiteY4" fmla="*/ 4592108 h 5704772"/>
              <a:gd name="connsiteX5" fmla="*/ 4595813 w 9191625"/>
              <a:gd name="connsiteY5" fmla="*/ 0 h 570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1625" h="5704772">
                <a:moveTo>
                  <a:pt x="4595813" y="0"/>
                </a:moveTo>
                <a:cubicBezTo>
                  <a:pt x="7133987" y="0"/>
                  <a:pt x="9191625" y="2055957"/>
                  <a:pt x="9191625" y="4592108"/>
                </a:cubicBezTo>
                <a:lnTo>
                  <a:pt x="9191625" y="5704772"/>
                </a:lnTo>
                <a:lnTo>
                  <a:pt x="0" y="5704772"/>
                </a:lnTo>
                <a:lnTo>
                  <a:pt x="0" y="4592108"/>
                </a:lnTo>
                <a:cubicBezTo>
                  <a:pt x="0" y="2055957"/>
                  <a:pt x="2057614" y="0"/>
                  <a:pt x="4595813" y="0"/>
                </a:cubicBezTo>
                <a:close/>
              </a:path>
            </a:pathLst>
          </a:custGeom>
          <a:solidFill>
            <a:schemeClr val="accent6"/>
          </a:solidFill>
          <a:ln w="47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18" name="Freeform: Shape 17">
            <a:extLst>
              <a:ext uri="{FF2B5EF4-FFF2-40B4-BE49-F238E27FC236}">
                <a16:creationId xmlns:a16="http://schemas.microsoft.com/office/drawing/2014/main" id="{B1457C88-4472-81CF-02AF-4421E0A3084B}"/>
              </a:ext>
            </a:extLst>
          </p:cNvPr>
          <p:cNvSpPr/>
          <p:nvPr userDrawn="1"/>
        </p:nvSpPr>
        <p:spPr>
          <a:xfrm>
            <a:off x="2795588" y="0"/>
            <a:ext cx="6803142" cy="5396474"/>
          </a:xfrm>
          <a:custGeom>
            <a:avLst/>
            <a:gdLst>
              <a:gd name="connsiteX0" fmla="*/ 0 w 6803142"/>
              <a:gd name="connsiteY0" fmla="*/ 0 h 5396474"/>
              <a:gd name="connsiteX1" fmla="*/ 6803142 w 6803142"/>
              <a:gd name="connsiteY1" fmla="*/ 0 h 5396474"/>
              <a:gd name="connsiteX2" fmla="*/ 6803142 w 6803142"/>
              <a:gd name="connsiteY2" fmla="*/ 1997094 h 5396474"/>
              <a:gd name="connsiteX3" fmla="*/ 3401576 w 6803142"/>
              <a:gd name="connsiteY3" fmla="*/ 5396474 h 5396474"/>
              <a:gd name="connsiteX4" fmla="*/ 0 w 6803142"/>
              <a:gd name="connsiteY4" fmla="*/ 1997094 h 5396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3142" h="5396474">
                <a:moveTo>
                  <a:pt x="0" y="0"/>
                </a:moveTo>
                <a:lnTo>
                  <a:pt x="6803142" y="0"/>
                </a:lnTo>
                <a:lnTo>
                  <a:pt x="6803142" y="1997094"/>
                </a:lnTo>
                <a:cubicBezTo>
                  <a:pt x="6803142" y="3874511"/>
                  <a:pt x="5280228" y="5396474"/>
                  <a:pt x="3401576" y="5396474"/>
                </a:cubicBezTo>
                <a:cubicBezTo>
                  <a:pt x="1522938" y="5396474"/>
                  <a:pt x="0" y="3874511"/>
                  <a:pt x="0" y="1997094"/>
                </a:cubicBezTo>
                <a:close/>
              </a:path>
            </a:pathLst>
          </a:custGeom>
          <a:solidFill>
            <a:schemeClr val="bg1">
              <a:alpha val="99000"/>
            </a:schemeClr>
          </a:solidFill>
          <a:ln w="47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ctrTitle"/>
          </p:nvPr>
        </p:nvSpPr>
        <p:spPr>
          <a:xfrm>
            <a:off x="3403092" y="1984248"/>
            <a:ext cx="5385816" cy="1225296"/>
          </a:xfrm>
        </p:spPr>
        <p:txBody>
          <a:bodyPr tIns="0" anchor="t">
            <a:noAutofit/>
          </a:bodyPr>
          <a:lstStyle>
            <a:lvl1pPr algn="ctr">
              <a:defRPr sz="4400"/>
            </a:lvl1pPr>
          </a:lstStyle>
          <a:p>
            <a:r>
              <a:rPr lang="en-US"/>
              <a:t>Click to edit Master title style</a:t>
            </a:r>
          </a:p>
        </p:txBody>
      </p:sp>
      <p:sp>
        <p:nvSpPr>
          <p:cNvPr id="3" name="Subtitle 2"/>
          <p:cNvSpPr>
            <a:spLocks noGrp="1"/>
          </p:cNvSpPr>
          <p:nvPr>
            <p:ph type="subTitle" idx="1"/>
          </p:nvPr>
        </p:nvSpPr>
        <p:spPr>
          <a:xfrm>
            <a:off x="4349496" y="3483864"/>
            <a:ext cx="3493008" cy="878908"/>
          </a:xfrm>
        </p:spPr>
        <p:txBody>
          <a:bodyPr lIns="0" tIns="0" rIns="0" bIns="0">
            <a:noAutofit/>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631799807"/>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5923D9E-9381-3D11-B31A-1BF5C97F35B0}"/>
              </a:ext>
            </a:extLst>
          </p:cNvPr>
          <p:cNvGrpSpPr/>
          <p:nvPr userDrawn="1"/>
        </p:nvGrpSpPr>
        <p:grpSpPr>
          <a:xfrm>
            <a:off x="6452303" y="3405019"/>
            <a:ext cx="5739697" cy="3467971"/>
            <a:chOff x="5009037" y="2525712"/>
            <a:chExt cx="7170193" cy="4332288"/>
          </a:xfrm>
        </p:grpSpPr>
        <p:sp>
          <p:nvSpPr>
            <p:cNvPr id="7" name="Freeform 7">
              <a:extLst>
                <a:ext uri="{FF2B5EF4-FFF2-40B4-BE49-F238E27FC236}">
                  <a16:creationId xmlns:a16="http://schemas.microsoft.com/office/drawing/2014/main" id="{89E777D0-3240-08CE-6B6C-B33B910B8490}"/>
                </a:ext>
              </a:extLst>
            </p:cNvPr>
            <p:cNvSpPr>
              <a:spLocks/>
            </p:cNvSpPr>
            <p:nvPr/>
          </p:nvSpPr>
          <p:spPr bwMode="auto">
            <a:xfrm>
              <a:off x="5009037" y="25257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8" name="Freeform 6">
              <a:extLst>
                <a:ext uri="{FF2B5EF4-FFF2-40B4-BE49-F238E27FC236}">
                  <a16:creationId xmlns:a16="http://schemas.microsoft.com/office/drawing/2014/main" id="{EFEA81A2-6893-518C-6AF3-37C987789C86}"/>
                </a:ext>
              </a:extLst>
            </p:cNvPr>
            <p:cNvSpPr>
              <a:spLocks/>
            </p:cNvSpPr>
            <p:nvPr/>
          </p:nvSpPr>
          <p:spPr bwMode="auto">
            <a:xfrm>
              <a:off x="8589536" y="2525712"/>
              <a:ext cx="3589694"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a:p>
          </p:txBody>
        </p:sp>
      </p:grpSp>
      <p:grpSp>
        <p:nvGrpSpPr>
          <p:cNvPr id="9" name="Group 8">
            <a:extLst>
              <a:ext uri="{FF2B5EF4-FFF2-40B4-BE49-F238E27FC236}">
                <a16:creationId xmlns:a16="http://schemas.microsoft.com/office/drawing/2014/main" id="{0F297964-0B81-31DC-6D6D-1414832238B1}"/>
              </a:ext>
            </a:extLst>
          </p:cNvPr>
          <p:cNvGrpSpPr/>
          <p:nvPr userDrawn="1"/>
        </p:nvGrpSpPr>
        <p:grpSpPr>
          <a:xfrm flipH="1" flipV="1">
            <a:off x="6465610" y="0"/>
            <a:ext cx="5739697" cy="3467971"/>
            <a:chOff x="5183405" y="2678112"/>
            <a:chExt cx="7170193" cy="4332288"/>
          </a:xfrm>
        </p:grpSpPr>
        <p:sp>
          <p:nvSpPr>
            <p:cNvPr id="10" name="Freeform 7">
              <a:extLst>
                <a:ext uri="{FF2B5EF4-FFF2-40B4-BE49-F238E27FC236}">
                  <a16:creationId xmlns:a16="http://schemas.microsoft.com/office/drawing/2014/main" id="{CE4FDB43-7466-4B74-330E-836DA9504C90}"/>
                </a:ext>
              </a:extLst>
            </p:cNvPr>
            <p:cNvSpPr>
              <a:spLocks/>
            </p:cNvSpPr>
            <p:nvPr/>
          </p:nvSpPr>
          <p:spPr bwMode="auto">
            <a:xfrm>
              <a:off x="5183405" y="26781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11" name="Freeform 6">
              <a:extLst>
                <a:ext uri="{FF2B5EF4-FFF2-40B4-BE49-F238E27FC236}">
                  <a16:creationId xmlns:a16="http://schemas.microsoft.com/office/drawing/2014/main" id="{2EA39DB9-F1B4-F4E9-CF4D-717B0CD747DA}"/>
                </a:ext>
              </a:extLst>
            </p:cNvPr>
            <p:cNvSpPr>
              <a:spLocks/>
            </p:cNvSpPr>
            <p:nvPr/>
          </p:nvSpPr>
          <p:spPr bwMode="auto">
            <a:xfrm>
              <a:off x="8763903" y="2678112"/>
              <a:ext cx="3589695"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endParaRPr lang="en-US"/>
            </a:p>
          </p:txBody>
        </p:sp>
      </p:grpSp>
      <p:sp>
        <p:nvSpPr>
          <p:cNvPr id="14" name="Image 2" descr="preencoded.png">
            <a:extLst>
              <a:ext uri="{FF2B5EF4-FFF2-40B4-BE49-F238E27FC236}">
                <a16:creationId xmlns:a16="http://schemas.microsoft.com/office/drawing/2014/main" id="{EFFAEAD9-58A9-096B-C6D0-58F7AD08EB20}"/>
              </a:ext>
            </a:extLst>
          </p:cNvPr>
          <p:cNvSpPr/>
          <p:nvPr/>
        </p:nvSpPr>
        <p:spPr>
          <a:xfrm>
            <a:off x="7642518" y="4577658"/>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noAutofit/>
          </a:bodyPr>
          <a:lstStyle/>
          <a:p>
            <a:endParaRPr lang="en-US"/>
          </a:p>
        </p:txBody>
      </p:sp>
      <p:sp>
        <p:nvSpPr>
          <p:cNvPr id="2" name="Title 1">
            <a:extLst>
              <a:ext uri="{FF2B5EF4-FFF2-40B4-BE49-F238E27FC236}">
                <a16:creationId xmlns:a16="http://schemas.microsoft.com/office/drawing/2014/main" id="{9A1CFBBA-B680-A6A7-3C4B-5FEAC4253283}"/>
              </a:ext>
            </a:extLst>
          </p:cNvPr>
          <p:cNvSpPr>
            <a:spLocks noGrp="1"/>
          </p:cNvSpPr>
          <p:nvPr>
            <p:ph type="title"/>
          </p:nvPr>
        </p:nvSpPr>
        <p:spPr>
          <a:xfrm>
            <a:off x="1499616" y="1901952"/>
            <a:ext cx="5693664" cy="768096"/>
          </a:xfrm>
        </p:spPr>
        <p:txBody>
          <a:bodyPr>
            <a:noAutofit/>
          </a:bodyPr>
          <a:lstStyle>
            <a:lvl1pPr algn="l">
              <a:lnSpc>
                <a:spcPct val="100000"/>
              </a:lnSpc>
              <a:defRPr/>
            </a:lvl1pPr>
          </a:lstStyle>
          <a:p>
            <a:r>
              <a:rPr lang="en-US"/>
              <a:t>Click to edit Master title style</a:t>
            </a:r>
          </a:p>
        </p:txBody>
      </p:sp>
      <p:sp>
        <p:nvSpPr>
          <p:cNvPr id="13" name="Content Placeholder 2">
            <a:extLst>
              <a:ext uri="{FF2B5EF4-FFF2-40B4-BE49-F238E27FC236}">
                <a16:creationId xmlns:a16="http://schemas.microsoft.com/office/drawing/2014/main" id="{72386C43-DD10-E892-08AD-D6F4AE9617DD}"/>
              </a:ext>
            </a:extLst>
          </p:cNvPr>
          <p:cNvSpPr>
            <a:spLocks noGrp="1"/>
          </p:cNvSpPr>
          <p:nvPr>
            <p:ph idx="1"/>
          </p:nvPr>
        </p:nvSpPr>
        <p:spPr>
          <a:xfrm>
            <a:off x="1499616" y="2770632"/>
            <a:ext cx="5693664" cy="3122168"/>
          </a:xfrm>
        </p:spPr>
        <p:txBody>
          <a:bodyPr>
            <a:noAutofit/>
          </a:bodyPr>
          <a:lstStyle>
            <a:lvl1pPr marL="0" indent="0">
              <a:lnSpc>
                <a:spcPct val="150000"/>
              </a:lnSpc>
              <a:spcBef>
                <a:spcPts val="0"/>
              </a:spcBef>
              <a:buNone/>
              <a:defRPr sz="2400"/>
            </a:lvl1pPr>
            <a:lvl2pPr marL="347472">
              <a:lnSpc>
                <a:spcPct val="150000"/>
              </a:lnSpc>
              <a:spcBef>
                <a:spcPts val="0"/>
              </a:spcBef>
              <a:defRPr sz="2000"/>
            </a:lvl2pPr>
            <a:lvl3pPr marL="685800">
              <a:lnSpc>
                <a:spcPct val="150000"/>
              </a:lnSpc>
              <a:spcBef>
                <a:spcPts val="0"/>
              </a:spcBef>
              <a:defRPr sz="1800"/>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333964501"/>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obj" preserve="1">
  <p:cSld name="Introduction">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C35EFB42-020B-1DF4-3D42-26092CE45F08}"/>
              </a:ext>
            </a:extLst>
          </p:cNvPr>
          <p:cNvSpPr/>
          <p:nvPr userDrawn="1"/>
        </p:nvSpPr>
        <p:spPr>
          <a:xfrm>
            <a:off x="0" y="3427336"/>
            <a:ext cx="3430200" cy="3430665"/>
          </a:xfrm>
          <a:custGeom>
            <a:avLst/>
            <a:gdLst>
              <a:gd name="connsiteX0" fmla="*/ 0 w 3430200"/>
              <a:gd name="connsiteY0" fmla="*/ 0 h 3430665"/>
              <a:gd name="connsiteX1" fmla="*/ 3430200 w 3430200"/>
              <a:gd name="connsiteY1" fmla="*/ 0 h 3430665"/>
              <a:gd name="connsiteX2" fmla="*/ 3430200 w 3430200"/>
              <a:gd name="connsiteY2" fmla="*/ 3430665 h 3430665"/>
              <a:gd name="connsiteX3" fmla="*/ 0 w 3430200"/>
              <a:gd name="connsiteY3" fmla="*/ 3430665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0" y="0"/>
                </a:moveTo>
                <a:lnTo>
                  <a:pt x="3430200" y="0"/>
                </a:lnTo>
                <a:lnTo>
                  <a:pt x="3430200" y="3430665"/>
                </a:lnTo>
                <a:lnTo>
                  <a:pt x="0" y="3430665"/>
                </a:ln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pPr lvl="0"/>
            <a:endParaRPr lang="en-US">
              <a:solidFill>
                <a:schemeClr val="tx1"/>
              </a:solidFill>
            </a:endParaRPr>
          </a:p>
        </p:txBody>
      </p:sp>
      <p:sp>
        <p:nvSpPr>
          <p:cNvPr id="20" name="Freeform: Shape 19">
            <a:extLst>
              <a:ext uri="{FF2B5EF4-FFF2-40B4-BE49-F238E27FC236}">
                <a16:creationId xmlns:a16="http://schemas.microsoft.com/office/drawing/2014/main" id="{AB4DD322-D1E0-74CB-BBFF-057426E58EBC}"/>
              </a:ext>
            </a:extLst>
          </p:cNvPr>
          <p:cNvSpPr/>
          <p:nvPr userDrawn="1"/>
        </p:nvSpPr>
        <p:spPr>
          <a:xfrm>
            <a:off x="0" y="3427336"/>
            <a:ext cx="3430200" cy="3430665"/>
          </a:xfrm>
          <a:custGeom>
            <a:avLst/>
            <a:gdLst>
              <a:gd name="connsiteX0" fmla="*/ 3430200 w 3430200"/>
              <a:gd name="connsiteY0" fmla="*/ 0 h 3430665"/>
              <a:gd name="connsiteX1" fmla="*/ 3430200 w 3430200"/>
              <a:gd name="connsiteY1" fmla="*/ 3430665 h 3430665"/>
              <a:gd name="connsiteX2" fmla="*/ 0 w 3430200"/>
              <a:gd name="connsiteY2" fmla="*/ 3430665 h 3430665"/>
              <a:gd name="connsiteX3" fmla="*/ 0 w 3430200"/>
              <a:gd name="connsiteY3" fmla="*/ 3417531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3430200" y="0"/>
                </a:moveTo>
                <a:lnTo>
                  <a:pt x="3430200" y="3430665"/>
                </a:lnTo>
                <a:lnTo>
                  <a:pt x="0" y="3430665"/>
                </a:lnTo>
                <a:lnTo>
                  <a:pt x="0" y="3417531"/>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a:solidFill>
                <a:schemeClr val="tx1"/>
              </a:solidFill>
            </a:endParaRPr>
          </a:p>
        </p:txBody>
      </p:sp>
      <p:sp>
        <p:nvSpPr>
          <p:cNvPr id="14" name="Freeform: Shape 13">
            <a:extLst>
              <a:ext uri="{FF2B5EF4-FFF2-40B4-BE49-F238E27FC236}">
                <a16:creationId xmlns:a16="http://schemas.microsoft.com/office/drawing/2014/main" id="{C11D3FCE-EC92-8558-A3E5-04DB12477A3B}"/>
              </a:ext>
            </a:extLst>
          </p:cNvPr>
          <p:cNvSpPr/>
          <p:nvPr userDrawn="1"/>
        </p:nvSpPr>
        <p:spPr>
          <a:xfrm>
            <a:off x="1" y="1"/>
            <a:ext cx="3423785" cy="3437345"/>
          </a:xfrm>
          <a:custGeom>
            <a:avLst/>
            <a:gdLst>
              <a:gd name="connsiteX0" fmla="*/ 0 w 3423785"/>
              <a:gd name="connsiteY0" fmla="*/ 0 h 3437345"/>
              <a:gd name="connsiteX1" fmla="*/ 3423785 w 3423785"/>
              <a:gd name="connsiteY1" fmla="*/ 0 h 3437345"/>
              <a:gd name="connsiteX2" fmla="*/ 3423785 w 3423785"/>
              <a:gd name="connsiteY2" fmla="*/ 3437345 h 3437345"/>
              <a:gd name="connsiteX3" fmla="*/ 0 w 3423785"/>
              <a:gd name="connsiteY3" fmla="*/ 3437345 h 3437345"/>
            </a:gdLst>
            <a:ahLst/>
            <a:cxnLst>
              <a:cxn ang="0">
                <a:pos x="connsiteX0" y="connsiteY0"/>
              </a:cxn>
              <a:cxn ang="0">
                <a:pos x="connsiteX1" y="connsiteY1"/>
              </a:cxn>
              <a:cxn ang="0">
                <a:pos x="connsiteX2" y="connsiteY2"/>
              </a:cxn>
              <a:cxn ang="0">
                <a:pos x="connsiteX3" y="connsiteY3"/>
              </a:cxn>
            </a:cxnLst>
            <a:rect l="l" t="t" r="r" b="b"/>
            <a:pathLst>
              <a:path w="3423785" h="3437345">
                <a:moveTo>
                  <a:pt x="0" y="0"/>
                </a:moveTo>
                <a:lnTo>
                  <a:pt x="3423785" y="0"/>
                </a:lnTo>
                <a:lnTo>
                  <a:pt x="3423785" y="3437345"/>
                </a:lnTo>
                <a:lnTo>
                  <a:pt x="0" y="3437345"/>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pPr lvl="0"/>
            <a:endParaRPr lang="en-US">
              <a:solidFill>
                <a:schemeClr val="tx1"/>
              </a:solidFill>
            </a:endParaRPr>
          </a:p>
        </p:txBody>
      </p:sp>
      <p:sp>
        <p:nvSpPr>
          <p:cNvPr id="2" name="Title 1"/>
          <p:cNvSpPr>
            <a:spLocks noGrp="1"/>
          </p:cNvSpPr>
          <p:nvPr userDrawn="1">
            <p:ph type="title"/>
          </p:nvPr>
        </p:nvSpPr>
        <p:spPr>
          <a:xfrm>
            <a:off x="4224528" y="2276856"/>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userDrawn="1">
            <p:ph idx="1"/>
          </p:nvPr>
        </p:nvSpPr>
        <p:spPr>
          <a:xfrm>
            <a:off x="4224528" y="3222752"/>
            <a:ext cx="6766560" cy="2700528"/>
          </a:xfrm>
        </p:spPr>
        <p:txBody>
          <a:bodyPr>
            <a:noAutofit/>
          </a:bodyPr>
          <a:lstStyle>
            <a:lvl1pPr marL="0" indent="0">
              <a:buNone/>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userDrawn="1">
            <p:ph type="ftr" sz="quarter" idx="11"/>
          </p:nvPr>
        </p:nvSpPr>
        <p:spPr>
          <a:xfrm>
            <a:off x="4224528" y="457200"/>
            <a:ext cx="3200400" cy="274320"/>
          </a:xfrm>
        </p:spPr>
        <p:txBody>
          <a:bodyPr>
            <a:noAutofit/>
          </a:bodyPr>
          <a:lstStyle/>
          <a:p>
            <a:r>
              <a:rPr lang="en-US"/>
              <a:t>Presentation title</a:t>
            </a:r>
          </a:p>
        </p:txBody>
      </p:sp>
      <p:sp>
        <p:nvSpPr>
          <p:cNvPr id="6" name="Slide Number Placeholder 5"/>
          <p:cNvSpPr>
            <a:spLocks noGrp="1"/>
          </p:cNvSpPr>
          <p:nvPr userDrawn="1">
            <p:ph type="sldNum" sz="quarter" idx="12"/>
          </p:nvPr>
        </p:nvSpPr>
        <p:spPr/>
        <p:txBody>
          <a:bodyPr>
            <a:noAutofit/>
          </a:bodyPr>
          <a:lstStyle/>
          <a:p>
            <a:fld id="{48F63A3B-78C7-47BE-AE5E-E10140E04643}" type="slidenum">
              <a:rPr lang="en-US" dirty="0"/>
              <a:t>‹#›</a:t>
            </a:fld>
            <a:endParaRPr lang="en-US"/>
          </a:p>
        </p:txBody>
      </p:sp>
      <p:sp>
        <p:nvSpPr>
          <p:cNvPr id="17" name="Freeform: Shape 16">
            <a:extLst>
              <a:ext uri="{FF2B5EF4-FFF2-40B4-BE49-F238E27FC236}">
                <a16:creationId xmlns:a16="http://schemas.microsoft.com/office/drawing/2014/main" id="{217CBC9E-B934-828F-2AE5-211CEF5B1D25}"/>
              </a:ext>
            </a:extLst>
          </p:cNvPr>
          <p:cNvSpPr/>
          <p:nvPr userDrawn="1"/>
        </p:nvSpPr>
        <p:spPr>
          <a:xfrm>
            <a:off x="1" y="869"/>
            <a:ext cx="3423785" cy="3436477"/>
          </a:xfrm>
          <a:custGeom>
            <a:avLst/>
            <a:gdLst>
              <a:gd name="connsiteX0" fmla="*/ 0 w 3423785"/>
              <a:gd name="connsiteY0" fmla="*/ 0 h 3436477"/>
              <a:gd name="connsiteX1" fmla="*/ 3423785 w 3423785"/>
              <a:gd name="connsiteY1" fmla="*/ 3436477 h 3436477"/>
              <a:gd name="connsiteX2" fmla="*/ 0 w 3423785"/>
              <a:gd name="connsiteY2" fmla="*/ 3436477 h 3436477"/>
            </a:gdLst>
            <a:ahLst/>
            <a:cxnLst>
              <a:cxn ang="0">
                <a:pos x="connsiteX0" y="connsiteY0"/>
              </a:cxn>
              <a:cxn ang="0">
                <a:pos x="connsiteX1" y="connsiteY1"/>
              </a:cxn>
              <a:cxn ang="0">
                <a:pos x="connsiteX2" y="connsiteY2"/>
              </a:cxn>
            </a:cxnLst>
            <a:rect l="l" t="t" r="r" b="b"/>
            <a:pathLst>
              <a:path w="3423785" h="3436477">
                <a:moveTo>
                  <a:pt x="0" y="0"/>
                </a:moveTo>
                <a:lnTo>
                  <a:pt x="3423785" y="3436477"/>
                </a:lnTo>
                <a:lnTo>
                  <a:pt x="0" y="3436477"/>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a:solidFill>
                <a:schemeClr val="tx1"/>
              </a:solidFill>
            </a:endParaRPr>
          </a:p>
        </p:txBody>
      </p:sp>
    </p:spTree>
    <p:extLst>
      <p:ext uri="{BB962C8B-B14F-4D97-AF65-F5344CB8AC3E}">
        <p14:creationId xmlns:p14="http://schemas.microsoft.com/office/powerpoint/2010/main" val="772183257"/>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3D352B04-96E6-839B-9D92-EE98385C4D49}"/>
              </a:ext>
            </a:extLst>
          </p:cNvPr>
          <p:cNvSpPr/>
          <p:nvPr userDrawn="1"/>
        </p:nvSpPr>
        <p:spPr>
          <a:xfrm>
            <a:off x="2062836" y="686475"/>
            <a:ext cx="7774629" cy="6193018"/>
          </a:xfrm>
          <a:custGeom>
            <a:avLst/>
            <a:gdLst>
              <a:gd name="connsiteX0" fmla="*/ 3887320 w 7774629"/>
              <a:gd name="connsiteY0" fmla="*/ 0 h 6193018"/>
              <a:gd name="connsiteX1" fmla="*/ 7774629 w 7774629"/>
              <a:gd name="connsiteY1" fmla="*/ 3884811 h 6193018"/>
              <a:gd name="connsiteX2" fmla="*/ 7774629 w 7774629"/>
              <a:gd name="connsiteY2" fmla="*/ 6193018 h 6193018"/>
              <a:gd name="connsiteX3" fmla="*/ 0 w 7774629"/>
              <a:gd name="connsiteY3" fmla="*/ 6193018 h 6193018"/>
              <a:gd name="connsiteX4" fmla="*/ 0 w 7774629"/>
              <a:gd name="connsiteY4" fmla="*/ 3884811 h 6193018"/>
              <a:gd name="connsiteX5" fmla="*/ 3887320 w 7774629"/>
              <a:gd name="connsiteY5" fmla="*/ 0 h 619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74629" h="6193018">
                <a:moveTo>
                  <a:pt x="3887320" y="0"/>
                </a:moveTo>
                <a:cubicBezTo>
                  <a:pt x="6034243" y="0"/>
                  <a:pt x="7774629" y="1739299"/>
                  <a:pt x="7774629" y="3884811"/>
                </a:cubicBezTo>
                <a:lnTo>
                  <a:pt x="7774629" y="6193018"/>
                </a:lnTo>
                <a:lnTo>
                  <a:pt x="0" y="6193018"/>
                </a:lnTo>
                <a:lnTo>
                  <a:pt x="0" y="3884811"/>
                </a:lnTo>
                <a:cubicBezTo>
                  <a:pt x="0" y="1739299"/>
                  <a:pt x="1740414" y="0"/>
                  <a:pt x="3887320" y="0"/>
                </a:cubicBezTo>
                <a:close/>
              </a:path>
            </a:pathLst>
          </a:custGeom>
          <a:solidFill>
            <a:schemeClr val="accent2">
              <a:lumMod val="20000"/>
              <a:lumOff val="80000"/>
              <a:alpha val="99000"/>
            </a:schemeClr>
          </a:solidFill>
          <a:ln w="543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46" name="Freeform: Shape 45">
            <a:extLst>
              <a:ext uri="{FF2B5EF4-FFF2-40B4-BE49-F238E27FC236}">
                <a16:creationId xmlns:a16="http://schemas.microsoft.com/office/drawing/2014/main" id="{723D98FB-5EB7-A8DF-8470-B23A80D669E4}"/>
              </a:ext>
            </a:extLst>
          </p:cNvPr>
          <p:cNvSpPr/>
          <p:nvPr userDrawn="1"/>
        </p:nvSpPr>
        <p:spPr>
          <a:xfrm>
            <a:off x="7610252" y="1"/>
            <a:ext cx="2273668" cy="3147998"/>
          </a:xfrm>
          <a:custGeom>
            <a:avLst/>
            <a:gdLst>
              <a:gd name="connsiteX0" fmla="*/ 183295 w 2273668"/>
              <a:gd name="connsiteY0" fmla="*/ 0 h 3147998"/>
              <a:gd name="connsiteX1" fmla="*/ 2273668 w 2273668"/>
              <a:gd name="connsiteY1" fmla="*/ 0 h 3147998"/>
              <a:gd name="connsiteX2" fmla="*/ 2273668 w 2273668"/>
              <a:gd name="connsiteY2" fmla="*/ 3147998 h 3147998"/>
              <a:gd name="connsiteX3" fmla="*/ 2096300 w 2273668"/>
              <a:gd name="connsiteY3" fmla="*/ 3147998 h 3147998"/>
              <a:gd name="connsiteX4" fmla="*/ 2033714 w 2273668"/>
              <a:gd name="connsiteY4" fmla="*/ 3144814 h 3147998"/>
              <a:gd name="connsiteX5" fmla="*/ 0 w 2273668"/>
              <a:gd name="connsiteY5" fmla="*/ 886966 h 3147998"/>
              <a:gd name="connsiteX6" fmla="*/ 178732 w 2273668"/>
              <a:gd name="connsiteY6" fmla="*/ 9417 h 314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3668" h="3147998">
                <a:moveTo>
                  <a:pt x="183295" y="0"/>
                </a:moveTo>
                <a:lnTo>
                  <a:pt x="2273668" y="0"/>
                </a:lnTo>
                <a:lnTo>
                  <a:pt x="2273668" y="3147998"/>
                </a:lnTo>
                <a:lnTo>
                  <a:pt x="2096300" y="3147998"/>
                </a:lnTo>
                <a:lnTo>
                  <a:pt x="2033714" y="3144814"/>
                </a:lnTo>
                <a:cubicBezTo>
                  <a:pt x="895944" y="3028420"/>
                  <a:pt x="0" y="2060597"/>
                  <a:pt x="0" y="886966"/>
                </a:cubicBezTo>
                <a:cubicBezTo>
                  <a:pt x="0" y="576250"/>
                  <a:pt x="63712" y="279606"/>
                  <a:pt x="178732" y="9417"/>
                </a:cubicBez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pPr lvl="0"/>
            <a:endParaRPr lang="en-US">
              <a:solidFill>
                <a:schemeClr val="tx1"/>
              </a:solidFill>
            </a:endParaRPr>
          </a:p>
        </p:txBody>
      </p:sp>
      <p:sp>
        <p:nvSpPr>
          <p:cNvPr id="43" name="Freeform: Shape 42">
            <a:extLst>
              <a:ext uri="{FF2B5EF4-FFF2-40B4-BE49-F238E27FC236}">
                <a16:creationId xmlns:a16="http://schemas.microsoft.com/office/drawing/2014/main" id="{4550F3CE-BAE9-3916-42CA-F4D906FA5173}"/>
              </a:ext>
            </a:extLst>
          </p:cNvPr>
          <p:cNvSpPr/>
          <p:nvPr userDrawn="1"/>
        </p:nvSpPr>
        <p:spPr>
          <a:xfrm>
            <a:off x="9883919" y="2"/>
            <a:ext cx="2254928" cy="3141557"/>
          </a:xfrm>
          <a:custGeom>
            <a:avLst/>
            <a:gdLst>
              <a:gd name="connsiteX0" fmla="*/ 0 w 2254928"/>
              <a:gd name="connsiteY0" fmla="*/ 0 h 3141557"/>
              <a:gd name="connsiteX1" fmla="*/ 2080472 w 2254928"/>
              <a:gd name="connsiteY1" fmla="*/ 0 h 3141557"/>
              <a:gd name="connsiteX2" fmla="*/ 2154269 w 2254928"/>
              <a:gd name="connsiteY2" fmla="*/ 202607 h 3141557"/>
              <a:gd name="connsiteX3" fmla="*/ 2254928 w 2254928"/>
              <a:gd name="connsiteY3" fmla="*/ 871976 h 3141557"/>
              <a:gd name="connsiteX4" fmla="*/ 231934 w 2254928"/>
              <a:gd name="connsiteY4" fmla="*/ 3128339 h 3141557"/>
              <a:gd name="connsiteX5" fmla="*/ 19 w 2254928"/>
              <a:gd name="connsiteY5" fmla="*/ 3141557 h 3141557"/>
              <a:gd name="connsiteX6" fmla="*/ 0 w 2254928"/>
              <a:gd name="connsiteY6" fmla="*/ 3141557 h 3141557"/>
              <a:gd name="connsiteX7" fmla="*/ 0 w 2254928"/>
              <a:gd name="connsiteY7" fmla="*/ 2729990 h 3141557"/>
              <a:gd name="connsiteX8" fmla="*/ 0 w 2254928"/>
              <a:gd name="connsiteY8" fmla="*/ 2344136 h 3141557"/>
              <a:gd name="connsiteX9" fmla="*/ 0 w 2254928"/>
              <a:gd name="connsiteY9" fmla="*/ 1983167 h 3141557"/>
              <a:gd name="connsiteX10" fmla="*/ 0 w 2254928"/>
              <a:gd name="connsiteY10" fmla="*/ 1646252 h 3141557"/>
              <a:gd name="connsiteX11" fmla="*/ 0 w 2254928"/>
              <a:gd name="connsiteY11" fmla="*/ 1332565 h 3141557"/>
              <a:gd name="connsiteX12" fmla="*/ 0 w 2254928"/>
              <a:gd name="connsiteY12" fmla="*/ 1041273 h 3141557"/>
              <a:gd name="connsiteX13" fmla="*/ 0 w 2254928"/>
              <a:gd name="connsiteY13" fmla="*/ 771549 h 3141557"/>
              <a:gd name="connsiteX14" fmla="*/ 0 w 2254928"/>
              <a:gd name="connsiteY14" fmla="*/ 522561 h 3141557"/>
              <a:gd name="connsiteX15" fmla="*/ 0 w 2254928"/>
              <a:gd name="connsiteY15" fmla="*/ 293482 h 3141557"/>
              <a:gd name="connsiteX16" fmla="*/ 0 w 2254928"/>
              <a:gd name="connsiteY16" fmla="*/ 83481 h 3141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54928" h="3141557">
                <a:moveTo>
                  <a:pt x="0" y="0"/>
                </a:moveTo>
                <a:lnTo>
                  <a:pt x="2080472" y="0"/>
                </a:lnTo>
                <a:lnTo>
                  <a:pt x="2154269" y="202607"/>
                </a:lnTo>
                <a:cubicBezTo>
                  <a:pt x="2219730" y="414134"/>
                  <a:pt x="2254928" y="638939"/>
                  <a:pt x="2254928" y="871976"/>
                </a:cubicBezTo>
                <a:cubicBezTo>
                  <a:pt x="2254928" y="2045607"/>
                  <a:pt x="1374977" y="3005515"/>
                  <a:pt x="231934" y="3128339"/>
                </a:cubicBezTo>
                <a:lnTo>
                  <a:pt x="19" y="3141557"/>
                </a:lnTo>
                <a:lnTo>
                  <a:pt x="0" y="3141557"/>
                </a:lnTo>
                <a:lnTo>
                  <a:pt x="0" y="2729990"/>
                </a:lnTo>
                <a:lnTo>
                  <a:pt x="0" y="2344136"/>
                </a:lnTo>
                <a:lnTo>
                  <a:pt x="0" y="1983167"/>
                </a:lnTo>
                <a:lnTo>
                  <a:pt x="0" y="1646252"/>
                </a:lnTo>
                <a:lnTo>
                  <a:pt x="0" y="1332565"/>
                </a:lnTo>
                <a:lnTo>
                  <a:pt x="0" y="1041273"/>
                </a:lnTo>
                <a:lnTo>
                  <a:pt x="0" y="771549"/>
                </a:lnTo>
                <a:lnTo>
                  <a:pt x="0" y="522561"/>
                </a:lnTo>
                <a:lnTo>
                  <a:pt x="0" y="293482"/>
                </a:lnTo>
                <a:lnTo>
                  <a:pt x="0" y="83481"/>
                </a:ln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pPr lvl="0"/>
            <a:endParaRPr lang="en-US">
              <a:solidFill>
                <a:schemeClr val="tx1"/>
              </a:solidFill>
            </a:endParaRPr>
          </a:p>
        </p:txBody>
      </p:sp>
      <p:sp>
        <p:nvSpPr>
          <p:cNvPr id="49" name="Freeform: Shape 48">
            <a:extLst>
              <a:ext uri="{FF2B5EF4-FFF2-40B4-BE49-F238E27FC236}">
                <a16:creationId xmlns:a16="http://schemas.microsoft.com/office/drawing/2014/main" id="{D83F65A0-0C52-48AD-DC5D-B5D3BF3CC188}"/>
              </a:ext>
            </a:extLst>
          </p:cNvPr>
          <p:cNvSpPr/>
          <p:nvPr userDrawn="1"/>
        </p:nvSpPr>
        <p:spPr>
          <a:xfrm>
            <a:off x="8395730" y="2"/>
            <a:ext cx="2959203" cy="2352793"/>
          </a:xfrm>
          <a:custGeom>
            <a:avLst/>
            <a:gdLst>
              <a:gd name="connsiteX0" fmla="*/ 289830 w 2959203"/>
              <a:gd name="connsiteY0" fmla="*/ 0 h 2352793"/>
              <a:gd name="connsiteX1" fmla="*/ 2669374 w 2959203"/>
              <a:gd name="connsiteY1" fmla="*/ 0 h 2352793"/>
              <a:gd name="connsiteX2" fmla="*/ 2706511 w 2959203"/>
              <a:gd name="connsiteY2" fmla="*/ 49584 h 2352793"/>
              <a:gd name="connsiteX3" fmla="*/ 2951565 w 2959203"/>
              <a:gd name="connsiteY3" fmla="*/ 724493 h 2352793"/>
              <a:gd name="connsiteX4" fmla="*/ 2959203 w 2959203"/>
              <a:gd name="connsiteY4" fmla="*/ 875514 h 2352793"/>
              <a:gd name="connsiteX5" fmla="*/ 2959203 w 2959203"/>
              <a:gd name="connsiteY5" fmla="*/ 875554 h 2352793"/>
              <a:gd name="connsiteX6" fmla="*/ 2951565 w 2959203"/>
              <a:gd name="connsiteY6" fmla="*/ 1026575 h 2352793"/>
              <a:gd name="connsiteX7" fmla="*/ 1479602 w 2959203"/>
              <a:gd name="connsiteY7" fmla="*/ 2352793 h 2352793"/>
              <a:gd name="connsiteX8" fmla="*/ 0 w 2959203"/>
              <a:gd name="connsiteY8" fmla="*/ 875534 h 2352793"/>
              <a:gd name="connsiteX9" fmla="*/ 252694 w 2959203"/>
              <a:gd name="connsiteY9" fmla="*/ 49584 h 2352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9203" h="2352793">
                <a:moveTo>
                  <a:pt x="289830" y="0"/>
                </a:moveTo>
                <a:lnTo>
                  <a:pt x="2669374" y="0"/>
                </a:lnTo>
                <a:lnTo>
                  <a:pt x="2706511" y="49584"/>
                </a:lnTo>
                <a:cubicBezTo>
                  <a:pt x="2839459" y="246061"/>
                  <a:pt x="2926309" y="476187"/>
                  <a:pt x="2951565" y="724493"/>
                </a:cubicBezTo>
                <a:lnTo>
                  <a:pt x="2959203" y="875514"/>
                </a:lnTo>
                <a:lnTo>
                  <a:pt x="2959203" y="875554"/>
                </a:lnTo>
                <a:lnTo>
                  <a:pt x="2951565" y="1026575"/>
                </a:lnTo>
                <a:cubicBezTo>
                  <a:pt x="2875795" y="1771492"/>
                  <a:pt x="2245691" y="2352793"/>
                  <a:pt x="1479602" y="2352793"/>
                </a:cubicBezTo>
                <a:cubicBezTo>
                  <a:pt x="662440" y="2352793"/>
                  <a:pt x="0" y="1691401"/>
                  <a:pt x="0" y="875534"/>
                </a:cubicBezTo>
                <a:cubicBezTo>
                  <a:pt x="0" y="569583"/>
                  <a:pt x="93156" y="285356"/>
                  <a:pt x="252694" y="49584"/>
                </a:cubicBez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lvl="0"/>
            <a:endParaRPr lang="en-US">
              <a:solidFill>
                <a:schemeClr val="tx1"/>
              </a:solidFill>
            </a:endParaRPr>
          </a:p>
        </p:txBody>
      </p:sp>
      <p:sp>
        <p:nvSpPr>
          <p:cNvPr id="40" name="Freeform: Shape 39">
            <a:extLst>
              <a:ext uri="{FF2B5EF4-FFF2-40B4-BE49-F238E27FC236}">
                <a16:creationId xmlns:a16="http://schemas.microsoft.com/office/drawing/2014/main" id="{F8FA7F58-C470-6376-9DB1-DE7034C491E8}"/>
              </a:ext>
            </a:extLst>
          </p:cNvPr>
          <p:cNvSpPr/>
          <p:nvPr userDrawn="1"/>
        </p:nvSpPr>
        <p:spPr>
          <a:xfrm>
            <a:off x="1390854" y="3130662"/>
            <a:ext cx="3106248" cy="3748831"/>
          </a:xfrm>
          <a:custGeom>
            <a:avLst/>
            <a:gdLst>
              <a:gd name="connsiteX0" fmla="*/ 0 w 3106248"/>
              <a:gd name="connsiteY0" fmla="*/ 0 h 3748831"/>
              <a:gd name="connsiteX1" fmla="*/ 3106248 w 3106248"/>
              <a:gd name="connsiteY1" fmla="*/ 3748831 h 3748831"/>
              <a:gd name="connsiteX2" fmla="*/ 0 w 3106248"/>
              <a:gd name="connsiteY2" fmla="*/ 3748831 h 3748831"/>
            </a:gdLst>
            <a:ahLst/>
            <a:cxnLst>
              <a:cxn ang="0">
                <a:pos x="connsiteX0" y="connsiteY0"/>
              </a:cxn>
              <a:cxn ang="0">
                <a:pos x="connsiteX1" y="connsiteY1"/>
              </a:cxn>
              <a:cxn ang="0">
                <a:pos x="connsiteX2" y="connsiteY2"/>
              </a:cxn>
            </a:cxnLst>
            <a:rect l="l" t="t" r="r" b="b"/>
            <a:pathLst>
              <a:path w="3106248" h="3748831">
                <a:moveTo>
                  <a:pt x="0" y="0"/>
                </a:moveTo>
                <a:lnTo>
                  <a:pt x="3106248" y="3748831"/>
                </a:lnTo>
                <a:lnTo>
                  <a:pt x="0" y="3748831"/>
                </a:lnTo>
                <a:close/>
              </a:path>
            </a:pathLst>
          </a:custGeom>
          <a:solidFill>
            <a:schemeClr val="accent2">
              <a:alpha val="99000"/>
            </a:schemeClr>
          </a:solidFill>
          <a:ln>
            <a:noFill/>
          </a:ln>
        </p:spPr>
        <p:txBody>
          <a:bodyPr vert="horz" wrap="square" lIns="91440" tIns="45720" rIns="91440" bIns="45720" numCol="1" anchor="t" anchorCtr="0" compatLnSpc="1">
            <a:prstTxWarp prst="textNoShape">
              <a:avLst/>
            </a:prstTxWarp>
            <a:noAutofit/>
          </a:bodyPr>
          <a:lstStyle/>
          <a:p>
            <a:pPr lvl="0"/>
            <a:endParaRPr lang="en-US">
              <a:solidFill>
                <a:schemeClr val="tx1"/>
              </a:solidFill>
            </a:endParaRPr>
          </a:p>
        </p:txBody>
      </p:sp>
      <p:sp>
        <p:nvSpPr>
          <p:cNvPr id="37" name="Freeform: Shape 36">
            <a:extLst>
              <a:ext uri="{FF2B5EF4-FFF2-40B4-BE49-F238E27FC236}">
                <a16:creationId xmlns:a16="http://schemas.microsoft.com/office/drawing/2014/main" id="{B27C9E57-563E-7980-7B3C-45FAD9C386F4}"/>
              </a:ext>
            </a:extLst>
          </p:cNvPr>
          <p:cNvSpPr/>
          <p:nvPr userDrawn="1"/>
        </p:nvSpPr>
        <p:spPr>
          <a:xfrm>
            <a:off x="0" y="3130661"/>
            <a:ext cx="1400640" cy="3748832"/>
          </a:xfrm>
          <a:custGeom>
            <a:avLst/>
            <a:gdLst>
              <a:gd name="connsiteX0" fmla="*/ 1400640 w 1400640"/>
              <a:gd name="connsiteY0" fmla="*/ 0 h 3748832"/>
              <a:gd name="connsiteX1" fmla="*/ 1400640 w 1400640"/>
              <a:gd name="connsiteY1" fmla="*/ 3748832 h 3748832"/>
              <a:gd name="connsiteX2" fmla="*/ 0 w 1400640"/>
              <a:gd name="connsiteY2" fmla="*/ 3748832 h 3748832"/>
              <a:gd name="connsiteX3" fmla="*/ 0 w 1400640"/>
              <a:gd name="connsiteY3" fmla="*/ 1684743 h 3748832"/>
            </a:gdLst>
            <a:ahLst/>
            <a:cxnLst>
              <a:cxn ang="0">
                <a:pos x="connsiteX0" y="connsiteY0"/>
              </a:cxn>
              <a:cxn ang="0">
                <a:pos x="connsiteX1" y="connsiteY1"/>
              </a:cxn>
              <a:cxn ang="0">
                <a:pos x="connsiteX2" y="connsiteY2"/>
              </a:cxn>
              <a:cxn ang="0">
                <a:pos x="connsiteX3" y="connsiteY3"/>
              </a:cxn>
            </a:cxnLst>
            <a:rect l="l" t="t" r="r" b="b"/>
            <a:pathLst>
              <a:path w="1400640" h="3748832">
                <a:moveTo>
                  <a:pt x="1400640" y="0"/>
                </a:moveTo>
                <a:lnTo>
                  <a:pt x="1400640" y="3748832"/>
                </a:lnTo>
                <a:lnTo>
                  <a:pt x="0" y="3748832"/>
                </a:lnTo>
                <a:lnTo>
                  <a:pt x="0" y="168474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2" name="Title 1"/>
          <p:cNvSpPr>
            <a:spLocks noGrp="1"/>
          </p:cNvSpPr>
          <p:nvPr>
            <p:ph type="title"/>
          </p:nvPr>
        </p:nvSpPr>
        <p:spPr>
          <a:xfrm>
            <a:off x="2895600" y="3776472"/>
            <a:ext cx="6400800" cy="768096"/>
          </a:xfrm>
        </p:spPr>
        <p:txBody>
          <a:bodyPr anchor="t">
            <a:noAutofit/>
          </a:bodyPr>
          <a:lstStyle>
            <a:lvl1pPr>
              <a:lnSpc>
                <a:spcPct val="100000"/>
              </a:lnSpc>
              <a:defRPr sz="4400"/>
            </a:lvl1pPr>
          </a:lstStyle>
          <a:p>
            <a:r>
              <a:rPr lang="en-US"/>
              <a:t>Click to edit Master title style</a:t>
            </a:r>
          </a:p>
        </p:txBody>
      </p:sp>
      <p:sp>
        <p:nvSpPr>
          <p:cNvPr id="3" name="Text Placeholder 2"/>
          <p:cNvSpPr>
            <a:spLocks noGrp="1"/>
          </p:cNvSpPr>
          <p:nvPr>
            <p:ph type="body" idx="1"/>
          </p:nvPr>
        </p:nvSpPr>
        <p:spPr>
          <a:xfrm>
            <a:off x="2895600" y="4718304"/>
            <a:ext cx="6400800" cy="512064"/>
          </a:xfrm>
        </p:spPr>
        <p:txBody>
          <a:bodyPr lIns="0" tIns="0" rIns="0" bIns="0">
            <a:noAutofit/>
          </a:bodyPr>
          <a:lstStyle>
            <a:lvl1pPr marL="0" indent="0" algn="ctr">
              <a:spcBef>
                <a:spcPts val="0"/>
              </a:spcBef>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681789449"/>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539496" y="2103120"/>
            <a:ext cx="11119104" cy="4434840"/>
          </a:xfrm>
        </p:spPr>
        <p:txBody>
          <a:bodyPr>
            <a:no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noAutofit/>
          </a:bodyPr>
          <a:lstStyle/>
          <a:p>
            <a:r>
              <a:rPr lang="en-US"/>
              <a:t>Presentation title</a:t>
            </a:r>
          </a:p>
        </p:txBody>
      </p:sp>
      <p:sp>
        <p:nvSpPr>
          <p:cNvPr id="7" name="Slide Number Placeholder 6"/>
          <p:cNvSpPr>
            <a:spLocks noGrp="1"/>
          </p:cNvSpPr>
          <p:nvPr>
            <p:ph type="sldNum" sz="quarter" idx="12"/>
          </p:nvPr>
        </p:nvSpPr>
        <p:spPr/>
        <p:txBody>
          <a:bodyPr>
            <a:noAutofit/>
          </a:bodyPr>
          <a:lstStyle/>
          <a:p>
            <a:fld id="{48F63A3B-78C7-47BE-AE5E-E10140E04643}" type="slidenum">
              <a:rPr lang="en-US" dirty="0"/>
              <a:t>‹#›</a:t>
            </a:fld>
            <a:endParaRPr lang="en-US"/>
          </a:p>
        </p:txBody>
      </p:sp>
    </p:spTree>
    <p:extLst>
      <p:ext uri="{BB962C8B-B14F-4D97-AF65-F5344CB8AC3E}">
        <p14:creationId xmlns:p14="http://schemas.microsoft.com/office/powerpoint/2010/main" val="220804285"/>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B0C0F070-237F-C60F-3458-4D4D9BA0A222}"/>
              </a:ext>
            </a:extLst>
          </p:cNvPr>
          <p:cNvSpPr/>
          <p:nvPr userDrawn="1"/>
        </p:nvSpPr>
        <p:spPr>
          <a:xfrm>
            <a:off x="9866106" y="0"/>
            <a:ext cx="2325894" cy="2180854"/>
          </a:xfrm>
          <a:custGeom>
            <a:avLst/>
            <a:gdLst>
              <a:gd name="connsiteX0" fmla="*/ 2066927 w 2325894"/>
              <a:gd name="connsiteY0" fmla="*/ 0 h 2180854"/>
              <a:gd name="connsiteX1" fmla="*/ 2098882 w 2325894"/>
              <a:gd name="connsiteY1" fmla="*/ 0 h 2180854"/>
              <a:gd name="connsiteX2" fmla="*/ 2128893 w 2325894"/>
              <a:gd name="connsiteY2" fmla="*/ 44463 h 2180854"/>
              <a:gd name="connsiteX3" fmla="*/ 2269798 w 2325894"/>
              <a:gd name="connsiteY3" fmla="*/ 120493 h 2180854"/>
              <a:gd name="connsiteX4" fmla="*/ 2325894 w 2325894"/>
              <a:gd name="connsiteY4" fmla="*/ 126162 h 2180854"/>
              <a:gd name="connsiteX5" fmla="*/ 2325894 w 2325894"/>
              <a:gd name="connsiteY5" fmla="*/ 149263 h 2180854"/>
              <a:gd name="connsiteX6" fmla="*/ 2265120 w 2325894"/>
              <a:gd name="connsiteY6" fmla="*/ 143117 h 2180854"/>
              <a:gd name="connsiteX7" fmla="*/ 2075647 w 2325894"/>
              <a:gd name="connsiteY7" fmla="*/ 16048 h 2180854"/>
              <a:gd name="connsiteX8" fmla="*/ 1926448 w 2325894"/>
              <a:gd name="connsiteY8" fmla="*/ 0 h 2180854"/>
              <a:gd name="connsiteX9" fmla="*/ 1950522 w 2325894"/>
              <a:gd name="connsiteY9" fmla="*/ 0 h 2180854"/>
              <a:gd name="connsiteX10" fmla="*/ 1952130 w 2325894"/>
              <a:gd name="connsiteY10" fmla="*/ 5167 h 2180854"/>
              <a:gd name="connsiteX11" fmla="*/ 2244242 w 2325894"/>
              <a:gd name="connsiteY11" fmla="*/ 244834 h 2180854"/>
              <a:gd name="connsiteX12" fmla="*/ 2325894 w 2325894"/>
              <a:gd name="connsiteY12" fmla="*/ 253091 h 2180854"/>
              <a:gd name="connsiteX13" fmla="*/ 2325894 w 2325894"/>
              <a:gd name="connsiteY13" fmla="*/ 276192 h 2180854"/>
              <a:gd name="connsiteX14" fmla="*/ 2239598 w 2325894"/>
              <a:gd name="connsiteY14" fmla="*/ 267464 h 2180854"/>
              <a:gd name="connsiteX15" fmla="*/ 1930848 w 2325894"/>
              <a:gd name="connsiteY15" fmla="*/ 14141 h 2180854"/>
              <a:gd name="connsiteX16" fmla="*/ 1794114 w 2325894"/>
              <a:gd name="connsiteY16" fmla="*/ 0 h 2180854"/>
              <a:gd name="connsiteX17" fmla="*/ 1818202 w 2325894"/>
              <a:gd name="connsiteY17" fmla="*/ 0 h 2180854"/>
              <a:gd name="connsiteX18" fmla="*/ 1835170 w 2325894"/>
              <a:gd name="connsiteY18" fmla="*/ 54535 h 2180854"/>
              <a:gd name="connsiteX19" fmla="*/ 2218687 w 2325894"/>
              <a:gd name="connsiteY19" fmla="*/ 369191 h 2180854"/>
              <a:gd name="connsiteX20" fmla="*/ 2325894 w 2325894"/>
              <a:gd name="connsiteY20" fmla="*/ 380032 h 2180854"/>
              <a:gd name="connsiteX21" fmla="*/ 2325894 w 2325894"/>
              <a:gd name="connsiteY21" fmla="*/ 403132 h 2180854"/>
              <a:gd name="connsiteX22" fmla="*/ 2214043 w 2325894"/>
              <a:gd name="connsiteY22" fmla="*/ 391825 h 2180854"/>
              <a:gd name="connsiteX23" fmla="*/ 1813889 w 2325894"/>
              <a:gd name="connsiteY23" fmla="*/ 63559 h 2180854"/>
              <a:gd name="connsiteX24" fmla="*/ 1661683 w 2325894"/>
              <a:gd name="connsiteY24" fmla="*/ 0 h 2180854"/>
              <a:gd name="connsiteX25" fmla="*/ 1685874 w 2325894"/>
              <a:gd name="connsiteY25" fmla="*/ 0 h 2180854"/>
              <a:gd name="connsiteX26" fmla="*/ 1718212 w 2325894"/>
              <a:gd name="connsiteY26" fmla="*/ 103965 h 2180854"/>
              <a:gd name="connsiteX27" fmla="*/ 2193133 w 2325894"/>
              <a:gd name="connsiteY27" fmla="*/ 493659 h 2180854"/>
              <a:gd name="connsiteX28" fmla="*/ 2325894 w 2325894"/>
              <a:gd name="connsiteY28" fmla="*/ 507083 h 2180854"/>
              <a:gd name="connsiteX29" fmla="*/ 2325894 w 2325894"/>
              <a:gd name="connsiteY29" fmla="*/ 530183 h 2180854"/>
              <a:gd name="connsiteX30" fmla="*/ 2188450 w 2325894"/>
              <a:gd name="connsiteY30" fmla="*/ 516288 h 2180854"/>
              <a:gd name="connsiteX31" fmla="*/ 1696817 w 2325894"/>
              <a:gd name="connsiteY31" fmla="*/ 112939 h 2180854"/>
              <a:gd name="connsiteX32" fmla="*/ 1531553 w 2325894"/>
              <a:gd name="connsiteY32" fmla="*/ 0 h 2180854"/>
              <a:gd name="connsiteX33" fmla="*/ 1554659 w 2325894"/>
              <a:gd name="connsiteY33" fmla="*/ 0 h 2180854"/>
              <a:gd name="connsiteX34" fmla="*/ 1555243 w 2325894"/>
              <a:gd name="connsiteY34" fmla="*/ 5776 h 2180854"/>
              <a:gd name="connsiteX35" fmla="*/ 2245588 w 2325894"/>
              <a:gd name="connsiteY35" fmla="*/ 629962 h 2180854"/>
              <a:gd name="connsiteX36" fmla="*/ 2325894 w 2325894"/>
              <a:gd name="connsiteY36" fmla="*/ 634030 h 2180854"/>
              <a:gd name="connsiteX37" fmla="*/ 2325894 w 2325894"/>
              <a:gd name="connsiteY37" fmla="*/ 657131 h 2180854"/>
              <a:gd name="connsiteX38" fmla="*/ 2243214 w 2325894"/>
              <a:gd name="connsiteY38" fmla="*/ 652943 h 2180854"/>
              <a:gd name="connsiteX39" fmla="*/ 1532607 w 2325894"/>
              <a:gd name="connsiteY39" fmla="*/ 10419 h 2180854"/>
              <a:gd name="connsiteX40" fmla="*/ 1404609 w 2325894"/>
              <a:gd name="connsiteY40" fmla="*/ 0 h 2180854"/>
              <a:gd name="connsiteX41" fmla="*/ 1427709 w 2325894"/>
              <a:gd name="connsiteY41" fmla="*/ 0 h 2180854"/>
              <a:gd name="connsiteX42" fmla="*/ 1430873 w 2325894"/>
              <a:gd name="connsiteY42" fmla="*/ 31287 h 2180854"/>
              <a:gd name="connsiteX43" fmla="*/ 2232606 w 2325894"/>
              <a:gd name="connsiteY43" fmla="*/ 756233 h 2180854"/>
              <a:gd name="connsiteX44" fmla="*/ 2325894 w 2325894"/>
              <a:gd name="connsiteY44" fmla="*/ 760959 h 2180854"/>
              <a:gd name="connsiteX45" fmla="*/ 2325894 w 2325894"/>
              <a:gd name="connsiteY45" fmla="*/ 784060 h 2180854"/>
              <a:gd name="connsiteX46" fmla="*/ 2230270 w 2325894"/>
              <a:gd name="connsiteY46" fmla="*/ 779216 h 2180854"/>
              <a:gd name="connsiteX47" fmla="*/ 1408246 w 2325894"/>
              <a:gd name="connsiteY47" fmla="*/ 35964 h 2180854"/>
              <a:gd name="connsiteX48" fmla="*/ 1274343 w 2325894"/>
              <a:gd name="connsiteY48" fmla="*/ 0 h 2180854"/>
              <a:gd name="connsiteX49" fmla="*/ 1300756 w 2325894"/>
              <a:gd name="connsiteY49" fmla="*/ 0 h 2180854"/>
              <a:gd name="connsiteX50" fmla="*/ 1306507 w 2325894"/>
              <a:gd name="connsiteY50" fmla="*/ 56884 h 2180854"/>
              <a:gd name="connsiteX51" fmla="*/ 2219643 w 2325894"/>
              <a:gd name="connsiteY51" fmla="*/ 882640 h 2180854"/>
              <a:gd name="connsiteX52" fmla="*/ 2325894 w 2325894"/>
              <a:gd name="connsiteY52" fmla="*/ 888022 h 2180854"/>
              <a:gd name="connsiteX53" fmla="*/ 2325894 w 2325894"/>
              <a:gd name="connsiteY53" fmla="*/ 911123 h 2180854"/>
              <a:gd name="connsiteX54" fmla="*/ 2217286 w 2325894"/>
              <a:gd name="connsiteY54" fmla="*/ 905621 h 2180854"/>
              <a:gd name="connsiteX55" fmla="*/ 1283761 w 2325894"/>
              <a:gd name="connsiteY55" fmla="*/ 61528 h 2180854"/>
              <a:gd name="connsiteX56" fmla="*/ 1146071 w 2325894"/>
              <a:gd name="connsiteY56" fmla="*/ 0 h 2180854"/>
              <a:gd name="connsiteX57" fmla="*/ 1169414 w 2325894"/>
              <a:gd name="connsiteY57" fmla="*/ 0 h 2180854"/>
              <a:gd name="connsiteX58" fmla="*/ 1182030 w 2325894"/>
              <a:gd name="connsiteY58" fmla="*/ 82429 h 2180854"/>
              <a:gd name="connsiteX59" fmla="*/ 2206679 w 2325894"/>
              <a:gd name="connsiteY59" fmla="*/ 1008912 h 2180854"/>
              <a:gd name="connsiteX60" fmla="*/ 2325894 w 2325894"/>
              <a:gd name="connsiteY60" fmla="*/ 1014951 h 2180854"/>
              <a:gd name="connsiteX61" fmla="*/ 2325894 w 2325894"/>
              <a:gd name="connsiteY61" fmla="*/ 1038052 h 2180854"/>
              <a:gd name="connsiteX62" fmla="*/ 2204323 w 2325894"/>
              <a:gd name="connsiteY62" fmla="*/ 1031893 h 2180854"/>
              <a:gd name="connsiteX63" fmla="*/ 1159398 w 2325894"/>
              <a:gd name="connsiteY63" fmla="*/ 87072 h 2180854"/>
              <a:gd name="connsiteX64" fmla="*/ 1017789 w 2325894"/>
              <a:gd name="connsiteY64" fmla="*/ 0 h 2180854"/>
              <a:gd name="connsiteX65" fmla="*/ 1041132 w 2325894"/>
              <a:gd name="connsiteY65" fmla="*/ 0 h 2180854"/>
              <a:gd name="connsiteX66" fmla="*/ 1057661 w 2325894"/>
              <a:gd name="connsiteY66" fmla="*/ 107992 h 2180854"/>
              <a:gd name="connsiteX67" fmla="*/ 2193716 w 2325894"/>
              <a:gd name="connsiteY67" fmla="*/ 1135208 h 2180854"/>
              <a:gd name="connsiteX68" fmla="*/ 2325894 w 2325894"/>
              <a:gd name="connsiteY68" fmla="*/ 1141903 h 2180854"/>
              <a:gd name="connsiteX69" fmla="*/ 2325894 w 2325894"/>
              <a:gd name="connsiteY69" fmla="*/ 1165004 h 2180854"/>
              <a:gd name="connsiteX70" fmla="*/ 2191361 w 2325894"/>
              <a:gd name="connsiteY70" fmla="*/ 1158189 h 2180854"/>
              <a:gd name="connsiteX71" fmla="*/ 1035029 w 2325894"/>
              <a:gd name="connsiteY71" fmla="*/ 112636 h 2180854"/>
              <a:gd name="connsiteX72" fmla="*/ 889397 w 2325894"/>
              <a:gd name="connsiteY72" fmla="*/ 0 h 2180854"/>
              <a:gd name="connsiteX73" fmla="*/ 912837 w 2325894"/>
              <a:gd name="connsiteY73" fmla="*/ 0 h 2180854"/>
              <a:gd name="connsiteX74" fmla="*/ 933296 w 2325894"/>
              <a:gd name="connsiteY74" fmla="*/ 133667 h 2180854"/>
              <a:gd name="connsiteX75" fmla="*/ 2180754 w 2325894"/>
              <a:gd name="connsiteY75" fmla="*/ 1261608 h 2180854"/>
              <a:gd name="connsiteX76" fmla="*/ 2325894 w 2325894"/>
              <a:gd name="connsiteY76" fmla="*/ 1268960 h 2180854"/>
              <a:gd name="connsiteX77" fmla="*/ 2325894 w 2325894"/>
              <a:gd name="connsiteY77" fmla="*/ 1292061 h 2180854"/>
              <a:gd name="connsiteX78" fmla="*/ 2178378 w 2325894"/>
              <a:gd name="connsiteY78" fmla="*/ 1284588 h 2180854"/>
              <a:gd name="connsiteX79" fmla="*/ 910550 w 2325894"/>
              <a:gd name="connsiteY79" fmla="*/ 138199 h 2180854"/>
              <a:gd name="connsiteX80" fmla="*/ 761929 w 2325894"/>
              <a:gd name="connsiteY80" fmla="*/ 0 h 2180854"/>
              <a:gd name="connsiteX81" fmla="*/ 785032 w 2325894"/>
              <a:gd name="connsiteY81" fmla="*/ 0 h 2180854"/>
              <a:gd name="connsiteX82" fmla="*/ 785312 w 2325894"/>
              <a:gd name="connsiteY82" fmla="*/ 5523 h 2180854"/>
              <a:gd name="connsiteX83" fmla="*/ 2167790 w 2325894"/>
              <a:gd name="connsiteY83" fmla="*/ 1387884 h 2180854"/>
              <a:gd name="connsiteX84" fmla="*/ 2325894 w 2325894"/>
              <a:gd name="connsiteY84" fmla="*/ 1395894 h 2180854"/>
              <a:gd name="connsiteX85" fmla="*/ 2325894 w 2325894"/>
              <a:gd name="connsiteY85" fmla="*/ 1418995 h 2180854"/>
              <a:gd name="connsiteX86" fmla="*/ 2165434 w 2325894"/>
              <a:gd name="connsiteY86" fmla="*/ 1410866 h 2180854"/>
              <a:gd name="connsiteX87" fmla="*/ 762328 w 2325894"/>
              <a:gd name="connsiteY87" fmla="*/ 7877 h 2180854"/>
              <a:gd name="connsiteX88" fmla="*/ 634980 w 2325894"/>
              <a:gd name="connsiteY88" fmla="*/ 0 h 2180854"/>
              <a:gd name="connsiteX89" fmla="*/ 658083 w 2325894"/>
              <a:gd name="connsiteY89" fmla="*/ 0 h 2180854"/>
              <a:gd name="connsiteX90" fmla="*/ 659019 w 2325894"/>
              <a:gd name="connsiteY90" fmla="*/ 18476 h 2180854"/>
              <a:gd name="connsiteX91" fmla="*/ 2154827 w 2325894"/>
              <a:gd name="connsiteY91" fmla="*/ 1514157 h 2180854"/>
              <a:gd name="connsiteX92" fmla="*/ 2325894 w 2325894"/>
              <a:gd name="connsiteY92" fmla="*/ 1522823 h 2180854"/>
              <a:gd name="connsiteX93" fmla="*/ 2325894 w 2325894"/>
              <a:gd name="connsiteY93" fmla="*/ 1545924 h 2180854"/>
              <a:gd name="connsiteX94" fmla="*/ 2152472 w 2325894"/>
              <a:gd name="connsiteY94" fmla="*/ 1537138 h 2180854"/>
              <a:gd name="connsiteX95" fmla="*/ 636036 w 2325894"/>
              <a:gd name="connsiteY95" fmla="*/ 20831 h 2180854"/>
              <a:gd name="connsiteX96" fmla="*/ 507911 w 2325894"/>
              <a:gd name="connsiteY96" fmla="*/ 0 h 2180854"/>
              <a:gd name="connsiteX97" fmla="*/ 531128 w 2325894"/>
              <a:gd name="connsiteY97" fmla="*/ 0 h 2180854"/>
              <a:gd name="connsiteX98" fmla="*/ 532727 w 2325894"/>
              <a:gd name="connsiteY98" fmla="*/ 31559 h 2180854"/>
              <a:gd name="connsiteX99" fmla="*/ 2141864 w 2325894"/>
              <a:gd name="connsiteY99" fmla="*/ 1640562 h 2180854"/>
              <a:gd name="connsiteX100" fmla="*/ 2325894 w 2325894"/>
              <a:gd name="connsiteY100" fmla="*/ 1649885 h 2180854"/>
              <a:gd name="connsiteX101" fmla="*/ 2325894 w 2325894"/>
              <a:gd name="connsiteY101" fmla="*/ 1672981 h 2180854"/>
              <a:gd name="connsiteX102" fmla="*/ 2139488 w 2325894"/>
              <a:gd name="connsiteY102" fmla="*/ 1663539 h 2180854"/>
              <a:gd name="connsiteX103" fmla="*/ 509624 w 2325894"/>
              <a:gd name="connsiteY103" fmla="*/ 33818 h 2180854"/>
              <a:gd name="connsiteX104" fmla="*/ 380961 w 2325894"/>
              <a:gd name="connsiteY104" fmla="*/ 0 h 2180854"/>
              <a:gd name="connsiteX105" fmla="*/ 404065 w 2325894"/>
              <a:gd name="connsiteY105" fmla="*/ 0 h 2180854"/>
              <a:gd name="connsiteX106" fmla="*/ 406316 w 2325894"/>
              <a:gd name="connsiteY106" fmla="*/ 44437 h 2180854"/>
              <a:gd name="connsiteX107" fmla="*/ 2128900 w 2325894"/>
              <a:gd name="connsiteY107" fmla="*/ 1766854 h 2180854"/>
              <a:gd name="connsiteX108" fmla="*/ 2325894 w 2325894"/>
              <a:gd name="connsiteY108" fmla="*/ 1776833 h 2180854"/>
              <a:gd name="connsiteX109" fmla="*/ 2325894 w 2325894"/>
              <a:gd name="connsiteY109" fmla="*/ 1799934 h 2180854"/>
              <a:gd name="connsiteX110" fmla="*/ 2126525 w 2325894"/>
              <a:gd name="connsiteY110" fmla="*/ 1789835 h 2180854"/>
              <a:gd name="connsiteX111" fmla="*/ 383332 w 2325894"/>
              <a:gd name="connsiteY111" fmla="*/ 46792 h 2180854"/>
              <a:gd name="connsiteX112" fmla="*/ 254013 w 2325894"/>
              <a:gd name="connsiteY112" fmla="*/ 0 h 2180854"/>
              <a:gd name="connsiteX113" fmla="*/ 277116 w 2325894"/>
              <a:gd name="connsiteY113" fmla="*/ 0 h 2180854"/>
              <a:gd name="connsiteX114" fmla="*/ 280023 w 2325894"/>
              <a:gd name="connsiteY114" fmla="*/ 57371 h 2180854"/>
              <a:gd name="connsiteX115" fmla="*/ 2115917 w 2325894"/>
              <a:gd name="connsiteY115" fmla="*/ 1893125 h 2180854"/>
              <a:gd name="connsiteX116" fmla="*/ 2325894 w 2325894"/>
              <a:gd name="connsiteY116" fmla="*/ 1903762 h 2180854"/>
              <a:gd name="connsiteX117" fmla="*/ 2325894 w 2325894"/>
              <a:gd name="connsiteY117" fmla="*/ 1926863 h 2180854"/>
              <a:gd name="connsiteX118" fmla="*/ 2113563 w 2325894"/>
              <a:gd name="connsiteY118" fmla="*/ 1916107 h 2180854"/>
              <a:gd name="connsiteX119" fmla="*/ 257040 w 2325894"/>
              <a:gd name="connsiteY119" fmla="*/ 59745 h 2180854"/>
              <a:gd name="connsiteX120" fmla="*/ 126949 w 2325894"/>
              <a:gd name="connsiteY120" fmla="*/ 0 h 2180854"/>
              <a:gd name="connsiteX121" fmla="*/ 150160 w 2325894"/>
              <a:gd name="connsiteY121" fmla="*/ 0 h 2180854"/>
              <a:gd name="connsiteX122" fmla="*/ 153729 w 2325894"/>
              <a:gd name="connsiteY122" fmla="*/ 70454 h 2180854"/>
              <a:gd name="connsiteX123" fmla="*/ 2102955 w 2325894"/>
              <a:gd name="connsiteY123" fmla="*/ 2019530 h 2180854"/>
              <a:gd name="connsiteX124" fmla="*/ 2325894 w 2325894"/>
              <a:gd name="connsiteY124" fmla="*/ 2030824 h 2180854"/>
              <a:gd name="connsiteX125" fmla="*/ 2325894 w 2325894"/>
              <a:gd name="connsiteY125" fmla="*/ 2053925 h 2180854"/>
              <a:gd name="connsiteX126" fmla="*/ 2100598 w 2325894"/>
              <a:gd name="connsiteY126" fmla="*/ 2042512 h 2180854"/>
              <a:gd name="connsiteX127" fmla="*/ 130633 w 2325894"/>
              <a:gd name="connsiteY127" fmla="*/ 72714 h 2180854"/>
              <a:gd name="connsiteX128" fmla="*/ 0 w 2325894"/>
              <a:gd name="connsiteY128" fmla="*/ 0 h 2180854"/>
              <a:gd name="connsiteX129" fmla="*/ 23103 w 2325894"/>
              <a:gd name="connsiteY129" fmla="*/ 0 h 2180854"/>
              <a:gd name="connsiteX130" fmla="*/ 27324 w 2325894"/>
              <a:gd name="connsiteY130" fmla="*/ 83311 h 2180854"/>
              <a:gd name="connsiteX131" fmla="*/ 2089991 w 2325894"/>
              <a:gd name="connsiteY131" fmla="*/ 2145803 h 2180854"/>
              <a:gd name="connsiteX132" fmla="*/ 2325894 w 2325894"/>
              <a:gd name="connsiteY132" fmla="*/ 2157753 h 2180854"/>
              <a:gd name="connsiteX133" fmla="*/ 2325894 w 2325894"/>
              <a:gd name="connsiteY133" fmla="*/ 2180854 h 2180854"/>
              <a:gd name="connsiteX134" fmla="*/ 2087636 w 2325894"/>
              <a:gd name="connsiteY134" fmla="*/ 2168784 h 2180854"/>
              <a:gd name="connsiteX135" fmla="*/ 4341 w 2325894"/>
              <a:gd name="connsiteY135" fmla="*/ 85667 h 218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2325894" h="2180854">
                <a:moveTo>
                  <a:pt x="2066927" y="0"/>
                </a:moveTo>
                <a:lnTo>
                  <a:pt x="2098882" y="0"/>
                </a:lnTo>
                <a:lnTo>
                  <a:pt x="2128893" y="44463"/>
                </a:lnTo>
                <a:cubicBezTo>
                  <a:pt x="2166753" y="82308"/>
                  <a:pt x="2215417" y="109341"/>
                  <a:pt x="2269798" y="120493"/>
                </a:cubicBezTo>
                <a:lnTo>
                  <a:pt x="2325894" y="126162"/>
                </a:lnTo>
                <a:lnTo>
                  <a:pt x="2325894" y="149263"/>
                </a:lnTo>
                <a:lnTo>
                  <a:pt x="2265120" y="143117"/>
                </a:lnTo>
                <a:cubicBezTo>
                  <a:pt x="2186576" y="127002"/>
                  <a:pt x="2119077" y="80290"/>
                  <a:pt x="2075647" y="16048"/>
                </a:cubicBezTo>
                <a:close/>
                <a:moveTo>
                  <a:pt x="1926448" y="0"/>
                </a:moveTo>
                <a:lnTo>
                  <a:pt x="1950522" y="0"/>
                </a:lnTo>
                <a:lnTo>
                  <a:pt x="1952130" y="5167"/>
                </a:lnTo>
                <a:cubicBezTo>
                  <a:pt x="2003529" y="126455"/>
                  <a:pt x="2112323" y="217766"/>
                  <a:pt x="2244242" y="244834"/>
                </a:cubicBezTo>
                <a:lnTo>
                  <a:pt x="2325894" y="253091"/>
                </a:lnTo>
                <a:lnTo>
                  <a:pt x="2325894" y="276192"/>
                </a:lnTo>
                <a:lnTo>
                  <a:pt x="2239598" y="267464"/>
                </a:lnTo>
                <a:cubicBezTo>
                  <a:pt x="2100173" y="238852"/>
                  <a:pt x="1985178" y="142334"/>
                  <a:pt x="1930848" y="14141"/>
                </a:cubicBezTo>
                <a:close/>
                <a:moveTo>
                  <a:pt x="1794114" y="0"/>
                </a:moveTo>
                <a:lnTo>
                  <a:pt x="1818202" y="0"/>
                </a:lnTo>
                <a:lnTo>
                  <a:pt x="1835170" y="54535"/>
                </a:lnTo>
                <a:cubicBezTo>
                  <a:pt x="1902650" y="213778"/>
                  <a:pt x="2045483" y="333656"/>
                  <a:pt x="2218687" y="369191"/>
                </a:cubicBezTo>
                <a:lnTo>
                  <a:pt x="2325894" y="380032"/>
                </a:lnTo>
                <a:lnTo>
                  <a:pt x="2325894" y="403132"/>
                </a:lnTo>
                <a:lnTo>
                  <a:pt x="2214043" y="391825"/>
                </a:lnTo>
                <a:cubicBezTo>
                  <a:pt x="2033333" y="354761"/>
                  <a:pt x="1884299" y="229720"/>
                  <a:pt x="1813889" y="63559"/>
                </a:cubicBezTo>
                <a:close/>
                <a:moveTo>
                  <a:pt x="1661683" y="0"/>
                </a:moveTo>
                <a:lnTo>
                  <a:pt x="1685874" y="0"/>
                </a:lnTo>
                <a:lnTo>
                  <a:pt x="1718212" y="103965"/>
                </a:lnTo>
                <a:cubicBezTo>
                  <a:pt x="1801772" y="301203"/>
                  <a:pt x="1978643" y="449654"/>
                  <a:pt x="2193133" y="493659"/>
                </a:cubicBezTo>
                <a:lnTo>
                  <a:pt x="2325894" y="507083"/>
                </a:lnTo>
                <a:lnTo>
                  <a:pt x="2325894" y="530183"/>
                </a:lnTo>
                <a:lnTo>
                  <a:pt x="2188450" y="516288"/>
                </a:lnTo>
                <a:cubicBezTo>
                  <a:pt x="1966399" y="470740"/>
                  <a:pt x="1783312" y="317082"/>
                  <a:pt x="1696817" y="112939"/>
                </a:cubicBezTo>
                <a:close/>
                <a:moveTo>
                  <a:pt x="1531553" y="0"/>
                </a:moveTo>
                <a:lnTo>
                  <a:pt x="1554659" y="0"/>
                </a:lnTo>
                <a:lnTo>
                  <a:pt x="1555243" y="5776"/>
                </a:lnTo>
                <a:cubicBezTo>
                  <a:pt x="1623483" y="338327"/>
                  <a:pt x="1902268" y="594992"/>
                  <a:pt x="2245588" y="629962"/>
                </a:cubicBezTo>
                <a:lnTo>
                  <a:pt x="2325894" y="634030"/>
                </a:lnTo>
                <a:lnTo>
                  <a:pt x="2325894" y="657131"/>
                </a:lnTo>
                <a:lnTo>
                  <a:pt x="2243214" y="652943"/>
                </a:lnTo>
                <a:cubicBezTo>
                  <a:pt x="1889750" y="616944"/>
                  <a:pt x="1602834" y="352727"/>
                  <a:pt x="1532607" y="10419"/>
                </a:cubicBezTo>
                <a:close/>
                <a:moveTo>
                  <a:pt x="1404609" y="0"/>
                </a:moveTo>
                <a:lnTo>
                  <a:pt x="1427709" y="0"/>
                </a:lnTo>
                <a:lnTo>
                  <a:pt x="1430873" y="31287"/>
                </a:lnTo>
                <a:cubicBezTo>
                  <a:pt x="1510102" y="417452"/>
                  <a:pt x="1833798" y="715609"/>
                  <a:pt x="2232606" y="756233"/>
                </a:cubicBezTo>
                <a:lnTo>
                  <a:pt x="2325894" y="760959"/>
                </a:lnTo>
                <a:lnTo>
                  <a:pt x="2325894" y="784060"/>
                </a:lnTo>
                <a:lnTo>
                  <a:pt x="2230270" y="779216"/>
                </a:lnTo>
                <a:cubicBezTo>
                  <a:pt x="1821463" y="737574"/>
                  <a:pt x="1489501" y="431938"/>
                  <a:pt x="1408246" y="35964"/>
                </a:cubicBezTo>
                <a:close/>
                <a:moveTo>
                  <a:pt x="1274343" y="0"/>
                </a:moveTo>
                <a:lnTo>
                  <a:pt x="1300756" y="0"/>
                </a:lnTo>
                <a:lnTo>
                  <a:pt x="1306507" y="56884"/>
                </a:lnTo>
                <a:cubicBezTo>
                  <a:pt x="1396745" y="496788"/>
                  <a:pt x="1765420" y="836372"/>
                  <a:pt x="2219643" y="882640"/>
                </a:cubicBezTo>
                <a:lnTo>
                  <a:pt x="2325894" y="888022"/>
                </a:lnTo>
                <a:lnTo>
                  <a:pt x="2325894" y="911123"/>
                </a:lnTo>
                <a:lnTo>
                  <a:pt x="2217286" y="905621"/>
                </a:lnTo>
                <a:cubicBezTo>
                  <a:pt x="1752979" y="858324"/>
                  <a:pt x="1376027" y="511189"/>
                  <a:pt x="1283761" y="61528"/>
                </a:cubicBezTo>
                <a:close/>
                <a:moveTo>
                  <a:pt x="1146071" y="0"/>
                </a:moveTo>
                <a:lnTo>
                  <a:pt x="1169414" y="0"/>
                </a:lnTo>
                <a:lnTo>
                  <a:pt x="1182030" y="82429"/>
                </a:lnTo>
                <a:cubicBezTo>
                  <a:pt x="1283296" y="576000"/>
                  <a:pt x="1697029" y="957001"/>
                  <a:pt x="2206679" y="1008912"/>
                </a:cubicBezTo>
                <a:lnTo>
                  <a:pt x="2325894" y="1014951"/>
                </a:lnTo>
                <a:lnTo>
                  <a:pt x="2325894" y="1038052"/>
                </a:lnTo>
                <a:lnTo>
                  <a:pt x="2204323" y="1031893"/>
                </a:lnTo>
                <a:cubicBezTo>
                  <a:pt x="1684600" y="978953"/>
                  <a:pt x="1262670" y="590398"/>
                  <a:pt x="1159398" y="87072"/>
                </a:cubicBezTo>
                <a:close/>
                <a:moveTo>
                  <a:pt x="1017789" y="0"/>
                </a:moveTo>
                <a:lnTo>
                  <a:pt x="1041132" y="0"/>
                </a:lnTo>
                <a:lnTo>
                  <a:pt x="1057661" y="107992"/>
                </a:lnTo>
                <a:cubicBezTo>
                  <a:pt x="1169939" y="655229"/>
                  <a:pt x="1628650" y="1077653"/>
                  <a:pt x="2193716" y="1135208"/>
                </a:cubicBezTo>
                <a:lnTo>
                  <a:pt x="2325894" y="1141903"/>
                </a:lnTo>
                <a:lnTo>
                  <a:pt x="2325894" y="1165004"/>
                </a:lnTo>
                <a:lnTo>
                  <a:pt x="2191361" y="1158189"/>
                </a:lnTo>
                <a:cubicBezTo>
                  <a:pt x="1616222" y="1099606"/>
                  <a:pt x="1149313" y="669630"/>
                  <a:pt x="1035029" y="112636"/>
                </a:cubicBezTo>
                <a:close/>
                <a:moveTo>
                  <a:pt x="889397" y="0"/>
                </a:moveTo>
                <a:lnTo>
                  <a:pt x="912837" y="0"/>
                </a:lnTo>
                <a:lnTo>
                  <a:pt x="933296" y="133667"/>
                </a:lnTo>
                <a:cubicBezTo>
                  <a:pt x="1056582" y="734570"/>
                  <a:pt x="1560272" y="1198411"/>
                  <a:pt x="2180754" y="1261608"/>
                </a:cubicBezTo>
                <a:lnTo>
                  <a:pt x="2325894" y="1268960"/>
                </a:lnTo>
                <a:lnTo>
                  <a:pt x="2325894" y="1292061"/>
                </a:lnTo>
                <a:lnTo>
                  <a:pt x="2178378" y="1284588"/>
                </a:lnTo>
                <a:cubicBezTo>
                  <a:pt x="1547742" y="1220351"/>
                  <a:pt x="1035844" y="748879"/>
                  <a:pt x="910550" y="138199"/>
                </a:cubicBezTo>
                <a:close/>
                <a:moveTo>
                  <a:pt x="761929" y="0"/>
                </a:moveTo>
                <a:lnTo>
                  <a:pt x="785032" y="0"/>
                </a:lnTo>
                <a:lnTo>
                  <a:pt x="785312" y="5523"/>
                </a:lnTo>
                <a:cubicBezTo>
                  <a:pt x="859466" y="733364"/>
                  <a:pt x="1439889" y="1313736"/>
                  <a:pt x="2167790" y="1387884"/>
                </a:cubicBezTo>
                <a:lnTo>
                  <a:pt x="2325894" y="1395894"/>
                </a:lnTo>
                <a:lnTo>
                  <a:pt x="2325894" y="1418995"/>
                </a:lnTo>
                <a:lnTo>
                  <a:pt x="2165434" y="1410866"/>
                </a:lnTo>
                <a:cubicBezTo>
                  <a:pt x="1426685" y="1335609"/>
                  <a:pt x="837591" y="746563"/>
                  <a:pt x="762328" y="7877"/>
                </a:cubicBezTo>
                <a:close/>
                <a:moveTo>
                  <a:pt x="634980" y="0"/>
                </a:moveTo>
                <a:lnTo>
                  <a:pt x="658083" y="0"/>
                </a:lnTo>
                <a:lnTo>
                  <a:pt x="659019" y="18476"/>
                </a:lnTo>
                <a:cubicBezTo>
                  <a:pt x="739252" y="805990"/>
                  <a:pt x="1367247" y="1433931"/>
                  <a:pt x="2154827" y="1514157"/>
                </a:cubicBezTo>
                <a:lnTo>
                  <a:pt x="2325894" y="1522823"/>
                </a:lnTo>
                <a:lnTo>
                  <a:pt x="2325894" y="1545924"/>
                </a:lnTo>
                <a:lnTo>
                  <a:pt x="2152472" y="1537138"/>
                </a:lnTo>
                <a:cubicBezTo>
                  <a:pt x="1354048" y="1455804"/>
                  <a:pt x="717377" y="819188"/>
                  <a:pt x="636036" y="20831"/>
                </a:cubicBezTo>
                <a:close/>
                <a:moveTo>
                  <a:pt x="507911" y="0"/>
                </a:moveTo>
                <a:lnTo>
                  <a:pt x="531128" y="0"/>
                </a:lnTo>
                <a:lnTo>
                  <a:pt x="532727" y="31559"/>
                </a:lnTo>
                <a:cubicBezTo>
                  <a:pt x="619037" y="878744"/>
                  <a:pt x="1294606" y="1554259"/>
                  <a:pt x="2141864" y="1640562"/>
                </a:cubicBezTo>
                <a:lnTo>
                  <a:pt x="2325894" y="1649885"/>
                </a:lnTo>
                <a:lnTo>
                  <a:pt x="2325894" y="1672981"/>
                </a:lnTo>
                <a:lnTo>
                  <a:pt x="2139488" y="1663539"/>
                </a:lnTo>
                <a:cubicBezTo>
                  <a:pt x="1281294" y="1576127"/>
                  <a:pt x="597044" y="891939"/>
                  <a:pt x="509624" y="33818"/>
                </a:cubicBezTo>
                <a:close/>
                <a:moveTo>
                  <a:pt x="380961" y="0"/>
                </a:moveTo>
                <a:lnTo>
                  <a:pt x="404065" y="0"/>
                </a:lnTo>
                <a:lnTo>
                  <a:pt x="406316" y="44437"/>
                </a:lnTo>
                <a:cubicBezTo>
                  <a:pt x="498717" y="951387"/>
                  <a:pt x="1221951" y="1674473"/>
                  <a:pt x="2128900" y="1766854"/>
                </a:cubicBezTo>
                <a:lnTo>
                  <a:pt x="2325894" y="1776833"/>
                </a:lnTo>
                <a:lnTo>
                  <a:pt x="2325894" y="1799934"/>
                </a:lnTo>
                <a:lnTo>
                  <a:pt x="2126525" y="1789835"/>
                </a:lnTo>
                <a:cubicBezTo>
                  <a:pt x="1208653" y="1696346"/>
                  <a:pt x="476829" y="964585"/>
                  <a:pt x="383332" y="46792"/>
                </a:cubicBezTo>
                <a:close/>
                <a:moveTo>
                  <a:pt x="254013" y="0"/>
                </a:moveTo>
                <a:lnTo>
                  <a:pt x="277116" y="0"/>
                </a:lnTo>
                <a:lnTo>
                  <a:pt x="280023" y="57371"/>
                </a:lnTo>
                <a:cubicBezTo>
                  <a:pt x="378489" y="1023914"/>
                  <a:pt x="1149211" y="1794655"/>
                  <a:pt x="2115917" y="1893125"/>
                </a:cubicBezTo>
                <a:lnTo>
                  <a:pt x="2325894" y="1903762"/>
                </a:lnTo>
                <a:lnTo>
                  <a:pt x="2325894" y="1926863"/>
                </a:lnTo>
                <a:lnTo>
                  <a:pt x="2113563" y="1916107"/>
                </a:lnTo>
                <a:cubicBezTo>
                  <a:pt x="1136012" y="1816541"/>
                  <a:pt x="356615" y="1037211"/>
                  <a:pt x="257040" y="59745"/>
                </a:cubicBezTo>
                <a:close/>
                <a:moveTo>
                  <a:pt x="126949" y="0"/>
                </a:moveTo>
                <a:lnTo>
                  <a:pt x="150160" y="0"/>
                </a:lnTo>
                <a:lnTo>
                  <a:pt x="153729" y="70454"/>
                </a:lnTo>
                <a:cubicBezTo>
                  <a:pt x="258274" y="1096671"/>
                  <a:pt x="1076570" y="1914983"/>
                  <a:pt x="2102955" y="2019530"/>
                </a:cubicBezTo>
                <a:lnTo>
                  <a:pt x="2325894" y="2030824"/>
                </a:lnTo>
                <a:lnTo>
                  <a:pt x="2325894" y="2053925"/>
                </a:lnTo>
                <a:lnTo>
                  <a:pt x="2100598" y="2042512"/>
                </a:lnTo>
                <a:cubicBezTo>
                  <a:pt x="1063358" y="1936856"/>
                  <a:pt x="236298" y="1109866"/>
                  <a:pt x="130633" y="72714"/>
                </a:cubicBezTo>
                <a:close/>
                <a:moveTo>
                  <a:pt x="0" y="0"/>
                </a:moveTo>
                <a:lnTo>
                  <a:pt x="23103" y="0"/>
                </a:lnTo>
                <a:lnTo>
                  <a:pt x="27324" y="83311"/>
                </a:lnTo>
                <a:cubicBezTo>
                  <a:pt x="137958" y="1169290"/>
                  <a:pt x="1003916" y="2035178"/>
                  <a:pt x="2089991" y="2145803"/>
                </a:cubicBezTo>
                <a:lnTo>
                  <a:pt x="2325894" y="2157753"/>
                </a:lnTo>
                <a:lnTo>
                  <a:pt x="2325894" y="2180854"/>
                </a:lnTo>
                <a:lnTo>
                  <a:pt x="2087636" y="2168784"/>
                </a:lnTo>
                <a:cubicBezTo>
                  <a:pt x="990717" y="2057051"/>
                  <a:pt x="116084" y="1182492"/>
                  <a:pt x="4341" y="85667"/>
                </a:cubicBezTo>
                <a:close/>
              </a:path>
            </a:pathLst>
          </a:custGeom>
          <a:solidFill>
            <a:srgbClr val="E6F0FE"/>
          </a:solidFill>
          <a:ln w="47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755904" y="2825496"/>
            <a:ext cx="10680192" cy="2834640"/>
          </a:xfrm>
        </p:spPr>
        <p:txBody>
          <a:bodyPr>
            <a:no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noAutofit/>
          </a:bodyPr>
          <a:lstStyle/>
          <a:p>
            <a:r>
              <a:rPr lang="en-US"/>
              <a:t>Presentation title</a:t>
            </a:r>
          </a:p>
        </p:txBody>
      </p:sp>
      <p:sp>
        <p:nvSpPr>
          <p:cNvPr id="7" name="Slide Number Placeholder 6"/>
          <p:cNvSpPr>
            <a:spLocks noGrp="1"/>
          </p:cNvSpPr>
          <p:nvPr>
            <p:ph type="sldNum" sz="quarter" idx="12"/>
          </p:nvPr>
        </p:nvSpPr>
        <p:spPr/>
        <p:txBody>
          <a:bodyPr>
            <a:noAutofit/>
          </a:bodyPr>
          <a:lstStyle/>
          <a:p>
            <a:fld id="{48F63A3B-78C7-47BE-AE5E-E10140E04643}" type="slidenum">
              <a:rPr lang="en-US" dirty="0"/>
              <a:t>‹#›</a:t>
            </a:fld>
            <a:endParaRPr lang="en-US"/>
          </a:p>
        </p:txBody>
      </p:sp>
    </p:spTree>
    <p:extLst>
      <p:ext uri="{BB962C8B-B14F-4D97-AF65-F5344CB8AC3E}">
        <p14:creationId xmlns:p14="http://schemas.microsoft.com/office/powerpoint/2010/main" val="74571298"/>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4389120" y="2395728"/>
            <a:ext cx="7013448" cy="1627632"/>
          </a:xfrm>
        </p:spPr>
        <p:txBody>
          <a:bodyPr lIns="0" tIns="0" rIns="0" bIns="0">
            <a:noAutofit/>
          </a:bodyPr>
          <a:lstStyle>
            <a:lvl1pPr algn="l">
              <a:lnSpc>
                <a:spcPct val="100000"/>
              </a:lnSpc>
              <a:defRPr sz="3300" b="1">
                <a:latin typeface="Arial" panose="020B0604020202020204" pitchFamily="34" charset="0"/>
                <a:cs typeface="Arial" panose="020B0604020202020204" pitchFamily="34" charset="0"/>
              </a:defRPr>
            </a:lvl1pPr>
          </a:lstStyle>
          <a:p>
            <a:r>
              <a:rPr lang="en-US"/>
              <a:t>Click to edit Master title style</a:t>
            </a:r>
          </a:p>
        </p:txBody>
      </p:sp>
      <p:sp>
        <p:nvSpPr>
          <p:cNvPr id="57" name="Text Placeholder 54">
            <a:extLst>
              <a:ext uri="{FF2B5EF4-FFF2-40B4-BE49-F238E27FC236}">
                <a16:creationId xmlns:a16="http://schemas.microsoft.com/office/drawing/2014/main" id="{A493C80D-2813-9E70-8901-D4B9EA4DD7EA}"/>
              </a:ext>
            </a:extLst>
          </p:cNvPr>
          <p:cNvSpPr>
            <a:spLocks noGrp="1"/>
          </p:cNvSpPr>
          <p:nvPr>
            <p:ph type="body" sz="quarter" idx="15" hasCustomPrompt="1"/>
          </p:nvPr>
        </p:nvSpPr>
        <p:spPr>
          <a:xfrm>
            <a:off x="3611880" y="1984248"/>
            <a:ext cx="768096" cy="1627632"/>
          </a:xfrm>
        </p:spPr>
        <p:txBody>
          <a:bodyPr lIns="91440" tIns="45720" rIns="91440" bIns="54864">
            <a:noAutofit/>
          </a:bodyPr>
          <a:lstStyle>
            <a:lvl1pPr marL="0" indent="0">
              <a:buNone/>
              <a:defRPr sz="10000" b="1"/>
            </a:lvl1pPr>
          </a:lstStyle>
          <a:p>
            <a:pPr lvl="0"/>
            <a:r>
              <a:rPr lang="en-US"/>
              <a:t>“</a:t>
            </a:r>
          </a:p>
        </p:txBody>
      </p:sp>
      <p:sp>
        <p:nvSpPr>
          <p:cNvPr id="55" name="Text Placeholder 54">
            <a:extLst>
              <a:ext uri="{FF2B5EF4-FFF2-40B4-BE49-F238E27FC236}">
                <a16:creationId xmlns:a16="http://schemas.microsoft.com/office/drawing/2014/main" id="{A2733C45-7C53-2BC5-3F62-D069650A79C9}"/>
              </a:ext>
            </a:extLst>
          </p:cNvPr>
          <p:cNvSpPr>
            <a:spLocks noGrp="1"/>
          </p:cNvSpPr>
          <p:nvPr>
            <p:ph type="body" sz="quarter" idx="13"/>
          </p:nvPr>
        </p:nvSpPr>
        <p:spPr>
          <a:xfrm>
            <a:off x="4389120" y="4308475"/>
            <a:ext cx="3932238" cy="588963"/>
          </a:xfrm>
        </p:spPr>
        <p:txBody>
          <a:bodyPr lIns="0" tIns="0" rIns="0" bIns="0">
            <a:noAutofit/>
          </a:bodyPr>
          <a:lstStyle>
            <a:lvl1pPr marL="0" indent="0">
              <a:buNone/>
              <a:defRPr sz="2400"/>
            </a:lvl1pPr>
          </a:lstStyle>
          <a:p>
            <a:pPr lvl="0"/>
            <a:r>
              <a:rPr lang="en-US"/>
              <a:t>Click to edit Master text styles</a:t>
            </a:r>
          </a:p>
        </p:txBody>
      </p:sp>
      <p:sp>
        <p:nvSpPr>
          <p:cNvPr id="56" name="Text Placeholder 54">
            <a:extLst>
              <a:ext uri="{FF2B5EF4-FFF2-40B4-BE49-F238E27FC236}">
                <a16:creationId xmlns:a16="http://schemas.microsoft.com/office/drawing/2014/main" id="{B1D62231-87CB-21EC-CF8C-46276AD1F951}"/>
              </a:ext>
            </a:extLst>
          </p:cNvPr>
          <p:cNvSpPr>
            <a:spLocks noGrp="1"/>
          </p:cNvSpPr>
          <p:nvPr>
            <p:ph type="body" sz="quarter" idx="14" hasCustomPrompt="1"/>
          </p:nvPr>
        </p:nvSpPr>
        <p:spPr>
          <a:xfrm>
            <a:off x="9500616" y="3209544"/>
            <a:ext cx="768096" cy="1627632"/>
          </a:xfrm>
        </p:spPr>
        <p:txBody>
          <a:bodyPr lIns="91440" tIns="45720" rIns="91440" bIns="54864">
            <a:noAutofit/>
          </a:bodyPr>
          <a:lstStyle>
            <a:lvl1pPr marL="0" indent="0">
              <a:buNone/>
              <a:defRPr sz="10000" b="1"/>
            </a:lvl1pPr>
          </a:lstStyle>
          <a:p>
            <a:pPr lvl="0"/>
            <a:r>
              <a:rPr lang="en-US"/>
              <a:t>”</a:t>
            </a:r>
          </a:p>
        </p:txBody>
      </p:sp>
      <p:sp>
        <p:nvSpPr>
          <p:cNvPr id="32" name="Image 1" descr="preencoded.png">
            <a:extLst>
              <a:ext uri="{FF2B5EF4-FFF2-40B4-BE49-F238E27FC236}">
                <a16:creationId xmlns:a16="http://schemas.microsoft.com/office/drawing/2014/main" id="{2A3EC91E-4089-D366-06D3-3E66F93DFAF3}"/>
              </a:ext>
            </a:extLst>
          </p:cNvPr>
          <p:cNvSpPr/>
          <p:nvPr/>
        </p:nvSpPr>
        <p:spPr>
          <a:xfrm>
            <a:off x="-7117" y="0"/>
            <a:ext cx="2550985" cy="6858000"/>
          </a:xfrm>
          <a:custGeom>
            <a:avLst/>
            <a:gdLst>
              <a:gd name="connsiteX0" fmla="*/ 2550985 w 2550985"/>
              <a:gd name="connsiteY0" fmla="*/ 0 h 6858000"/>
              <a:gd name="connsiteX1" fmla="*/ 0 w 2550985"/>
              <a:gd name="connsiteY1" fmla="*/ 0 h 6858000"/>
              <a:gd name="connsiteX2" fmla="*/ 0 w 2550985"/>
              <a:gd name="connsiteY2" fmla="*/ 6858000 h 6858000"/>
              <a:gd name="connsiteX3" fmla="*/ 2550985 w 2550985"/>
              <a:gd name="connsiteY3" fmla="*/ 6858000 h 6858000"/>
              <a:gd name="connsiteX4" fmla="*/ 2550985 w 255098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985" h="6858000">
                <a:moveTo>
                  <a:pt x="2550985" y="0"/>
                </a:moveTo>
                <a:lnTo>
                  <a:pt x="0" y="0"/>
                </a:lnTo>
                <a:lnTo>
                  <a:pt x="0" y="6858000"/>
                </a:lnTo>
                <a:lnTo>
                  <a:pt x="2550985" y="6858000"/>
                </a:lnTo>
                <a:lnTo>
                  <a:pt x="2550985" y="0"/>
                </a:lnTo>
                <a:close/>
              </a:path>
            </a:pathLst>
          </a:custGeom>
          <a:solidFill>
            <a:schemeClr val="accent4"/>
          </a:solidFill>
          <a:ln w="7045" cap="flat">
            <a:noFill/>
            <a:prstDash val="solid"/>
            <a:miter/>
          </a:ln>
        </p:spPr>
        <p:txBody>
          <a:bodyPr rtlCol="0" anchor="ctr">
            <a:noAutofit/>
          </a:bodyPr>
          <a:lstStyle/>
          <a:p>
            <a:endParaRPr lang="en-US"/>
          </a:p>
        </p:txBody>
      </p:sp>
      <p:sp>
        <p:nvSpPr>
          <p:cNvPr id="53" name="Freeform: Shape 52">
            <a:extLst>
              <a:ext uri="{FF2B5EF4-FFF2-40B4-BE49-F238E27FC236}">
                <a16:creationId xmlns:a16="http://schemas.microsoft.com/office/drawing/2014/main" id="{70F595E1-C910-3710-90E9-AF5FFCE05861}"/>
              </a:ext>
            </a:extLst>
          </p:cNvPr>
          <p:cNvSpPr/>
          <p:nvPr userDrawn="1"/>
        </p:nvSpPr>
        <p:spPr>
          <a:xfrm>
            <a:off x="-9415" y="0"/>
            <a:ext cx="2548591" cy="2555628"/>
          </a:xfrm>
          <a:custGeom>
            <a:avLst/>
            <a:gdLst>
              <a:gd name="connsiteX0" fmla="*/ 138643 w 2548591"/>
              <a:gd name="connsiteY0" fmla="*/ 1 h 2555628"/>
              <a:gd name="connsiteX1" fmla="*/ 163874 w 2548591"/>
              <a:gd name="connsiteY1" fmla="*/ 1 h 2555628"/>
              <a:gd name="connsiteX2" fmla="*/ 2548463 w 2548591"/>
              <a:gd name="connsiteY2" fmla="*/ 2391168 h 2555628"/>
              <a:gd name="connsiteX3" fmla="*/ 2548463 w 2548591"/>
              <a:gd name="connsiteY3" fmla="*/ 2416472 h 2555628"/>
              <a:gd name="connsiteX4" fmla="*/ 2548590 w 2548591"/>
              <a:gd name="connsiteY4" fmla="*/ 2416600 h 2555628"/>
              <a:gd name="connsiteX5" fmla="*/ 138643 w 2548591"/>
              <a:gd name="connsiteY5" fmla="*/ 1 h 2555628"/>
              <a:gd name="connsiteX6" fmla="*/ 0 w 2548591"/>
              <a:gd name="connsiteY6" fmla="*/ 1 h 2555628"/>
              <a:gd name="connsiteX7" fmla="*/ 25231 w 2548591"/>
              <a:gd name="connsiteY7" fmla="*/ 1 h 2555628"/>
              <a:gd name="connsiteX8" fmla="*/ 2548591 w 2548591"/>
              <a:gd name="connsiteY8" fmla="*/ 2530324 h 2555628"/>
              <a:gd name="connsiteX9" fmla="*/ 2548591 w 2548591"/>
              <a:gd name="connsiteY9" fmla="*/ 2555628 h 2555628"/>
              <a:gd name="connsiteX10" fmla="*/ 0 w 2548591"/>
              <a:gd name="connsiteY10" fmla="*/ 1 h 2555628"/>
              <a:gd name="connsiteX11" fmla="*/ 277411 w 2548591"/>
              <a:gd name="connsiteY11" fmla="*/ 1 h 2555628"/>
              <a:gd name="connsiteX12" fmla="*/ 302642 w 2548591"/>
              <a:gd name="connsiteY12" fmla="*/ 1 h 2555628"/>
              <a:gd name="connsiteX13" fmla="*/ 2548582 w 2548591"/>
              <a:gd name="connsiteY13" fmla="*/ 2252147 h 2555628"/>
              <a:gd name="connsiteX14" fmla="*/ 2548582 w 2548591"/>
              <a:gd name="connsiteY14" fmla="*/ 2277444 h 2555628"/>
              <a:gd name="connsiteX15" fmla="*/ 277411 w 2548591"/>
              <a:gd name="connsiteY15" fmla="*/ 1 h 2555628"/>
              <a:gd name="connsiteX16" fmla="*/ 416054 w 2548591"/>
              <a:gd name="connsiteY16" fmla="*/ 1 h 2555628"/>
              <a:gd name="connsiteX17" fmla="*/ 441285 w 2548591"/>
              <a:gd name="connsiteY17" fmla="*/ 1 h 2555628"/>
              <a:gd name="connsiteX18" fmla="*/ 2548589 w 2548591"/>
              <a:gd name="connsiteY18" fmla="*/ 2113119 h 2555628"/>
              <a:gd name="connsiteX19" fmla="*/ 2548589 w 2548591"/>
              <a:gd name="connsiteY19" fmla="*/ 2138423 h 2555628"/>
              <a:gd name="connsiteX20" fmla="*/ 416054 w 2548591"/>
              <a:gd name="connsiteY20" fmla="*/ 1 h 2555628"/>
              <a:gd name="connsiteX21" fmla="*/ 554698 w 2548591"/>
              <a:gd name="connsiteY21" fmla="*/ 1 h 2555628"/>
              <a:gd name="connsiteX22" fmla="*/ 579930 w 2548591"/>
              <a:gd name="connsiteY22" fmla="*/ 1 h 2555628"/>
              <a:gd name="connsiteX23" fmla="*/ 2548462 w 2548591"/>
              <a:gd name="connsiteY23" fmla="*/ 1973963 h 2555628"/>
              <a:gd name="connsiteX24" fmla="*/ 2548462 w 2548591"/>
              <a:gd name="connsiteY24" fmla="*/ 1999267 h 2555628"/>
              <a:gd name="connsiteX25" fmla="*/ 2548589 w 2548591"/>
              <a:gd name="connsiteY25" fmla="*/ 1999394 h 2555628"/>
              <a:gd name="connsiteX26" fmla="*/ 554698 w 2548591"/>
              <a:gd name="connsiteY26" fmla="*/ 1 h 2555628"/>
              <a:gd name="connsiteX27" fmla="*/ 693468 w 2548591"/>
              <a:gd name="connsiteY27" fmla="*/ 0 h 2555628"/>
              <a:gd name="connsiteX28" fmla="*/ 718701 w 2548591"/>
              <a:gd name="connsiteY28" fmla="*/ 0 h 2555628"/>
              <a:gd name="connsiteX29" fmla="*/ 2548583 w 2548591"/>
              <a:gd name="connsiteY29" fmla="*/ 1834942 h 2555628"/>
              <a:gd name="connsiteX30" fmla="*/ 2548583 w 2548591"/>
              <a:gd name="connsiteY30" fmla="*/ 1860239 h 2555628"/>
              <a:gd name="connsiteX31" fmla="*/ 693468 w 2548591"/>
              <a:gd name="connsiteY31" fmla="*/ 0 h 2555628"/>
              <a:gd name="connsiteX32" fmla="*/ 832112 w 2548591"/>
              <a:gd name="connsiteY32" fmla="*/ 0 h 2555628"/>
              <a:gd name="connsiteX33" fmla="*/ 857340 w 2548591"/>
              <a:gd name="connsiteY33" fmla="*/ 0 h 2555628"/>
              <a:gd name="connsiteX34" fmla="*/ 2548582 w 2548591"/>
              <a:gd name="connsiteY34" fmla="*/ 1695913 h 2555628"/>
              <a:gd name="connsiteX35" fmla="*/ 2548582 w 2548591"/>
              <a:gd name="connsiteY35" fmla="*/ 1721210 h 2555628"/>
              <a:gd name="connsiteX36" fmla="*/ 832112 w 2548591"/>
              <a:gd name="connsiteY36" fmla="*/ 0 h 2555628"/>
              <a:gd name="connsiteX37" fmla="*/ 970758 w 2548591"/>
              <a:gd name="connsiteY37" fmla="*/ 0 h 2555628"/>
              <a:gd name="connsiteX38" fmla="*/ 995986 w 2548591"/>
              <a:gd name="connsiteY38" fmla="*/ 0 h 2555628"/>
              <a:gd name="connsiteX39" fmla="*/ 2548463 w 2548591"/>
              <a:gd name="connsiteY39" fmla="*/ 1556758 h 2555628"/>
              <a:gd name="connsiteX40" fmla="*/ 2548463 w 2548591"/>
              <a:gd name="connsiteY40" fmla="*/ 1582062 h 2555628"/>
              <a:gd name="connsiteX41" fmla="*/ 2548590 w 2548591"/>
              <a:gd name="connsiteY41" fmla="*/ 1582189 h 2555628"/>
              <a:gd name="connsiteX42" fmla="*/ 970758 w 2548591"/>
              <a:gd name="connsiteY42" fmla="*/ 0 h 2555628"/>
              <a:gd name="connsiteX43" fmla="*/ 1109529 w 2548591"/>
              <a:gd name="connsiteY43" fmla="*/ 0 h 2555628"/>
              <a:gd name="connsiteX44" fmla="*/ 1134764 w 2548591"/>
              <a:gd name="connsiteY44" fmla="*/ 0 h 2555628"/>
              <a:gd name="connsiteX45" fmla="*/ 2548589 w 2548591"/>
              <a:gd name="connsiteY45" fmla="*/ 1417736 h 2555628"/>
              <a:gd name="connsiteX46" fmla="*/ 2548589 w 2548591"/>
              <a:gd name="connsiteY46" fmla="*/ 1443033 h 2555628"/>
              <a:gd name="connsiteX47" fmla="*/ 1109529 w 2548591"/>
              <a:gd name="connsiteY47" fmla="*/ 0 h 2555628"/>
              <a:gd name="connsiteX48" fmla="*/ 1248168 w 2548591"/>
              <a:gd name="connsiteY48" fmla="*/ 0 h 2555628"/>
              <a:gd name="connsiteX49" fmla="*/ 1273396 w 2548591"/>
              <a:gd name="connsiteY49" fmla="*/ 0 h 2555628"/>
              <a:gd name="connsiteX50" fmla="*/ 2548583 w 2548591"/>
              <a:gd name="connsiteY50" fmla="*/ 1278708 h 2555628"/>
              <a:gd name="connsiteX51" fmla="*/ 2548583 w 2548591"/>
              <a:gd name="connsiteY51" fmla="*/ 1304005 h 2555628"/>
              <a:gd name="connsiteX52" fmla="*/ 1248168 w 2548591"/>
              <a:gd name="connsiteY52" fmla="*/ 0 h 2555628"/>
              <a:gd name="connsiteX53" fmla="*/ 1386813 w 2548591"/>
              <a:gd name="connsiteY53" fmla="*/ 0 h 2555628"/>
              <a:gd name="connsiteX54" fmla="*/ 1412041 w 2548591"/>
              <a:gd name="connsiteY54" fmla="*/ 0 h 2555628"/>
              <a:gd name="connsiteX55" fmla="*/ 2548589 w 2548591"/>
              <a:gd name="connsiteY55" fmla="*/ 1139552 h 2555628"/>
              <a:gd name="connsiteX56" fmla="*/ 2548589 w 2548591"/>
              <a:gd name="connsiteY56" fmla="*/ 1164857 h 2555628"/>
              <a:gd name="connsiteX57" fmla="*/ 2548589 w 2548591"/>
              <a:gd name="connsiteY57" fmla="*/ 1164984 h 2555628"/>
              <a:gd name="connsiteX58" fmla="*/ 1386813 w 2548591"/>
              <a:gd name="connsiteY58" fmla="*/ 0 h 2555628"/>
              <a:gd name="connsiteX59" fmla="*/ 1525579 w 2548591"/>
              <a:gd name="connsiteY59" fmla="*/ 0 h 2555628"/>
              <a:gd name="connsiteX60" fmla="*/ 1550814 w 2548591"/>
              <a:gd name="connsiteY60" fmla="*/ 0 h 2555628"/>
              <a:gd name="connsiteX61" fmla="*/ 2548583 w 2548591"/>
              <a:gd name="connsiteY61" fmla="*/ 1000531 h 2555628"/>
              <a:gd name="connsiteX62" fmla="*/ 2548583 w 2548591"/>
              <a:gd name="connsiteY62" fmla="*/ 1025828 h 2555628"/>
              <a:gd name="connsiteX63" fmla="*/ 1525579 w 2548591"/>
              <a:gd name="connsiteY63" fmla="*/ 0 h 2555628"/>
              <a:gd name="connsiteX64" fmla="*/ 1664231 w 2548591"/>
              <a:gd name="connsiteY64" fmla="*/ 0 h 2555628"/>
              <a:gd name="connsiteX65" fmla="*/ 1689459 w 2548591"/>
              <a:gd name="connsiteY65" fmla="*/ 0 h 2555628"/>
              <a:gd name="connsiteX66" fmla="*/ 2548589 w 2548591"/>
              <a:gd name="connsiteY66" fmla="*/ 861503 h 2555628"/>
              <a:gd name="connsiteX67" fmla="*/ 2548589 w 2548591"/>
              <a:gd name="connsiteY67" fmla="*/ 886800 h 2555628"/>
              <a:gd name="connsiteX68" fmla="*/ 1664231 w 2548591"/>
              <a:gd name="connsiteY68" fmla="*/ 0 h 2555628"/>
              <a:gd name="connsiteX69" fmla="*/ 1802870 w 2548591"/>
              <a:gd name="connsiteY69" fmla="*/ 0 h 2555628"/>
              <a:gd name="connsiteX70" fmla="*/ 1828097 w 2548591"/>
              <a:gd name="connsiteY70" fmla="*/ 0 h 2555628"/>
              <a:gd name="connsiteX71" fmla="*/ 2548583 w 2548591"/>
              <a:gd name="connsiteY71" fmla="*/ 722347 h 2555628"/>
              <a:gd name="connsiteX72" fmla="*/ 2548583 w 2548591"/>
              <a:gd name="connsiteY72" fmla="*/ 747651 h 2555628"/>
              <a:gd name="connsiteX73" fmla="*/ 2548583 w 2548591"/>
              <a:gd name="connsiteY73" fmla="*/ 747778 h 2555628"/>
              <a:gd name="connsiteX74" fmla="*/ 1802870 w 2548591"/>
              <a:gd name="connsiteY74" fmla="*/ 0 h 2555628"/>
              <a:gd name="connsiteX75" fmla="*/ 1941642 w 2548591"/>
              <a:gd name="connsiteY75" fmla="*/ 0 h 2555628"/>
              <a:gd name="connsiteX76" fmla="*/ 1966877 w 2548591"/>
              <a:gd name="connsiteY76" fmla="*/ 0 h 2555628"/>
              <a:gd name="connsiteX77" fmla="*/ 2548589 w 2548591"/>
              <a:gd name="connsiteY77" fmla="*/ 583321 h 2555628"/>
              <a:gd name="connsiteX78" fmla="*/ 2548589 w 2548591"/>
              <a:gd name="connsiteY78" fmla="*/ 608622 h 2555628"/>
              <a:gd name="connsiteX79" fmla="*/ 1941642 w 2548591"/>
              <a:gd name="connsiteY79" fmla="*/ 0 h 2555628"/>
              <a:gd name="connsiteX80" fmla="*/ 2080281 w 2548591"/>
              <a:gd name="connsiteY80" fmla="*/ 0 h 2555628"/>
              <a:gd name="connsiteX81" fmla="*/ 2105508 w 2548591"/>
              <a:gd name="connsiteY81" fmla="*/ 0 h 2555628"/>
              <a:gd name="connsiteX82" fmla="*/ 2548582 w 2548591"/>
              <a:gd name="connsiteY82" fmla="*/ 444296 h 2555628"/>
              <a:gd name="connsiteX83" fmla="*/ 2548582 w 2548591"/>
              <a:gd name="connsiteY83" fmla="*/ 469597 h 2555628"/>
              <a:gd name="connsiteX84" fmla="*/ 2080281 w 2548591"/>
              <a:gd name="connsiteY84" fmla="*/ 0 h 2555628"/>
              <a:gd name="connsiteX85" fmla="*/ 2218926 w 2548591"/>
              <a:gd name="connsiteY85" fmla="*/ 0 h 2555628"/>
              <a:gd name="connsiteX86" fmla="*/ 2244153 w 2548591"/>
              <a:gd name="connsiteY86" fmla="*/ 0 h 2555628"/>
              <a:gd name="connsiteX87" fmla="*/ 2548582 w 2548591"/>
              <a:gd name="connsiteY87" fmla="*/ 305270 h 2555628"/>
              <a:gd name="connsiteX88" fmla="*/ 2548582 w 2548591"/>
              <a:gd name="connsiteY88" fmla="*/ 330570 h 2555628"/>
              <a:gd name="connsiteX89" fmla="*/ 2218926 w 2548591"/>
              <a:gd name="connsiteY89" fmla="*/ 0 h 255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548591" h="2555628">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bg1"/>
          </a:solidFill>
          <a:ln w="7032" cap="flat">
            <a:noFill/>
            <a:prstDash val="solid"/>
            <a:miter/>
          </a:ln>
        </p:spPr>
        <p:txBody>
          <a:bodyPr rtlCol="0" anchor="ctr">
            <a:noAutofit/>
          </a:bodyPr>
          <a:lstStyle/>
          <a:p>
            <a:endParaRPr lang="en-US"/>
          </a:p>
        </p:txBody>
      </p:sp>
      <p:sp>
        <p:nvSpPr>
          <p:cNvPr id="33" name="Image 4" descr="preencoded.png">
            <a:extLst>
              <a:ext uri="{FF2B5EF4-FFF2-40B4-BE49-F238E27FC236}">
                <a16:creationId xmlns:a16="http://schemas.microsoft.com/office/drawing/2014/main" id="{EC46DC71-C12A-96C8-3FE2-AA95AB58B349}"/>
              </a:ext>
            </a:extLst>
          </p:cNvPr>
          <p:cNvSpPr/>
          <p:nvPr/>
        </p:nvSpPr>
        <p:spPr>
          <a:xfrm>
            <a:off x="2543868" y="0"/>
            <a:ext cx="2560340" cy="2560340"/>
          </a:xfrm>
          <a:custGeom>
            <a:avLst/>
            <a:gdLst>
              <a:gd name="connsiteX0" fmla="*/ 0 w 2560340"/>
              <a:gd name="connsiteY0" fmla="*/ 2560340 h 2560340"/>
              <a:gd name="connsiteX1" fmla="*/ 2560340 w 2560340"/>
              <a:gd name="connsiteY1" fmla="*/ 0 h 2560340"/>
              <a:gd name="connsiteX2" fmla="*/ 0 w 2560340"/>
              <a:gd name="connsiteY2" fmla="*/ 0 h 2560340"/>
              <a:gd name="connsiteX3" fmla="*/ 0 w 2560340"/>
              <a:gd name="connsiteY3" fmla="*/ 2560340 h 2560340"/>
            </a:gdLst>
            <a:ahLst/>
            <a:cxnLst>
              <a:cxn ang="0">
                <a:pos x="connsiteX0" y="connsiteY0"/>
              </a:cxn>
              <a:cxn ang="0">
                <a:pos x="connsiteX1" y="connsiteY1"/>
              </a:cxn>
              <a:cxn ang="0">
                <a:pos x="connsiteX2" y="connsiteY2"/>
              </a:cxn>
              <a:cxn ang="0">
                <a:pos x="connsiteX3" y="connsiteY3"/>
              </a:cxn>
            </a:cxnLst>
            <a:rect l="l" t="t" r="r" b="b"/>
            <a:pathLst>
              <a:path w="2560340" h="2560340">
                <a:moveTo>
                  <a:pt x="0" y="2560340"/>
                </a:moveTo>
                <a:cubicBezTo>
                  <a:pt x="1414079" y="2560340"/>
                  <a:pt x="2560340" y="1414079"/>
                  <a:pt x="2560340" y="0"/>
                </a:cubicBezTo>
                <a:lnTo>
                  <a:pt x="0" y="0"/>
                </a:lnTo>
                <a:lnTo>
                  <a:pt x="0" y="2560340"/>
                </a:lnTo>
                <a:close/>
              </a:path>
            </a:pathLst>
          </a:custGeom>
          <a:solidFill>
            <a:schemeClr val="accent3"/>
          </a:solidFill>
          <a:ln w="7052" cap="flat">
            <a:noFill/>
            <a:prstDash val="solid"/>
            <a:miter/>
          </a:ln>
        </p:spPr>
        <p:txBody>
          <a:bodyPr rtlCol="0" anchor="ctr">
            <a:noAutofit/>
          </a:bodyPr>
          <a:lstStyle/>
          <a:p>
            <a:endParaRPr lang="en-US"/>
          </a:p>
        </p:txBody>
      </p:sp>
      <p:sp>
        <p:nvSpPr>
          <p:cNvPr id="29" name="Freeform 70">
            <a:extLst>
              <a:ext uri="{FF2B5EF4-FFF2-40B4-BE49-F238E27FC236}">
                <a16:creationId xmlns:a16="http://schemas.microsoft.com/office/drawing/2014/main" id="{AA39EF58-54F1-4AC9-1D83-2E7DEEAAEA6A}"/>
              </a:ext>
            </a:extLst>
          </p:cNvPr>
          <p:cNvSpPr>
            <a:spLocks/>
          </p:cNvSpPr>
          <p:nvPr userDrawn="1"/>
        </p:nvSpPr>
        <p:spPr bwMode="auto">
          <a:xfrm flipH="1">
            <a:off x="2535251"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31" name="Freeform 70">
            <a:extLst>
              <a:ext uri="{FF2B5EF4-FFF2-40B4-BE49-F238E27FC236}">
                <a16:creationId xmlns:a16="http://schemas.microsoft.com/office/drawing/2014/main" id="{0C320934-59CC-4123-C7C1-FEEE89F3045F}"/>
              </a:ext>
            </a:extLst>
          </p:cNvPr>
          <p:cNvSpPr>
            <a:spLocks/>
          </p:cNvSpPr>
          <p:nvPr userDrawn="1"/>
        </p:nvSpPr>
        <p:spPr bwMode="auto">
          <a:xfrm flipH="1">
            <a:off x="-10617"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6" name="Slide Number Placeholder 5"/>
          <p:cNvSpPr>
            <a:spLocks noGrp="1"/>
          </p:cNvSpPr>
          <p:nvPr>
            <p:ph type="sldNum" sz="quarter" idx="12"/>
          </p:nvPr>
        </p:nvSpPr>
        <p:spPr/>
        <p:txBody>
          <a:bodyPr>
            <a:noAutofit/>
          </a:bodyPr>
          <a:lstStyle/>
          <a:p>
            <a:fld id="{48F63A3B-78C7-47BE-AE5E-E10140E04643}" type="slidenum">
              <a:rPr lang="en-US" dirty="0"/>
              <a:t>‹#›</a:t>
            </a:fld>
            <a:endParaRPr lang="en-US"/>
          </a:p>
        </p:txBody>
      </p:sp>
    </p:spTree>
    <p:extLst>
      <p:ext uri="{BB962C8B-B14F-4D97-AF65-F5344CB8AC3E}">
        <p14:creationId xmlns:p14="http://schemas.microsoft.com/office/powerpoint/2010/main" val="552850918"/>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Team x4">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CC43996-DAC9-130F-CB05-4A8A90381D37}"/>
              </a:ext>
            </a:extLst>
          </p:cNvPr>
          <p:cNvSpPr/>
          <p:nvPr userDrawn="1"/>
        </p:nvSpPr>
        <p:spPr>
          <a:xfrm>
            <a:off x="-24064" y="3390900"/>
            <a:ext cx="12216063" cy="34671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4" name="Footer Placeholder 3">
            <a:extLst>
              <a:ext uri="{FF2B5EF4-FFF2-40B4-BE49-F238E27FC236}">
                <a16:creationId xmlns:a16="http://schemas.microsoft.com/office/drawing/2014/main" id="{43B58B80-D2DB-A0A1-0362-1157E9087574}"/>
              </a:ext>
            </a:extLst>
          </p:cNvPr>
          <p:cNvSpPr>
            <a:spLocks noGrp="1"/>
          </p:cNvSpPr>
          <p:nvPr>
            <p:ph type="ftr" sz="quarter" idx="11"/>
          </p:nvPr>
        </p:nvSpPr>
        <p:spPr/>
        <p:txBody>
          <a:bodyPr>
            <a:noAutofit/>
          </a:bodyPr>
          <a:lstStyle/>
          <a:p>
            <a:r>
              <a:rPr lang="en-US"/>
              <a:t>Presentation title</a:t>
            </a:r>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48F63A3B-78C7-47BE-AE5E-E10140E04643}" type="slidenum">
              <a:rPr lang="en-US" smtClean="0"/>
              <a:pPr/>
              <a:t>‹#›</a:t>
            </a:fld>
            <a:endParaRPr lang="en-US"/>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758905" y="2392023"/>
            <a:ext cx="2596896" cy="2596896"/>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758905" y="4989515"/>
            <a:ext cx="2598737" cy="1109662"/>
          </a:xfrm>
          <a:solidFill>
            <a:schemeClr val="bg1"/>
          </a:solidFill>
        </p:spPr>
        <p:txBody>
          <a:bodyPr lIns="0" tIns="274320" rIns="0" anchor="t">
            <a:noAutofit/>
          </a:bodyPr>
          <a:lstStyle>
            <a:lvl1pPr marL="0" indent="0" algn="ctr">
              <a:spcBef>
                <a:spcPts val="0"/>
              </a:spcBef>
              <a:buNone/>
              <a:defRPr sz="180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916885" y="5599755"/>
            <a:ext cx="2283472" cy="365125"/>
          </a:xfrm>
        </p:spPr>
        <p:txBody>
          <a:bodyPr anchor="ctr">
            <a:noAutofit/>
          </a:bodyPr>
          <a:lstStyle>
            <a:lvl1pPr marL="0" indent="0" algn="ctr">
              <a:buNone/>
              <a:defRPr sz="1400"/>
            </a:lvl1pPr>
          </a:lstStyle>
          <a:p>
            <a:pPr lvl="0"/>
            <a:r>
              <a:rPr lang="en-US"/>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517361" y="2392619"/>
            <a:ext cx="2596896" cy="2596896"/>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516747" y="4990111"/>
            <a:ext cx="2598737" cy="1109662"/>
          </a:xfrm>
          <a:solidFill>
            <a:schemeClr val="bg1"/>
          </a:solidFill>
        </p:spPr>
        <p:txBody>
          <a:bodyPr lIns="0" tIns="274320" rIns="0" anchor="t">
            <a:noAutofit/>
          </a:bodyPr>
          <a:lstStyle>
            <a:lvl1pPr marL="0" indent="0" algn="ctr">
              <a:spcBef>
                <a:spcPts val="0"/>
              </a:spcBef>
              <a:buNone/>
              <a:defRPr sz="180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674073" y="5600351"/>
            <a:ext cx="2283472" cy="365125"/>
          </a:xfrm>
        </p:spPr>
        <p:txBody>
          <a:bodyPr anchor="ctr">
            <a:noAutofit/>
          </a:bodyPr>
          <a:lstStyle>
            <a:lvl1pPr marL="0" indent="0" algn="ctr">
              <a:buNone/>
              <a:defRPr sz="1400"/>
            </a:lvl1pPr>
          </a:lstStyle>
          <a:p>
            <a:pPr lvl="0"/>
            <a:r>
              <a:rPr lang="en-US"/>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275817" y="2393215"/>
            <a:ext cx="2596896" cy="2596896"/>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274589" y="4990707"/>
            <a:ext cx="2598737" cy="1109662"/>
          </a:xfrm>
          <a:solidFill>
            <a:schemeClr val="bg1"/>
          </a:solidFill>
        </p:spPr>
        <p:txBody>
          <a:bodyPr lIns="0" tIns="274320" rIns="0" anchor="t">
            <a:noAutofit/>
          </a:bodyPr>
          <a:lstStyle>
            <a:lvl1pPr marL="0" indent="0" algn="ctr">
              <a:spcBef>
                <a:spcPts val="0"/>
              </a:spcBef>
              <a:buNone/>
              <a:defRPr sz="180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432529" y="5600947"/>
            <a:ext cx="2283472" cy="365125"/>
          </a:xfrm>
        </p:spPr>
        <p:txBody>
          <a:bodyPr anchor="ctr">
            <a:noAutofit/>
          </a:bodyPr>
          <a:lstStyle>
            <a:lvl1pPr marL="0" indent="0" algn="ctr">
              <a:buNone/>
              <a:defRPr sz="1400"/>
            </a:lvl1pPr>
          </a:lstStyle>
          <a:p>
            <a:pPr lvl="0"/>
            <a:r>
              <a:rPr lang="en-US"/>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9034272" y="2393215"/>
            <a:ext cx="2596896" cy="2596896"/>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9032431" y="4990707"/>
            <a:ext cx="2598737" cy="1109662"/>
          </a:xfrm>
          <a:solidFill>
            <a:schemeClr val="bg1"/>
          </a:solidFill>
        </p:spPr>
        <p:txBody>
          <a:bodyPr lIns="0" tIns="274320" rIns="0" anchor="t">
            <a:noAutofit/>
          </a:bodyPr>
          <a:lstStyle>
            <a:lvl1pPr marL="0" indent="0" algn="ctr">
              <a:spcBef>
                <a:spcPts val="0"/>
              </a:spcBef>
              <a:buNone/>
              <a:defRPr sz="180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9190984" y="5600947"/>
            <a:ext cx="2283472" cy="365125"/>
          </a:xfrm>
        </p:spPr>
        <p:txBody>
          <a:bodyPr anchor="ctr">
            <a:noAutofit/>
          </a:bodyPr>
          <a:lstStyle>
            <a:lvl1pPr marL="0" indent="0" algn="ctr">
              <a:buNone/>
              <a:defRPr sz="1400"/>
            </a:lvl1pPr>
          </a:lstStyle>
          <a:p>
            <a:pPr lvl="0"/>
            <a:r>
              <a:rPr lang="en-US"/>
              <a:t>Title</a:t>
            </a:r>
          </a:p>
        </p:txBody>
      </p:sp>
    </p:spTree>
    <p:extLst>
      <p:ext uri="{BB962C8B-B14F-4D97-AF65-F5344CB8AC3E}">
        <p14:creationId xmlns:p14="http://schemas.microsoft.com/office/powerpoint/2010/main" val="2586653762"/>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Team x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a:xfrm>
            <a:off x="758952" y="539496"/>
            <a:ext cx="10671048" cy="768096"/>
          </a:xfrm>
        </p:spPr>
        <p:txBody>
          <a:bodyPr>
            <a:noAutofit/>
          </a:bodyPr>
          <a:lstStyle>
            <a:lvl1pPr>
              <a:lnSpc>
                <a:spcPct val="100000"/>
              </a:lnSpc>
              <a:defRPr/>
            </a:lvl1pPr>
          </a:lstStyle>
          <a:p>
            <a:r>
              <a:rPr lang="en-US"/>
              <a:t>Click to edit Master title style</a:t>
            </a:r>
          </a:p>
        </p:txBody>
      </p:sp>
      <p:sp>
        <p:nvSpPr>
          <p:cNvPr id="4" name="Footer Placeholder 3">
            <a:extLst>
              <a:ext uri="{FF2B5EF4-FFF2-40B4-BE49-F238E27FC236}">
                <a16:creationId xmlns:a16="http://schemas.microsoft.com/office/drawing/2014/main" id="{43B58B80-D2DB-A0A1-0362-1157E9087574}"/>
              </a:ext>
            </a:extLst>
          </p:cNvPr>
          <p:cNvSpPr>
            <a:spLocks noGrp="1"/>
          </p:cNvSpPr>
          <p:nvPr>
            <p:ph type="ftr" sz="quarter" idx="11"/>
          </p:nvPr>
        </p:nvSpPr>
        <p:spPr/>
        <p:txBody>
          <a:bodyPr>
            <a:noAutofit/>
          </a:bodyPr>
          <a:lstStyle/>
          <a:p>
            <a:r>
              <a:rPr lang="en-US"/>
              <a:t>Presentation title</a:t>
            </a:r>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48F63A3B-78C7-47BE-AE5E-E10140E04643}" type="slidenum">
              <a:rPr lang="en-US" smtClean="0"/>
              <a:pPr/>
              <a:t>‹#›</a:t>
            </a:fld>
            <a:endParaRPr lang="en-US"/>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1271016" y="1545336"/>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1271016" y="3191256"/>
            <a:ext cx="2029968" cy="694944"/>
          </a:xfrm>
          <a:solidFill>
            <a:schemeClr val="accent4"/>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1271016" y="3616960"/>
            <a:ext cx="2029968" cy="182880"/>
          </a:xfrm>
        </p:spPr>
        <p:txBody>
          <a:bodyPr anchor="ctr">
            <a:noAutofit/>
          </a:bodyPr>
          <a:lstStyle>
            <a:lvl1pPr marL="0" indent="0" algn="ctr">
              <a:buNone/>
              <a:defRPr sz="1200" spc="20" baseline="0"/>
            </a:lvl1pPr>
          </a:lstStyle>
          <a:p>
            <a:pPr lvl="0"/>
            <a:r>
              <a:rPr lang="en-US"/>
              <a:t>Title</a:t>
            </a:r>
          </a:p>
        </p:txBody>
      </p:sp>
      <p:sp>
        <p:nvSpPr>
          <p:cNvPr id="10" name="Picture Placeholder 16">
            <a:extLst>
              <a:ext uri="{FF2B5EF4-FFF2-40B4-BE49-F238E27FC236}">
                <a16:creationId xmlns:a16="http://schemas.microsoft.com/office/drawing/2014/main" id="{BB749B9A-080F-37C0-08E6-909A5DA554D4}"/>
              </a:ext>
            </a:extLst>
          </p:cNvPr>
          <p:cNvSpPr>
            <a:spLocks noGrp="1"/>
          </p:cNvSpPr>
          <p:nvPr>
            <p:ph type="pic" sz="quarter" idx="25"/>
          </p:nvPr>
        </p:nvSpPr>
        <p:spPr>
          <a:xfrm>
            <a:off x="1271016" y="4144264"/>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p>
        </p:txBody>
      </p:sp>
      <p:sp>
        <p:nvSpPr>
          <p:cNvPr id="14" name="Text Placeholder 18">
            <a:extLst>
              <a:ext uri="{FF2B5EF4-FFF2-40B4-BE49-F238E27FC236}">
                <a16:creationId xmlns:a16="http://schemas.microsoft.com/office/drawing/2014/main" id="{C4C7516E-0853-87BE-108B-697DD8E0DA75}"/>
              </a:ext>
            </a:extLst>
          </p:cNvPr>
          <p:cNvSpPr>
            <a:spLocks noGrp="1"/>
          </p:cNvSpPr>
          <p:nvPr>
            <p:ph type="body" sz="quarter" idx="29" hasCustomPrompt="1"/>
          </p:nvPr>
        </p:nvSpPr>
        <p:spPr>
          <a:xfrm>
            <a:off x="1271016" y="5790184"/>
            <a:ext cx="2029968" cy="694944"/>
          </a:xfrm>
          <a:solidFill>
            <a:schemeClr val="accent1"/>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15" name="Text Placeholder 20">
            <a:extLst>
              <a:ext uri="{FF2B5EF4-FFF2-40B4-BE49-F238E27FC236}">
                <a16:creationId xmlns:a16="http://schemas.microsoft.com/office/drawing/2014/main" id="{FB1A74E1-7CEB-F501-F998-7361A20F7349}"/>
              </a:ext>
            </a:extLst>
          </p:cNvPr>
          <p:cNvSpPr>
            <a:spLocks noGrp="1"/>
          </p:cNvSpPr>
          <p:nvPr>
            <p:ph type="body" sz="quarter" idx="30" hasCustomPrompt="1"/>
          </p:nvPr>
        </p:nvSpPr>
        <p:spPr>
          <a:xfrm>
            <a:off x="1271016" y="6215888"/>
            <a:ext cx="2029968" cy="182880"/>
          </a:xfrm>
        </p:spPr>
        <p:txBody>
          <a:bodyPr anchor="ctr">
            <a:noAutofit/>
          </a:bodyPr>
          <a:lstStyle>
            <a:lvl1pPr marL="0" indent="0" algn="ctr">
              <a:buNone/>
              <a:defRPr sz="1200" spc="20" baseline="0"/>
            </a:lvl1pPr>
          </a:lstStyle>
          <a:p>
            <a:pPr lvl="0"/>
            <a:r>
              <a:rPr lang="en-US"/>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828288" y="1545336"/>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828288" y="3191256"/>
            <a:ext cx="2029968" cy="694944"/>
          </a:xfrm>
          <a:solidFill>
            <a:schemeClr val="accent1"/>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828288" y="3616960"/>
            <a:ext cx="2029968" cy="182880"/>
          </a:xfrm>
        </p:spPr>
        <p:txBody>
          <a:bodyPr anchor="ctr">
            <a:noAutofit/>
          </a:bodyPr>
          <a:lstStyle>
            <a:lvl1pPr marL="0" indent="0" algn="ctr">
              <a:buNone/>
              <a:defRPr sz="1200" spc="20" baseline="0"/>
            </a:lvl1pPr>
          </a:lstStyle>
          <a:p>
            <a:pPr lvl="0"/>
            <a:r>
              <a:rPr lang="en-US"/>
              <a:t>Title</a:t>
            </a:r>
          </a:p>
        </p:txBody>
      </p:sp>
      <p:sp>
        <p:nvSpPr>
          <p:cNvPr id="11" name="Picture Placeholder 16">
            <a:extLst>
              <a:ext uri="{FF2B5EF4-FFF2-40B4-BE49-F238E27FC236}">
                <a16:creationId xmlns:a16="http://schemas.microsoft.com/office/drawing/2014/main" id="{B5D5100A-3D51-45DB-3A84-9E7FB85261E3}"/>
              </a:ext>
            </a:extLst>
          </p:cNvPr>
          <p:cNvSpPr>
            <a:spLocks noGrp="1"/>
          </p:cNvSpPr>
          <p:nvPr>
            <p:ph type="pic" sz="quarter" idx="26"/>
          </p:nvPr>
        </p:nvSpPr>
        <p:spPr>
          <a:xfrm>
            <a:off x="3828288" y="4144264"/>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p>
        </p:txBody>
      </p:sp>
      <p:sp>
        <p:nvSpPr>
          <p:cNvPr id="16" name="Text Placeholder 18">
            <a:extLst>
              <a:ext uri="{FF2B5EF4-FFF2-40B4-BE49-F238E27FC236}">
                <a16:creationId xmlns:a16="http://schemas.microsoft.com/office/drawing/2014/main" id="{B775B771-678A-D917-7FE0-5DA7A23CCE25}"/>
              </a:ext>
            </a:extLst>
          </p:cNvPr>
          <p:cNvSpPr>
            <a:spLocks noGrp="1"/>
          </p:cNvSpPr>
          <p:nvPr>
            <p:ph type="body" sz="quarter" idx="31" hasCustomPrompt="1"/>
          </p:nvPr>
        </p:nvSpPr>
        <p:spPr>
          <a:xfrm>
            <a:off x="3828288" y="5790184"/>
            <a:ext cx="2029968" cy="694944"/>
          </a:xfrm>
          <a:solidFill>
            <a:schemeClr val="accent4"/>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18" name="Text Placeholder 20">
            <a:extLst>
              <a:ext uri="{FF2B5EF4-FFF2-40B4-BE49-F238E27FC236}">
                <a16:creationId xmlns:a16="http://schemas.microsoft.com/office/drawing/2014/main" id="{AA2B9540-B92A-AD9C-C01A-B08A98BF8455}"/>
              </a:ext>
            </a:extLst>
          </p:cNvPr>
          <p:cNvSpPr>
            <a:spLocks noGrp="1"/>
          </p:cNvSpPr>
          <p:nvPr>
            <p:ph type="body" sz="quarter" idx="32" hasCustomPrompt="1"/>
          </p:nvPr>
        </p:nvSpPr>
        <p:spPr>
          <a:xfrm>
            <a:off x="3828288" y="6215888"/>
            <a:ext cx="2029968" cy="182880"/>
          </a:xfrm>
        </p:spPr>
        <p:txBody>
          <a:bodyPr anchor="ctr">
            <a:noAutofit/>
          </a:bodyPr>
          <a:lstStyle>
            <a:lvl1pPr marL="0" indent="0" algn="ctr">
              <a:buNone/>
              <a:defRPr sz="1200" spc="20" baseline="0"/>
            </a:lvl1pPr>
          </a:lstStyle>
          <a:p>
            <a:pPr lvl="0"/>
            <a:r>
              <a:rPr lang="en-US"/>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385560" y="1545336"/>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385560" y="3191256"/>
            <a:ext cx="2029968" cy="694944"/>
          </a:xfrm>
          <a:solidFill>
            <a:schemeClr val="accent4"/>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385560" y="3616960"/>
            <a:ext cx="2029968" cy="182880"/>
          </a:xfrm>
        </p:spPr>
        <p:txBody>
          <a:bodyPr anchor="ctr">
            <a:noAutofit/>
          </a:bodyPr>
          <a:lstStyle>
            <a:lvl1pPr marL="0" indent="0" algn="ctr">
              <a:buNone/>
              <a:defRPr sz="1200" spc="20" baseline="0"/>
            </a:lvl1pPr>
          </a:lstStyle>
          <a:p>
            <a:pPr lvl="0"/>
            <a:r>
              <a:rPr lang="en-US"/>
              <a:t>Title</a:t>
            </a:r>
          </a:p>
        </p:txBody>
      </p:sp>
      <p:sp>
        <p:nvSpPr>
          <p:cNvPr id="12" name="Picture Placeholder 16">
            <a:extLst>
              <a:ext uri="{FF2B5EF4-FFF2-40B4-BE49-F238E27FC236}">
                <a16:creationId xmlns:a16="http://schemas.microsoft.com/office/drawing/2014/main" id="{3D2AAC25-9404-1F6F-200C-5660F4995858}"/>
              </a:ext>
            </a:extLst>
          </p:cNvPr>
          <p:cNvSpPr>
            <a:spLocks noGrp="1"/>
          </p:cNvSpPr>
          <p:nvPr>
            <p:ph type="pic" sz="quarter" idx="27"/>
          </p:nvPr>
        </p:nvSpPr>
        <p:spPr>
          <a:xfrm>
            <a:off x="6385560" y="4144264"/>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p>
        </p:txBody>
      </p:sp>
      <p:sp>
        <p:nvSpPr>
          <p:cNvPr id="20" name="Text Placeholder 18">
            <a:extLst>
              <a:ext uri="{FF2B5EF4-FFF2-40B4-BE49-F238E27FC236}">
                <a16:creationId xmlns:a16="http://schemas.microsoft.com/office/drawing/2014/main" id="{AE4677E1-AC1B-AB9C-5E0C-794903DD1CEB}"/>
              </a:ext>
            </a:extLst>
          </p:cNvPr>
          <p:cNvSpPr>
            <a:spLocks noGrp="1"/>
          </p:cNvSpPr>
          <p:nvPr>
            <p:ph type="body" sz="quarter" idx="33" hasCustomPrompt="1"/>
          </p:nvPr>
        </p:nvSpPr>
        <p:spPr>
          <a:xfrm>
            <a:off x="6385560" y="5790184"/>
            <a:ext cx="2029968" cy="694944"/>
          </a:xfrm>
          <a:solidFill>
            <a:schemeClr val="accent1"/>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1" name="Text Placeholder 20">
            <a:extLst>
              <a:ext uri="{FF2B5EF4-FFF2-40B4-BE49-F238E27FC236}">
                <a16:creationId xmlns:a16="http://schemas.microsoft.com/office/drawing/2014/main" id="{826BBF6C-7198-3C15-CDCB-E72B08709C1F}"/>
              </a:ext>
            </a:extLst>
          </p:cNvPr>
          <p:cNvSpPr>
            <a:spLocks noGrp="1"/>
          </p:cNvSpPr>
          <p:nvPr>
            <p:ph type="body" sz="quarter" idx="34" hasCustomPrompt="1"/>
          </p:nvPr>
        </p:nvSpPr>
        <p:spPr>
          <a:xfrm>
            <a:off x="6385560" y="6215888"/>
            <a:ext cx="2029968" cy="182880"/>
          </a:xfrm>
        </p:spPr>
        <p:txBody>
          <a:bodyPr anchor="ctr">
            <a:noAutofit/>
          </a:bodyPr>
          <a:lstStyle>
            <a:lvl1pPr marL="0" indent="0" algn="ctr">
              <a:buNone/>
              <a:defRPr sz="1200" spc="20" baseline="0"/>
            </a:lvl1pPr>
          </a:lstStyle>
          <a:p>
            <a:pPr lvl="0"/>
            <a:r>
              <a:rPr lang="en-US"/>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8942832" y="1545336"/>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8942832" y="3191256"/>
            <a:ext cx="2029968" cy="694944"/>
          </a:xfrm>
          <a:solidFill>
            <a:schemeClr val="accent1"/>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8942832" y="3616960"/>
            <a:ext cx="2029968" cy="182880"/>
          </a:xfrm>
        </p:spPr>
        <p:txBody>
          <a:bodyPr anchor="ctr">
            <a:noAutofit/>
          </a:bodyPr>
          <a:lstStyle>
            <a:lvl1pPr marL="0" indent="0" algn="ctr">
              <a:buNone/>
              <a:defRPr sz="1200" spc="20" baseline="0"/>
            </a:lvl1pPr>
          </a:lstStyle>
          <a:p>
            <a:pPr lvl="0"/>
            <a:r>
              <a:rPr lang="en-US"/>
              <a:t>Title</a:t>
            </a:r>
          </a:p>
        </p:txBody>
      </p:sp>
      <p:sp>
        <p:nvSpPr>
          <p:cNvPr id="13" name="Picture Placeholder 16">
            <a:extLst>
              <a:ext uri="{FF2B5EF4-FFF2-40B4-BE49-F238E27FC236}">
                <a16:creationId xmlns:a16="http://schemas.microsoft.com/office/drawing/2014/main" id="{90CBAA5D-3D9B-0CB5-E527-996433638BE3}"/>
              </a:ext>
            </a:extLst>
          </p:cNvPr>
          <p:cNvSpPr>
            <a:spLocks noGrp="1"/>
          </p:cNvSpPr>
          <p:nvPr>
            <p:ph type="pic" sz="quarter" idx="28"/>
          </p:nvPr>
        </p:nvSpPr>
        <p:spPr>
          <a:xfrm>
            <a:off x="8942832" y="4144264"/>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p>
        </p:txBody>
      </p:sp>
      <p:sp>
        <p:nvSpPr>
          <p:cNvPr id="32" name="Text Placeholder 18">
            <a:extLst>
              <a:ext uri="{FF2B5EF4-FFF2-40B4-BE49-F238E27FC236}">
                <a16:creationId xmlns:a16="http://schemas.microsoft.com/office/drawing/2014/main" id="{5B47333C-2F5E-FA7D-5DD1-191E0F421B61}"/>
              </a:ext>
            </a:extLst>
          </p:cNvPr>
          <p:cNvSpPr>
            <a:spLocks noGrp="1"/>
          </p:cNvSpPr>
          <p:nvPr>
            <p:ph type="body" sz="quarter" idx="35" hasCustomPrompt="1"/>
          </p:nvPr>
        </p:nvSpPr>
        <p:spPr>
          <a:xfrm>
            <a:off x="8942832" y="5790184"/>
            <a:ext cx="2029968" cy="694944"/>
          </a:xfrm>
          <a:solidFill>
            <a:schemeClr val="accent4"/>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3" name="Text Placeholder 20">
            <a:extLst>
              <a:ext uri="{FF2B5EF4-FFF2-40B4-BE49-F238E27FC236}">
                <a16:creationId xmlns:a16="http://schemas.microsoft.com/office/drawing/2014/main" id="{D0AA2AE2-5A11-76D4-4D9C-B6B24D1419D0}"/>
              </a:ext>
            </a:extLst>
          </p:cNvPr>
          <p:cNvSpPr>
            <a:spLocks noGrp="1"/>
          </p:cNvSpPr>
          <p:nvPr>
            <p:ph type="body" sz="quarter" idx="36" hasCustomPrompt="1"/>
          </p:nvPr>
        </p:nvSpPr>
        <p:spPr>
          <a:xfrm>
            <a:off x="8942832" y="6215888"/>
            <a:ext cx="2029968" cy="182880"/>
          </a:xfrm>
        </p:spPr>
        <p:txBody>
          <a:bodyPr anchor="ctr">
            <a:noAutofit/>
          </a:bodyPr>
          <a:lstStyle>
            <a:lvl1pPr marL="0" indent="0" algn="ctr">
              <a:buNone/>
              <a:defRPr sz="1200" spc="20" baseline="0"/>
            </a:lvl1pPr>
          </a:lstStyle>
          <a:p>
            <a:pPr lvl="0"/>
            <a:r>
              <a:rPr lang="en-US"/>
              <a:t>Title</a:t>
            </a:r>
          </a:p>
        </p:txBody>
      </p:sp>
    </p:spTree>
    <p:extLst>
      <p:ext uri="{BB962C8B-B14F-4D97-AF65-F5344CB8AC3E}">
        <p14:creationId xmlns:p14="http://schemas.microsoft.com/office/powerpoint/2010/main" val="1900709137"/>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5 Column">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950ED98-B5D1-206C-403F-FA954F9D2CFF}"/>
              </a:ext>
            </a:extLst>
          </p:cNvPr>
          <p:cNvSpPr/>
          <p:nvPr userDrawn="1"/>
        </p:nvSpPr>
        <p:spPr>
          <a:xfrm>
            <a:off x="685338"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E8643CE-01D9-3E5E-15F6-20689F775F15}"/>
              </a:ext>
            </a:extLst>
          </p:cNvPr>
          <p:cNvSpPr/>
          <p:nvPr userDrawn="1"/>
        </p:nvSpPr>
        <p:spPr>
          <a:xfrm>
            <a:off x="2900911"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AF82DDD-EDEC-7D87-F43A-113C5E4A4FE7}"/>
              </a:ext>
            </a:extLst>
          </p:cNvPr>
          <p:cNvSpPr/>
          <p:nvPr userDrawn="1"/>
        </p:nvSpPr>
        <p:spPr>
          <a:xfrm>
            <a:off x="5116484"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E47E492E-967F-54B7-55B1-08A5E1C3615B}"/>
              </a:ext>
            </a:extLst>
          </p:cNvPr>
          <p:cNvSpPr/>
          <p:nvPr userDrawn="1"/>
        </p:nvSpPr>
        <p:spPr>
          <a:xfrm>
            <a:off x="9547629"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0053FE-E44A-CA97-F782-67FC633E722E}"/>
              </a:ext>
            </a:extLst>
          </p:cNvPr>
          <p:cNvSpPr/>
          <p:nvPr userDrawn="1"/>
        </p:nvSpPr>
        <p:spPr>
          <a:xfrm>
            <a:off x="7332057"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841248"/>
            <a:ext cx="10671048" cy="768096"/>
          </a:xfrm>
        </p:spPr>
        <p:txBody>
          <a:bodyPr>
            <a:noAutofit/>
          </a:bodyPr>
          <a:lstStyle>
            <a:lvl1pPr>
              <a:lnSpc>
                <a:spcPct val="100000"/>
              </a:lnSpc>
              <a:defRPr/>
            </a:lvl1pPr>
          </a:lstStyle>
          <a:p>
            <a:r>
              <a:rPr lang="en-US"/>
              <a:t>Click to edit Master title style</a:t>
            </a:r>
          </a:p>
        </p:txBody>
      </p:sp>
      <p:sp>
        <p:nvSpPr>
          <p:cNvPr id="4" name="Footer Placeholder 3">
            <a:extLst>
              <a:ext uri="{FF2B5EF4-FFF2-40B4-BE49-F238E27FC236}">
                <a16:creationId xmlns:a16="http://schemas.microsoft.com/office/drawing/2014/main" id="{317B5E29-6335-83BC-FA01-FAE422D2658B}"/>
              </a:ext>
            </a:extLst>
          </p:cNvPr>
          <p:cNvSpPr>
            <a:spLocks noGrp="1"/>
          </p:cNvSpPr>
          <p:nvPr>
            <p:ph type="ftr" sz="quarter" idx="11"/>
          </p:nvPr>
        </p:nvSpPr>
        <p:spPr/>
        <p:txBody>
          <a:bodyPr>
            <a:noAutofit/>
          </a:bodyPr>
          <a:lstStyle/>
          <a:p>
            <a:r>
              <a:rPr lang="en-US"/>
              <a:t>Presentation title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48F63A3B-78C7-47BE-AE5E-E10140E04643}" type="slidenum">
              <a:rPr lang="en-US" smtClean="0"/>
              <a:pPr/>
              <a:t>‹#›</a:t>
            </a:fld>
            <a:endParaRPr lang="en-US"/>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685338" y="2491684"/>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p:cNvSpPr>
          <p:nvPr>
            <p:ph type="pic" sz="quarter" idx="23"/>
          </p:nvPr>
        </p:nvSpPr>
        <p:spPr>
          <a:xfrm>
            <a:off x="1339134" y="2111058"/>
            <a:ext cx="704088" cy="7040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731058"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
        <p:nvSpPr>
          <p:cNvPr id="47" name="Text Placeholder 4">
            <a:extLst>
              <a:ext uri="{FF2B5EF4-FFF2-40B4-BE49-F238E27FC236}">
                <a16:creationId xmlns:a16="http://schemas.microsoft.com/office/drawing/2014/main" id="{79F9AD31-B0C5-3563-C73A-8B6297FCFD1C}"/>
              </a:ext>
            </a:extLst>
          </p:cNvPr>
          <p:cNvSpPr>
            <a:spLocks noGrp="1"/>
          </p:cNvSpPr>
          <p:nvPr>
            <p:ph type="body" sz="quarter" idx="3"/>
          </p:nvPr>
        </p:nvSpPr>
        <p:spPr>
          <a:xfrm>
            <a:off x="2900910" y="2491684"/>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8" name="Picture Placeholder 62">
            <a:extLst>
              <a:ext uri="{FF2B5EF4-FFF2-40B4-BE49-F238E27FC236}">
                <a16:creationId xmlns:a16="http://schemas.microsoft.com/office/drawing/2014/main" id="{05E8E8EF-4954-870B-04E5-82BC660A6738}"/>
              </a:ext>
            </a:extLst>
          </p:cNvPr>
          <p:cNvSpPr>
            <a:spLocks noGrp="1"/>
          </p:cNvSpPr>
          <p:nvPr>
            <p:ph type="pic" sz="quarter" idx="27"/>
          </p:nvPr>
        </p:nvSpPr>
        <p:spPr>
          <a:xfrm>
            <a:off x="3554707" y="2111058"/>
            <a:ext cx="704088" cy="704088"/>
          </a:xfrm>
          <a:prstGeom prst="ellipse">
            <a:avLst/>
          </a:prstGeom>
          <a:solidFill>
            <a:schemeClr val="accent3"/>
          </a:solidFill>
        </p:spPr>
        <p:txBody>
          <a:bodyPr lIns="0" tIns="0" rIns="0" bIns="0" anchor="ctr">
            <a:noAutofit/>
          </a:bodyPr>
          <a:lstStyle>
            <a:lvl1pPr marL="0" indent="0" algn="ctr">
              <a:buNone/>
              <a:defRPr sz="900"/>
            </a:lvl1pPr>
          </a:lstStyle>
          <a:p>
            <a:r>
              <a:rPr lang="en-US"/>
              <a:t>Click icon to add picture</a:t>
            </a:r>
          </a:p>
        </p:txBody>
      </p:sp>
      <p:sp>
        <p:nvSpPr>
          <p:cNvPr id="58" name="Text Placeholder 51">
            <a:extLst>
              <a:ext uri="{FF2B5EF4-FFF2-40B4-BE49-F238E27FC236}">
                <a16:creationId xmlns:a16="http://schemas.microsoft.com/office/drawing/2014/main" id="{75981CD1-EA26-D1CF-F19E-B58C16BA8A69}"/>
              </a:ext>
            </a:extLst>
          </p:cNvPr>
          <p:cNvSpPr>
            <a:spLocks noGrp="1"/>
          </p:cNvSpPr>
          <p:nvPr>
            <p:ph type="body" sz="quarter" idx="19"/>
          </p:nvPr>
        </p:nvSpPr>
        <p:spPr>
          <a:xfrm>
            <a:off x="2946630"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
        <p:nvSpPr>
          <p:cNvPr id="48" name="Text Placeholder 4">
            <a:extLst>
              <a:ext uri="{FF2B5EF4-FFF2-40B4-BE49-F238E27FC236}">
                <a16:creationId xmlns:a16="http://schemas.microsoft.com/office/drawing/2014/main" id="{3A09BBD1-5CBC-B0EF-71C0-054FCB989BC6}"/>
              </a:ext>
            </a:extLst>
          </p:cNvPr>
          <p:cNvSpPr>
            <a:spLocks noGrp="1"/>
          </p:cNvSpPr>
          <p:nvPr>
            <p:ph type="body" sz="quarter" idx="13"/>
          </p:nvPr>
        </p:nvSpPr>
        <p:spPr>
          <a:xfrm>
            <a:off x="5116484" y="2491684"/>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7" name="Picture Placeholder 62">
            <a:extLst>
              <a:ext uri="{FF2B5EF4-FFF2-40B4-BE49-F238E27FC236}">
                <a16:creationId xmlns:a16="http://schemas.microsoft.com/office/drawing/2014/main" id="{4AD0C8C9-DB5A-6DC8-2729-A21F1A5CF174}"/>
              </a:ext>
            </a:extLst>
          </p:cNvPr>
          <p:cNvSpPr>
            <a:spLocks noGrp="1"/>
          </p:cNvSpPr>
          <p:nvPr>
            <p:ph type="pic" sz="quarter" idx="26"/>
          </p:nvPr>
        </p:nvSpPr>
        <p:spPr>
          <a:xfrm>
            <a:off x="5770280" y="2111058"/>
            <a:ext cx="704088" cy="7040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p>
        </p:txBody>
      </p:sp>
      <p:sp>
        <p:nvSpPr>
          <p:cNvPr id="59" name="Text Placeholder 51">
            <a:extLst>
              <a:ext uri="{FF2B5EF4-FFF2-40B4-BE49-F238E27FC236}">
                <a16:creationId xmlns:a16="http://schemas.microsoft.com/office/drawing/2014/main" id="{F02DE2DC-F65C-32A5-5821-89FB2F53C325}"/>
              </a:ext>
            </a:extLst>
          </p:cNvPr>
          <p:cNvSpPr>
            <a:spLocks noGrp="1"/>
          </p:cNvSpPr>
          <p:nvPr>
            <p:ph type="body" sz="quarter" idx="20"/>
          </p:nvPr>
        </p:nvSpPr>
        <p:spPr>
          <a:xfrm>
            <a:off x="5162204"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7332057" y="2491684"/>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p:cNvSpPr>
          <p:nvPr>
            <p:ph type="pic" sz="quarter" idx="25"/>
          </p:nvPr>
        </p:nvSpPr>
        <p:spPr>
          <a:xfrm>
            <a:off x="7985853" y="2111058"/>
            <a:ext cx="704088" cy="704088"/>
          </a:xfrm>
          <a:prstGeom prst="ellipse">
            <a:avLst/>
          </a:prstGeom>
          <a:solidFill>
            <a:schemeClr val="accent3"/>
          </a:solidFill>
        </p:spPr>
        <p:txBody>
          <a:bodyPr lIns="0" tIns="0" rIns="0" bIns="0" anchor="ctr">
            <a:noAutofit/>
          </a:bodyPr>
          <a:lstStyle>
            <a:lvl1pPr marL="0" indent="0" algn="ctr">
              <a:buNone/>
              <a:defRPr sz="900"/>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7377777"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9547629" y="2491684"/>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p:cNvSpPr>
          <p:nvPr>
            <p:ph type="pic" sz="quarter" idx="24"/>
          </p:nvPr>
        </p:nvSpPr>
        <p:spPr>
          <a:xfrm>
            <a:off x="10201425" y="2111058"/>
            <a:ext cx="704088" cy="7040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9593349"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Tree>
    <p:extLst>
      <p:ext uri="{BB962C8B-B14F-4D97-AF65-F5344CB8AC3E}">
        <p14:creationId xmlns:p14="http://schemas.microsoft.com/office/powerpoint/2010/main" val="872516218"/>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E2DECB02-D9CE-E57A-0604-BFF41EC38AFA}"/>
              </a:ext>
            </a:extLst>
          </p:cNvPr>
          <p:cNvSpPr/>
          <p:nvPr userDrawn="1"/>
        </p:nvSpPr>
        <p:spPr>
          <a:xfrm>
            <a:off x="0" y="0"/>
            <a:ext cx="2838450" cy="2857958"/>
          </a:xfrm>
          <a:custGeom>
            <a:avLst/>
            <a:gdLst>
              <a:gd name="connsiteX0" fmla="*/ 1971005 w 2838450"/>
              <a:gd name="connsiteY0" fmla="*/ 0 h 2857958"/>
              <a:gd name="connsiteX1" fmla="*/ 2838450 w 2838450"/>
              <a:gd name="connsiteY1" fmla="*/ 0 h 2857958"/>
              <a:gd name="connsiteX2" fmla="*/ 2838450 w 2838450"/>
              <a:gd name="connsiteY2" fmla="*/ 7240 h 2857958"/>
              <a:gd name="connsiteX3" fmla="*/ 278890 w 2838450"/>
              <a:gd name="connsiteY3" fmla="*/ 2843883 h 2857958"/>
              <a:gd name="connsiteX4" fmla="*/ 0 w 2838450"/>
              <a:gd name="connsiteY4" fmla="*/ 2857958 h 2857958"/>
              <a:gd name="connsiteX5" fmla="*/ 0 w 2838450"/>
              <a:gd name="connsiteY5" fmla="*/ 1990580 h 2857958"/>
              <a:gd name="connsiteX6" fmla="*/ 190293 w 2838450"/>
              <a:gd name="connsiteY6" fmla="*/ 1980883 h 2857958"/>
              <a:gd name="connsiteX7" fmla="*/ 1960910 w 2838450"/>
              <a:gd name="connsiteY7" fmla="*/ 200390 h 285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8450" h="2857958">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pPr lvl="0"/>
            <a:endParaRPr lang="en-US"/>
          </a:p>
        </p:txBody>
      </p:sp>
      <p:sp>
        <p:nvSpPr>
          <p:cNvPr id="26" name="Freeform: Shape 25">
            <a:extLst>
              <a:ext uri="{FF2B5EF4-FFF2-40B4-BE49-F238E27FC236}">
                <a16:creationId xmlns:a16="http://schemas.microsoft.com/office/drawing/2014/main" id="{68E760EA-7D83-1DF2-A8EE-4F218084E74F}"/>
              </a:ext>
            </a:extLst>
          </p:cNvPr>
          <p:cNvSpPr/>
          <p:nvPr userDrawn="1"/>
        </p:nvSpPr>
        <p:spPr>
          <a:xfrm>
            <a:off x="1" y="-1"/>
            <a:ext cx="1970627" cy="1990267"/>
          </a:xfrm>
          <a:custGeom>
            <a:avLst/>
            <a:gdLst>
              <a:gd name="connsiteX0" fmla="*/ 0 w 1970627"/>
              <a:gd name="connsiteY0" fmla="*/ 0 h 1990267"/>
              <a:gd name="connsiteX1" fmla="*/ 1970627 w 1970627"/>
              <a:gd name="connsiteY1" fmla="*/ 0 h 1990267"/>
              <a:gd name="connsiteX2" fmla="*/ 1960534 w 1970627"/>
              <a:gd name="connsiteY2" fmla="*/ 200357 h 1990267"/>
              <a:gd name="connsiteX3" fmla="*/ 190254 w 1970627"/>
              <a:gd name="connsiteY3" fmla="*/ 1980571 h 1990267"/>
              <a:gd name="connsiteX4" fmla="*/ 0 w 1970627"/>
              <a:gd name="connsiteY4" fmla="*/ 1990267 h 1990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0627" h="1990267">
                <a:moveTo>
                  <a:pt x="0" y="0"/>
                </a:moveTo>
                <a:lnTo>
                  <a:pt x="1970627" y="0"/>
                </a:lnTo>
                <a:lnTo>
                  <a:pt x="1960534" y="200357"/>
                </a:lnTo>
                <a:cubicBezTo>
                  <a:pt x="1865827" y="1135608"/>
                  <a:pt x="1124383" y="1884831"/>
                  <a:pt x="190254" y="1980571"/>
                </a:cubicBezTo>
                <a:lnTo>
                  <a:pt x="0" y="1990267"/>
                </a:lnTo>
                <a:close/>
              </a:path>
            </a:pathLst>
          </a:custGeom>
          <a:solidFill>
            <a:srgbClr val="F5CDCE"/>
          </a:solidFill>
          <a:ln>
            <a:noFill/>
          </a:ln>
        </p:spPr>
        <p:txBody>
          <a:bodyPr vert="horz" wrap="square" lIns="91440" tIns="45720" rIns="91440" bIns="45720" numCol="1" anchor="t" anchorCtr="0" compatLnSpc="1">
            <a:prstTxWarp prst="textNoShape">
              <a:avLst/>
            </a:prstTxWarp>
            <a:noAutofit/>
          </a:bodyPr>
          <a:lstStyle/>
          <a:p>
            <a:pPr lvl="0"/>
            <a:endParaRPr lang="en-US">
              <a:solidFill>
                <a:schemeClr val="tx1"/>
              </a:solidFill>
            </a:endParaRPr>
          </a:p>
        </p:txBody>
      </p:sp>
      <p:sp>
        <p:nvSpPr>
          <p:cNvPr id="16" name="Freeform: Shape 15">
            <a:extLst>
              <a:ext uri="{FF2B5EF4-FFF2-40B4-BE49-F238E27FC236}">
                <a16:creationId xmlns:a16="http://schemas.microsoft.com/office/drawing/2014/main" id="{FF3F3353-78A1-F584-81A6-9513382DF18F}"/>
              </a:ext>
            </a:extLst>
          </p:cNvPr>
          <p:cNvSpPr/>
          <p:nvPr userDrawn="1"/>
        </p:nvSpPr>
        <p:spPr>
          <a:xfrm>
            <a:off x="1" y="1"/>
            <a:ext cx="1003449" cy="1013015"/>
          </a:xfrm>
          <a:custGeom>
            <a:avLst/>
            <a:gdLst>
              <a:gd name="connsiteX0" fmla="*/ 0 w 1003449"/>
              <a:gd name="connsiteY0" fmla="*/ 0 h 1013015"/>
              <a:gd name="connsiteX1" fmla="*/ 1003449 w 1003449"/>
              <a:gd name="connsiteY1" fmla="*/ 0 h 1013015"/>
              <a:gd name="connsiteX2" fmla="*/ 998306 w 1003449"/>
              <a:gd name="connsiteY2" fmla="*/ 100639 h 1013015"/>
              <a:gd name="connsiteX3" fmla="*/ 90663 w 1003449"/>
              <a:gd name="connsiteY3" fmla="*/ 1008380 h 1013015"/>
              <a:gd name="connsiteX4" fmla="*/ 0 w 1003449"/>
              <a:gd name="connsiteY4" fmla="*/ 1013015 h 1013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449" h="1013015">
                <a:moveTo>
                  <a:pt x="0" y="0"/>
                </a:moveTo>
                <a:lnTo>
                  <a:pt x="1003449" y="0"/>
                </a:lnTo>
                <a:lnTo>
                  <a:pt x="998306" y="100639"/>
                </a:lnTo>
                <a:cubicBezTo>
                  <a:pt x="949402" y="576784"/>
                  <a:pt x="566756" y="959471"/>
                  <a:pt x="90663" y="1008380"/>
                </a:cubicBezTo>
                <a:lnTo>
                  <a:pt x="0" y="1013015"/>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lvl="0"/>
            <a:endParaRPr lang="en-US">
              <a:solidFill>
                <a:schemeClr val="tx1"/>
              </a:solidFill>
            </a:endParaRPr>
          </a:p>
        </p:txBody>
      </p:sp>
      <p:sp>
        <p:nvSpPr>
          <p:cNvPr id="2" name="Title 1">
            <a:extLst>
              <a:ext uri="{FF2B5EF4-FFF2-40B4-BE49-F238E27FC236}">
                <a16:creationId xmlns:a16="http://schemas.microsoft.com/office/drawing/2014/main" id="{A65C6DDD-D2BB-0153-0F53-9F7C17BDFD2B}"/>
              </a:ext>
            </a:extLst>
          </p:cNvPr>
          <p:cNvSpPr>
            <a:spLocks noGrp="1"/>
          </p:cNvSpPr>
          <p:nvPr>
            <p:ph type="title"/>
          </p:nvPr>
        </p:nvSpPr>
        <p:spPr/>
        <p:txBody>
          <a:bodyPr/>
          <a:lstStyle>
            <a:lvl1pPr>
              <a:lnSpc>
                <a:spcPct val="100000"/>
              </a:lnSpc>
              <a:defRPr>
                <a:solidFill>
                  <a:schemeClr val="accent6"/>
                </a:solidFill>
              </a:defRPr>
            </a:lvl1pPr>
          </a:lstStyle>
          <a:p>
            <a:r>
              <a:rPr lang="en-US"/>
              <a:t>Click to edit Master title style</a:t>
            </a:r>
          </a:p>
        </p:txBody>
      </p:sp>
      <p:sp>
        <p:nvSpPr>
          <p:cNvPr id="5" name="Slide Number Placeholder 4">
            <a:extLst>
              <a:ext uri="{FF2B5EF4-FFF2-40B4-BE49-F238E27FC236}">
                <a16:creationId xmlns:a16="http://schemas.microsoft.com/office/drawing/2014/main" id="{471A846E-CBB1-9805-456D-0C0B890912B7}"/>
              </a:ext>
            </a:extLst>
          </p:cNvPr>
          <p:cNvSpPr>
            <a:spLocks noGrp="1"/>
          </p:cNvSpPr>
          <p:nvPr>
            <p:ph type="sldNum" sz="quarter" idx="12"/>
          </p:nvPr>
        </p:nvSpPr>
        <p:spPr/>
        <p:txBody>
          <a:bodyPr/>
          <a:lstStyle/>
          <a:p>
            <a:fld id="{48F63A3B-78C7-47BE-AE5E-E10140E04643}" type="slidenum">
              <a:rPr lang="en-US" smtClean="0"/>
              <a:pPr/>
              <a:t>‹#›</a:t>
            </a:fld>
            <a:endParaRPr lang="en-US"/>
          </a:p>
        </p:txBody>
      </p:sp>
      <p:sp>
        <p:nvSpPr>
          <p:cNvPr id="30" name="Image 2" descr="preencoded.png">
            <a:extLst>
              <a:ext uri="{FF2B5EF4-FFF2-40B4-BE49-F238E27FC236}">
                <a16:creationId xmlns:a16="http://schemas.microsoft.com/office/drawing/2014/main" id="{790E862E-398F-571C-EC2C-3D17164DE059}"/>
              </a:ext>
            </a:extLst>
          </p:cNvPr>
          <p:cNvSpPr/>
          <p:nvPr/>
        </p:nvSpPr>
        <p:spPr>
          <a:xfrm>
            <a:off x="1458332" y="590133"/>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a:p>
        </p:txBody>
      </p:sp>
      <p:sp>
        <p:nvSpPr>
          <p:cNvPr id="31" name="Text Placeholder 2">
            <a:extLst>
              <a:ext uri="{FF2B5EF4-FFF2-40B4-BE49-F238E27FC236}">
                <a16:creationId xmlns:a16="http://schemas.microsoft.com/office/drawing/2014/main" id="{AB1DF8DE-0EED-2627-4B5E-266C0BC276BE}"/>
              </a:ext>
            </a:extLst>
          </p:cNvPr>
          <p:cNvSpPr>
            <a:spLocks noGrp="1"/>
          </p:cNvSpPr>
          <p:nvPr>
            <p:ph type="body" idx="1" hasCustomPrompt="1"/>
          </p:nvPr>
        </p:nvSpPr>
        <p:spPr>
          <a:xfrm>
            <a:off x="685338"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MMM YYYY</a:t>
            </a:r>
          </a:p>
        </p:txBody>
      </p:sp>
      <p:sp>
        <p:nvSpPr>
          <p:cNvPr id="32" name="Text Placeholder 4">
            <a:extLst>
              <a:ext uri="{FF2B5EF4-FFF2-40B4-BE49-F238E27FC236}">
                <a16:creationId xmlns:a16="http://schemas.microsoft.com/office/drawing/2014/main" id="{5AE99EEE-38C4-CB2D-EEA0-8A2EB6F129E4}"/>
              </a:ext>
            </a:extLst>
          </p:cNvPr>
          <p:cNvSpPr>
            <a:spLocks noGrp="1"/>
          </p:cNvSpPr>
          <p:nvPr>
            <p:ph type="body" sz="quarter" idx="3" hasCustomPrompt="1"/>
          </p:nvPr>
        </p:nvSpPr>
        <p:spPr>
          <a:xfrm>
            <a:off x="2900911"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MMM YYYY</a:t>
            </a:r>
          </a:p>
        </p:txBody>
      </p:sp>
      <p:sp>
        <p:nvSpPr>
          <p:cNvPr id="33" name="Text Placeholder 4">
            <a:extLst>
              <a:ext uri="{FF2B5EF4-FFF2-40B4-BE49-F238E27FC236}">
                <a16:creationId xmlns:a16="http://schemas.microsoft.com/office/drawing/2014/main" id="{AA90F0AE-69F4-EBD3-AED1-81E98D34811D}"/>
              </a:ext>
            </a:extLst>
          </p:cNvPr>
          <p:cNvSpPr>
            <a:spLocks noGrp="1"/>
          </p:cNvSpPr>
          <p:nvPr>
            <p:ph type="body" sz="quarter" idx="13" hasCustomPrompt="1"/>
          </p:nvPr>
        </p:nvSpPr>
        <p:spPr>
          <a:xfrm>
            <a:off x="5116484"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MMM YYYY</a:t>
            </a:r>
          </a:p>
        </p:txBody>
      </p:sp>
      <p:sp>
        <p:nvSpPr>
          <p:cNvPr id="34" name="Text Placeholder 4">
            <a:extLst>
              <a:ext uri="{FF2B5EF4-FFF2-40B4-BE49-F238E27FC236}">
                <a16:creationId xmlns:a16="http://schemas.microsoft.com/office/drawing/2014/main" id="{F9E49243-B04A-D7AF-B4C7-8E1AE776F811}"/>
              </a:ext>
            </a:extLst>
          </p:cNvPr>
          <p:cNvSpPr>
            <a:spLocks noGrp="1"/>
          </p:cNvSpPr>
          <p:nvPr>
            <p:ph type="body" sz="quarter" idx="15" hasCustomPrompt="1"/>
          </p:nvPr>
        </p:nvSpPr>
        <p:spPr>
          <a:xfrm>
            <a:off x="7332057"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MMM YYYY</a:t>
            </a:r>
          </a:p>
        </p:txBody>
      </p:sp>
      <p:sp>
        <p:nvSpPr>
          <p:cNvPr id="35" name="Text Placeholder 4">
            <a:extLst>
              <a:ext uri="{FF2B5EF4-FFF2-40B4-BE49-F238E27FC236}">
                <a16:creationId xmlns:a16="http://schemas.microsoft.com/office/drawing/2014/main" id="{4780DCD4-46DE-8C31-9F39-FC6E45FC1EBE}"/>
              </a:ext>
            </a:extLst>
          </p:cNvPr>
          <p:cNvSpPr>
            <a:spLocks noGrp="1"/>
          </p:cNvSpPr>
          <p:nvPr>
            <p:ph type="body" sz="quarter" idx="17" hasCustomPrompt="1"/>
          </p:nvPr>
        </p:nvSpPr>
        <p:spPr>
          <a:xfrm>
            <a:off x="9547629"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MMM YYYY</a:t>
            </a:r>
          </a:p>
        </p:txBody>
      </p:sp>
      <p:sp>
        <p:nvSpPr>
          <p:cNvPr id="36" name="Text Placeholder 51">
            <a:extLst>
              <a:ext uri="{FF2B5EF4-FFF2-40B4-BE49-F238E27FC236}">
                <a16:creationId xmlns:a16="http://schemas.microsoft.com/office/drawing/2014/main" id="{9FBDF935-4925-03EC-CBC9-1EBA90DF849B}"/>
              </a:ext>
            </a:extLst>
          </p:cNvPr>
          <p:cNvSpPr>
            <a:spLocks noGrp="1"/>
          </p:cNvSpPr>
          <p:nvPr>
            <p:ph type="body" sz="quarter" idx="18"/>
          </p:nvPr>
        </p:nvSpPr>
        <p:spPr>
          <a:xfrm>
            <a:off x="685338"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sp>
        <p:nvSpPr>
          <p:cNvPr id="37" name="Text Placeholder 51">
            <a:extLst>
              <a:ext uri="{FF2B5EF4-FFF2-40B4-BE49-F238E27FC236}">
                <a16:creationId xmlns:a16="http://schemas.microsoft.com/office/drawing/2014/main" id="{9BB76AA7-442D-54A7-D075-C67F47438963}"/>
              </a:ext>
            </a:extLst>
          </p:cNvPr>
          <p:cNvSpPr>
            <a:spLocks noGrp="1"/>
          </p:cNvSpPr>
          <p:nvPr>
            <p:ph type="body" sz="quarter" idx="19"/>
          </p:nvPr>
        </p:nvSpPr>
        <p:spPr>
          <a:xfrm>
            <a:off x="2900911"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sp>
        <p:nvSpPr>
          <p:cNvPr id="38" name="Text Placeholder 51">
            <a:extLst>
              <a:ext uri="{FF2B5EF4-FFF2-40B4-BE49-F238E27FC236}">
                <a16:creationId xmlns:a16="http://schemas.microsoft.com/office/drawing/2014/main" id="{9E419856-1586-F2D8-A1B4-F67FEE9839DF}"/>
              </a:ext>
            </a:extLst>
          </p:cNvPr>
          <p:cNvSpPr>
            <a:spLocks noGrp="1"/>
          </p:cNvSpPr>
          <p:nvPr>
            <p:ph type="body" sz="quarter" idx="20"/>
          </p:nvPr>
        </p:nvSpPr>
        <p:spPr>
          <a:xfrm>
            <a:off x="5116484"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sp>
        <p:nvSpPr>
          <p:cNvPr id="39" name="Text Placeholder 51">
            <a:extLst>
              <a:ext uri="{FF2B5EF4-FFF2-40B4-BE49-F238E27FC236}">
                <a16:creationId xmlns:a16="http://schemas.microsoft.com/office/drawing/2014/main" id="{AED74DD2-EAE3-76BF-56B9-C04FCED1F2DB}"/>
              </a:ext>
            </a:extLst>
          </p:cNvPr>
          <p:cNvSpPr>
            <a:spLocks noGrp="1"/>
          </p:cNvSpPr>
          <p:nvPr>
            <p:ph type="body" sz="quarter" idx="21"/>
          </p:nvPr>
        </p:nvSpPr>
        <p:spPr>
          <a:xfrm>
            <a:off x="7332057"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sp>
        <p:nvSpPr>
          <p:cNvPr id="40" name="Text Placeholder 51">
            <a:extLst>
              <a:ext uri="{FF2B5EF4-FFF2-40B4-BE49-F238E27FC236}">
                <a16:creationId xmlns:a16="http://schemas.microsoft.com/office/drawing/2014/main" id="{0A39AD48-2F98-C0C9-DE08-CED7EBF816B2}"/>
              </a:ext>
            </a:extLst>
          </p:cNvPr>
          <p:cNvSpPr>
            <a:spLocks noGrp="1"/>
          </p:cNvSpPr>
          <p:nvPr>
            <p:ph type="body" sz="quarter" idx="22"/>
          </p:nvPr>
        </p:nvSpPr>
        <p:spPr>
          <a:xfrm>
            <a:off x="9547629"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cxnSp>
        <p:nvCxnSpPr>
          <p:cNvPr id="42" name="Straight Connector 41">
            <a:extLst>
              <a:ext uri="{FF2B5EF4-FFF2-40B4-BE49-F238E27FC236}">
                <a16:creationId xmlns:a16="http://schemas.microsoft.com/office/drawing/2014/main" id="{E6BE61D7-B0A3-902B-4F58-727982880EF5}"/>
              </a:ext>
            </a:extLst>
          </p:cNvPr>
          <p:cNvCxnSpPr>
            <a:cxnSpLocks/>
          </p:cNvCxnSpPr>
          <p:nvPr userDrawn="1"/>
        </p:nvCxnSpPr>
        <p:spPr>
          <a:xfrm>
            <a:off x="739398" y="4187681"/>
            <a:ext cx="10812360" cy="0"/>
          </a:xfrm>
          <a:prstGeom prst="line">
            <a:avLst/>
          </a:prstGeom>
          <a:ln w="1270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033570"/>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1" name="Image 0" descr="preencoded.png">
            <a:extLst>
              <a:ext uri="{FF2B5EF4-FFF2-40B4-BE49-F238E27FC236}">
                <a16:creationId xmlns:a16="http://schemas.microsoft.com/office/drawing/2014/main" id="{CD2D664E-6702-6607-A37E-2E996144917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a:p>
        </p:txBody>
      </p:sp>
      <p:pic>
        <p:nvPicPr>
          <p:cNvPr id="13" name="Image 1" descr="preencoded.png">
            <a:extLst>
              <a:ext uri="{FF2B5EF4-FFF2-40B4-BE49-F238E27FC236}">
                <a16:creationId xmlns:a16="http://schemas.microsoft.com/office/drawing/2014/main" id="{951C5737-DF7E-D671-AC74-9E488335BCA2}"/>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0" cy="5167313"/>
          </a:xfrm>
          <a:prstGeom prst="rect">
            <a:avLst/>
          </a:prstGeom>
        </p:spPr>
      </p:pic>
      <p:sp>
        <p:nvSpPr>
          <p:cNvPr id="39" name="Freeform: Shape 38">
            <a:extLst>
              <a:ext uri="{FF2B5EF4-FFF2-40B4-BE49-F238E27FC236}">
                <a16:creationId xmlns:a16="http://schemas.microsoft.com/office/drawing/2014/main" id="{F232A1E1-DD38-15EA-6CA1-A84950EC43F0}"/>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a:p>
        </p:txBody>
      </p:sp>
      <p:sp>
        <p:nvSpPr>
          <p:cNvPr id="17" name="Image 5" descr="preencoded.png">
            <a:extLst>
              <a:ext uri="{FF2B5EF4-FFF2-40B4-BE49-F238E27FC236}">
                <a16:creationId xmlns:a16="http://schemas.microsoft.com/office/drawing/2014/main" id="{B9036D42-A06F-E6EE-BB91-8BAF045198BE}"/>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a:p>
        </p:txBody>
      </p:sp>
      <p:pic>
        <p:nvPicPr>
          <p:cNvPr id="19" name="Image 6" descr="preencoded.png">
            <a:extLst>
              <a:ext uri="{FF2B5EF4-FFF2-40B4-BE49-F238E27FC236}">
                <a16:creationId xmlns:a16="http://schemas.microsoft.com/office/drawing/2014/main" id="{86E0540C-3355-A50D-AC61-047B54B70C64}"/>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7" y="3440504"/>
            <a:ext cx="1719263" cy="1724025"/>
          </a:xfrm>
          <a:prstGeom prst="rect">
            <a:avLst/>
          </a:prstGeom>
        </p:spPr>
      </p:pic>
      <p:sp>
        <p:nvSpPr>
          <p:cNvPr id="3" name="Text Placeholder 2"/>
          <p:cNvSpPr>
            <a:spLocks noGrp="1"/>
          </p:cNvSpPr>
          <p:nvPr>
            <p:ph type="body" idx="1"/>
          </p:nvPr>
        </p:nvSpPr>
        <p:spPr>
          <a:xfrm>
            <a:off x="3977640" y="2330704"/>
            <a:ext cx="3822192" cy="411480"/>
          </a:xfrm>
        </p:spPr>
        <p:txBody>
          <a:bodyPr anchor="t">
            <a:noAutofit/>
          </a:bodyPr>
          <a:lstStyle>
            <a:lvl1pPr marL="0" indent="0">
              <a:spcBef>
                <a:spcPts val="0"/>
              </a:spcBef>
              <a:buNone/>
              <a:defRPr sz="1800" b="1" cap="all" baseline="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685032" y="2877312"/>
            <a:ext cx="3741928" cy="3684588"/>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8046720" y="2330704"/>
            <a:ext cx="3822192" cy="411480"/>
          </a:xfrm>
        </p:spPr>
        <p:txBody>
          <a:bodyPr anchor="t">
            <a:noAutofit/>
          </a:bodyPr>
          <a:lstStyle>
            <a:lvl1pPr marL="0" indent="0">
              <a:spcBef>
                <a:spcPts val="0"/>
              </a:spcBef>
              <a:buNone/>
              <a:defRPr sz="1800" b="1" cap="all" baseline="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754112" y="2877312"/>
            <a:ext cx="3741928" cy="3684588"/>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noAutofit/>
          </a:bodyPr>
          <a:lstStyle/>
          <a:p>
            <a:fld id="{48F63A3B-78C7-47BE-AE5E-E10140E04643}" type="slidenum">
              <a:rPr lang="en-US" dirty="0"/>
              <a:t>‹#›</a:t>
            </a:fld>
            <a:endParaRPr lang="en-US"/>
          </a:p>
        </p:txBody>
      </p:sp>
    </p:spTree>
    <p:extLst>
      <p:ext uri="{BB962C8B-B14F-4D97-AF65-F5344CB8AC3E}">
        <p14:creationId xmlns:p14="http://schemas.microsoft.com/office/powerpoint/2010/main" val="3871031321"/>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a:t>Click to edit Master title style</a:t>
            </a:r>
          </a:p>
        </p:txBody>
      </p:sp>
      <p:sp>
        <p:nvSpPr>
          <p:cNvPr id="4" name="Footer Placeholder 3">
            <a:extLst>
              <a:ext uri="{FF2B5EF4-FFF2-40B4-BE49-F238E27FC236}">
                <a16:creationId xmlns:a16="http://schemas.microsoft.com/office/drawing/2014/main" id="{317B5E29-6335-83BC-FA01-FAE422D2658B}"/>
              </a:ext>
            </a:extLst>
          </p:cNvPr>
          <p:cNvSpPr>
            <a:spLocks noGrp="1"/>
          </p:cNvSpPr>
          <p:nvPr>
            <p:ph type="ftr" sz="quarter" idx="11"/>
          </p:nvPr>
        </p:nvSpPr>
        <p:spPr/>
        <p:txBody>
          <a:bodyPr>
            <a:noAutofit/>
          </a:bodyPr>
          <a:lstStyle/>
          <a:p>
            <a:r>
              <a:rPr lang="en-US"/>
              <a:t>Presentation title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48F63A3B-78C7-47BE-AE5E-E10140E04643}" type="slidenum">
              <a:rPr lang="en-US" smtClean="0"/>
              <a:pPr/>
              <a:t>‹#›</a:t>
            </a:fld>
            <a:endParaRPr lang="en-US"/>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557016"/>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900"/>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557016"/>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557016"/>
          </a:xfrm>
          <a:noFill/>
          <a:ln w="12700">
            <a:solidFill>
              <a:schemeClr val="accent4"/>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900"/>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Tree>
    <p:extLst>
      <p:ext uri="{BB962C8B-B14F-4D97-AF65-F5344CB8AC3E}">
        <p14:creationId xmlns:p14="http://schemas.microsoft.com/office/powerpoint/2010/main" val="1268954110"/>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obj" preserve="1">
  <p:cSld name="Summary">
    <p:spTree>
      <p:nvGrpSpPr>
        <p:cNvPr id="1" name=""/>
        <p:cNvGrpSpPr/>
        <p:nvPr/>
      </p:nvGrpSpPr>
      <p:grpSpPr>
        <a:xfrm>
          <a:off x="0" y="0"/>
          <a:ext cx="0" cy="0"/>
          <a:chOff x="0" y="0"/>
          <a:chExt cx="0" cy="0"/>
        </a:xfrm>
      </p:grpSpPr>
      <p:sp>
        <p:nvSpPr>
          <p:cNvPr id="24" name="Image 2" descr="preencoded.png">
            <a:extLst>
              <a:ext uri="{FF2B5EF4-FFF2-40B4-BE49-F238E27FC236}">
                <a16:creationId xmlns:a16="http://schemas.microsoft.com/office/drawing/2014/main" id="{ABC388A2-FFC7-1A87-02FB-C97B50161FD3}"/>
              </a:ext>
            </a:extLst>
          </p:cNvPr>
          <p:cNvSpPr/>
          <p:nvPr/>
        </p:nvSpPr>
        <p:spPr>
          <a:xfrm>
            <a:off x="8758238"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chemeClr val="accent1"/>
          </a:solidFill>
          <a:ln w="4756" cap="flat">
            <a:noFill/>
            <a:prstDash val="solid"/>
            <a:miter/>
          </a:ln>
        </p:spPr>
        <p:txBody>
          <a:bodyPr rtlCol="0" anchor="ctr"/>
          <a:lstStyle/>
          <a:p>
            <a:endParaRPr lang="en-US"/>
          </a:p>
        </p:txBody>
      </p:sp>
      <p:sp>
        <p:nvSpPr>
          <p:cNvPr id="25" name="Image 3" descr="preencoded.png">
            <a:extLst>
              <a:ext uri="{FF2B5EF4-FFF2-40B4-BE49-F238E27FC236}">
                <a16:creationId xmlns:a16="http://schemas.microsoft.com/office/drawing/2014/main" id="{D64C4994-B525-F4C0-B74F-D5E8296DFC43}"/>
              </a:ext>
            </a:extLst>
          </p:cNvPr>
          <p:cNvSpPr/>
          <p:nvPr/>
        </p:nvSpPr>
        <p:spPr>
          <a:xfrm>
            <a:off x="8758238"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chemeClr val="accent2"/>
          </a:solidFill>
          <a:ln w="4756" cap="flat">
            <a:noFill/>
            <a:prstDash val="solid"/>
            <a:miter/>
          </a:ln>
        </p:spPr>
        <p:txBody>
          <a:bodyPr rtlCol="0" anchor="ctr"/>
          <a:lstStyle/>
          <a:p>
            <a:endParaRPr lang="en-US"/>
          </a:p>
        </p:txBody>
      </p:sp>
      <p:sp>
        <p:nvSpPr>
          <p:cNvPr id="26" name="Image 4" descr="preencoded.png">
            <a:extLst>
              <a:ext uri="{FF2B5EF4-FFF2-40B4-BE49-F238E27FC236}">
                <a16:creationId xmlns:a16="http://schemas.microsoft.com/office/drawing/2014/main" id="{9019DA73-2516-F3D2-ECDB-620C90483DB3}"/>
              </a:ext>
            </a:extLst>
          </p:cNvPr>
          <p:cNvSpPr/>
          <p:nvPr/>
        </p:nvSpPr>
        <p:spPr>
          <a:xfrm flipV="1">
            <a:off x="9991725" y="1247775"/>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chemeClr val="accent4"/>
          </a:solidFill>
          <a:ln w="4763" cap="flat">
            <a:noFill/>
            <a:prstDash val="solid"/>
            <a:miter/>
          </a:ln>
        </p:spPr>
        <p:txBody>
          <a:bodyPr rtlCol="0" anchor="ctr"/>
          <a:lstStyle/>
          <a:p>
            <a:endParaRPr lang="en-US"/>
          </a:p>
        </p:txBody>
      </p:sp>
      <p:sp>
        <p:nvSpPr>
          <p:cNvPr id="53" name="Image 7" descr="preencoded.png">
            <a:extLst>
              <a:ext uri="{FF2B5EF4-FFF2-40B4-BE49-F238E27FC236}">
                <a16:creationId xmlns:a16="http://schemas.microsoft.com/office/drawing/2014/main" id="{FEA70E9F-C506-413C-11EF-5915A2296643}"/>
              </a:ext>
            </a:extLst>
          </p:cNvPr>
          <p:cNvSpPr/>
          <p:nvPr/>
        </p:nvSpPr>
        <p:spPr>
          <a:xfrm flipV="1">
            <a:off x="-20086" y="4580051"/>
            <a:ext cx="2277948" cy="2277948"/>
          </a:xfrm>
          <a:custGeom>
            <a:avLst/>
            <a:gdLst>
              <a:gd name="connsiteX0" fmla="*/ 0 w 2277948"/>
              <a:gd name="connsiteY0" fmla="*/ 2277948 h 2277948"/>
              <a:gd name="connsiteX1" fmla="*/ 2277948 w 2277948"/>
              <a:gd name="connsiteY1" fmla="*/ 0 h 2277948"/>
              <a:gd name="connsiteX2" fmla="*/ 0 w 2277948"/>
              <a:gd name="connsiteY2" fmla="*/ 0 h 2277948"/>
              <a:gd name="connsiteX3" fmla="*/ 0 w 2277948"/>
              <a:gd name="connsiteY3" fmla="*/ 2277948 h 2277948"/>
            </a:gdLst>
            <a:ahLst/>
            <a:cxnLst>
              <a:cxn ang="0">
                <a:pos x="connsiteX0" y="connsiteY0"/>
              </a:cxn>
              <a:cxn ang="0">
                <a:pos x="connsiteX1" y="connsiteY1"/>
              </a:cxn>
              <a:cxn ang="0">
                <a:pos x="connsiteX2" y="connsiteY2"/>
              </a:cxn>
              <a:cxn ang="0">
                <a:pos x="connsiteX3" y="connsiteY3"/>
              </a:cxn>
            </a:cxnLst>
            <a:rect l="l" t="t" r="r" b="b"/>
            <a:pathLst>
              <a:path w="2277948" h="2277948">
                <a:moveTo>
                  <a:pt x="0" y="2277948"/>
                </a:moveTo>
                <a:cubicBezTo>
                  <a:pt x="1258034" y="2277948"/>
                  <a:pt x="2277948" y="1258034"/>
                  <a:pt x="2277948" y="0"/>
                </a:cubicBezTo>
                <a:lnTo>
                  <a:pt x="0" y="0"/>
                </a:lnTo>
                <a:lnTo>
                  <a:pt x="0" y="2277948"/>
                </a:lnTo>
                <a:close/>
              </a:path>
            </a:pathLst>
          </a:custGeom>
          <a:solidFill>
            <a:schemeClr val="accent4"/>
          </a:solidFill>
          <a:ln w="5083" cap="flat">
            <a:noFill/>
            <a:prstDash val="solid"/>
            <a:miter/>
          </a:ln>
        </p:spPr>
        <p:txBody>
          <a:bodyPr rtlCol="0" anchor="ctr"/>
          <a:lstStyle/>
          <a:p>
            <a:endParaRPr lang="en-US"/>
          </a:p>
        </p:txBody>
      </p:sp>
      <p:pic>
        <p:nvPicPr>
          <p:cNvPr id="21" name="Image 2" descr="preencoded.png">
            <a:extLst>
              <a:ext uri="{FF2B5EF4-FFF2-40B4-BE49-F238E27FC236}">
                <a16:creationId xmlns:a16="http://schemas.microsoft.com/office/drawing/2014/main" id="{A8B7F1F1-806C-8D65-7340-220A0C4653C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9991886" y="3441269"/>
            <a:ext cx="2200114" cy="2200114"/>
          </a:xfrm>
          <a:prstGeom prst="rect">
            <a:avLst/>
          </a:prstGeom>
        </p:spPr>
      </p:pic>
      <p:sp>
        <p:nvSpPr>
          <p:cNvPr id="54" name="Image 2" descr="preencoded.png">
            <a:extLst>
              <a:ext uri="{FF2B5EF4-FFF2-40B4-BE49-F238E27FC236}">
                <a16:creationId xmlns:a16="http://schemas.microsoft.com/office/drawing/2014/main" id="{F19C81EC-0322-58A2-C455-6E2C84D1E6E8}"/>
              </a:ext>
            </a:extLst>
          </p:cNvPr>
          <p:cNvSpPr/>
          <p:nvPr/>
        </p:nvSpPr>
        <p:spPr>
          <a:xfrm>
            <a:off x="1707959" y="5667616"/>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a:p>
        </p:txBody>
      </p:sp>
      <p:sp>
        <p:nvSpPr>
          <p:cNvPr id="2" name="Title 1"/>
          <p:cNvSpPr>
            <a:spLocks noGrp="1"/>
          </p:cNvSpPr>
          <p:nvPr>
            <p:ph type="title"/>
          </p:nvPr>
        </p:nvSpPr>
        <p:spPr>
          <a:xfrm>
            <a:off x="1508760" y="1883664"/>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p:ph idx="1"/>
          </p:nvPr>
        </p:nvSpPr>
        <p:spPr>
          <a:xfrm>
            <a:off x="1508760" y="2837688"/>
            <a:ext cx="5879592" cy="2700528"/>
          </a:xfrm>
        </p:spPr>
        <p:txBody>
          <a:bodyPr>
            <a:noAutofit/>
          </a:bodyPr>
          <a:lstStyle>
            <a:lvl1pPr marL="0" indent="0">
              <a:buNone/>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noAutofit/>
          </a:bodyPr>
          <a:lstStyle/>
          <a:p>
            <a:fld id="{48F63A3B-78C7-47BE-AE5E-E10140E04643}" type="slidenum">
              <a:rPr lang="en-US" dirty="0"/>
              <a:t>‹#›</a:t>
            </a:fld>
            <a:endParaRPr lang="en-US"/>
          </a:p>
        </p:txBody>
      </p:sp>
      <p:sp>
        <p:nvSpPr>
          <p:cNvPr id="4" name="Footer Placeholder 3">
            <a:extLst>
              <a:ext uri="{FF2B5EF4-FFF2-40B4-BE49-F238E27FC236}">
                <a16:creationId xmlns:a16="http://schemas.microsoft.com/office/drawing/2014/main" id="{E1F9FD95-086F-282B-820C-8CDAD4A6EEB6}"/>
              </a:ext>
            </a:extLst>
          </p:cNvPr>
          <p:cNvSpPr>
            <a:spLocks noGrp="1"/>
          </p:cNvSpPr>
          <p:nvPr>
            <p:ph type="ftr" sz="quarter" idx="13"/>
          </p:nvPr>
        </p:nvSpPr>
        <p:spPr/>
        <p:txBody>
          <a:bodyPr/>
          <a:lstStyle/>
          <a:p>
            <a:r>
              <a:rPr lang="en-US"/>
              <a:t>Presentation title</a:t>
            </a:r>
          </a:p>
        </p:txBody>
      </p:sp>
    </p:spTree>
    <p:extLst>
      <p:ext uri="{BB962C8B-B14F-4D97-AF65-F5344CB8AC3E}">
        <p14:creationId xmlns:p14="http://schemas.microsoft.com/office/powerpoint/2010/main" val="4248485793"/>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Lst>
          </p:cNvPr>
          <p:cNvSpPr/>
          <p:nvPr userDrawn="1"/>
        </p:nvSpPr>
        <p:spPr>
          <a:xfrm>
            <a:off x="0" y="0"/>
            <a:ext cx="8948738"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19" name="Freeform: Shape 18" descr="preencoded.png">
            <a:extLst>
              <a:ext uri="{FF2B5EF4-FFF2-40B4-BE49-F238E27FC236}">
                <a16:creationId xmlns:a16="http://schemas.microsoft.com/office/drawing/2014/main" id="{FEB515B5-2D9F-58E1-6E3C-CCBF105D891E}"/>
              </a:ext>
            </a:extLst>
          </p:cNvPr>
          <p:cNvSpPr/>
          <p:nvPr userDrawn="1"/>
        </p:nvSpPr>
        <p:spPr>
          <a:xfrm>
            <a:off x="7538626" y="13142"/>
            <a:ext cx="4653374"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w="4777" cap="flat">
            <a:noFill/>
            <a:prstDash val="solid"/>
            <a:miter/>
          </a:ln>
        </p:spPr>
        <p:txBody>
          <a:bodyPr rtlCol="0" anchor="ctr"/>
          <a:lstStyle/>
          <a:p>
            <a:endParaRPr lang="en-US"/>
          </a:p>
        </p:txBody>
      </p:sp>
      <p:pic>
        <p:nvPicPr>
          <p:cNvPr id="9" name="Image 2" descr="preencoded.png">
            <a:extLst>
              <a:ext uri="{FF2B5EF4-FFF2-40B4-BE49-F238E27FC236}">
                <a16:creationId xmlns:a16="http://schemas.microsoft.com/office/drawing/2014/main" id="{5CCFEDF9-5B69-87BA-8A33-35033DA4013F}"/>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8737234" y="-25041"/>
            <a:ext cx="3432191" cy="3432191"/>
          </a:xfrm>
          <a:prstGeom prst="rect">
            <a:avLst/>
          </a:prstGeom>
        </p:spPr>
      </p:pic>
      <p:sp>
        <p:nvSpPr>
          <p:cNvPr id="2" name="Title 1"/>
          <p:cNvSpPr>
            <a:spLocks noGrp="1"/>
          </p:cNvSpPr>
          <p:nvPr>
            <p:ph type="ctrTitle"/>
          </p:nvPr>
        </p:nvSpPr>
        <p:spPr>
          <a:xfrm>
            <a:off x="1527048" y="1975104"/>
            <a:ext cx="4169664" cy="667512"/>
          </a:xfrm>
        </p:spPr>
        <p:txBody>
          <a:bodyPr tIns="0" anchor="ctr">
            <a:noAutofit/>
          </a:bodyPr>
          <a:lstStyle>
            <a:lvl1pPr algn="l">
              <a:defRPr sz="4400"/>
            </a:lvl1pPr>
          </a:lstStyle>
          <a:p>
            <a:r>
              <a:rPr lang="en-US"/>
              <a:t>Click to edit Master title style</a:t>
            </a:r>
          </a:p>
        </p:txBody>
      </p:sp>
      <p:sp>
        <p:nvSpPr>
          <p:cNvPr id="3" name="Subtitle 2"/>
          <p:cNvSpPr>
            <a:spLocks noGrp="1"/>
          </p:cNvSpPr>
          <p:nvPr>
            <p:ph type="subTitle" idx="1"/>
          </p:nvPr>
        </p:nvSpPr>
        <p:spPr>
          <a:xfrm>
            <a:off x="1545336" y="2846832"/>
            <a:ext cx="4169664" cy="2176272"/>
          </a:xfrm>
        </p:spPr>
        <p:txBody>
          <a:bodyPr lIns="91440" tIns="0" rIns="91440" bIns="0">
            <a:noAutofit/>
          </a:bodyPr>
          <a:lstStyle>
            <a:lvl1pPr marL="0" indent="0" algn="l">
              <a:spcBef>
                <a:spcPts val="576"/>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372898826"/>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Image 0" descr="preencoded.png">
            <a:extLst>
              <a:ext uri="{FF2B5EF4-FFF2-40B4-BE49-F238E27FC236}">
                <a16:creationId xmlns:a16="http://schemas.microsoft.com/office/drawing/2014/main" id="{8D5D10FF-3DE5-39CA-FA9A-29A09DC47BF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a:p>
        </p:txBody>
      </p:sp>
      <p:pic>
        <p:nvPicPr>
          <p:cNvPr id="11" name="Image 1" descr="preencoded.png">
            <a:extLst>
              <a:ext uri="{FF2B5EF4-FFF2-40B4-BE49-F238E27FC236}">
                <a16:creationId xmlns:a16="http://schemas.microsoft.com/office/drawing/2014/main" id="{BFA89E6A-8342-AE30-45E0-BC1DFE3276CC}"/>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0" cy="5167313"/>
          </a:xfrm>
          <a:prstGeom prst="rect">
            <a:avLst/>
          </a:prstGeom>
        </p:spPr>
      </p:pic>
      <p:sp>
        <p:nvSpPr>
          <p:cNvPr id="13" name="Freeform: Shape 12">
            <a:extLst>
              <a:ext uri="{FF2B5EF4-FFF2-40B4-BE49-F238E27FC236}">
                <a16:creationId xmlns:a16="http://schemas.microsoft.com/office/drawing/2014/main" id="{A08309FA-889A-E2F2-1EDA-F872245F5FDF}"/>
              </a:ext>
            </a:extLst>
          </p:cNvPr>
          <p:cNvSpPr/>
          <p:nvPr userDrawn="1"/>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a:p>
        </p:txBody>
      </p:sp>
      <p:sp>
        <p:nvSpPr>
          <p:cNvPr id="15" name="Image 5" descr="preencoded.png">
            <a:extLst>
              <a:ext uri="{FF2B5EF4-FFF2-40B4-BE49-F238E27FC236}">
                <a16:creationId xmlns:a16="http://schemas.microsoft.com/office/drawing/2014/main" id="{D9D7EB49-4BC9-040F-C4CC-5771C5FB312B}"/>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a:p>
        </p:txBody>
      </p:sp>
      <p:pic>
        <p:nvPicPr>
          <p:cNvPr id="17" name="Image 6" descr="preencoded.png">
            <a:extLst>
              <a:ext uri="{FF2B5EF4-FFF2-40B4-BE49-F238E27FC236}">
                <a16:creationId xmlns:a16="http://schemas.microsoft.com/office/drawing/2014/main" id="{3CE04498-C285-EFB8-340C-1A064078152B}"/>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7" y="3440504"/>
            <a:ext cx="1719263" cy="1724025"/>
          </a:xfrm>
          <a:prstGeom prst="rect">
            <a:avLst/>
          </a:prstGeom>
        </p:spPr>
      </p:pic>
      <p:sp>
        <p:nvSpPr>
          <p:cNvPr id="6" name="Footer Placeholder 5"/>
          <p:cNvSpPr>
            <a:spLocks noGrp="1"/>
          </p:cNvSpPr>
          <p:nvPr>
            <p:ph type="ftr" sz="quarter" idx="11"/>
          </p:nvPr>
        </p:nvSpPr>
        <p:spPr/>
        <p:txBody>
          <a:bodyPr/>
          <a:lstStyle/>
          <a:p>
            <a:r>
              <a:rPr lang="en-US"/>
              <a:t>Presentation title</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
        <p:nvSpPr>
          <p:cNvPr id="18" name="Title 19">
            <a:extLst>
              <a:ext uri="{FF2B5EF4-FFF2-40B4-BE49-F238E27FC236}">
                <a16:creationId xmlns:a16="http://schemas.microsoft.com/office/drawing/2014/main" id="{9CBE0ADC-7FA0-F7E3-96EF-BBACB6A9076E}"/>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9" name="Content Placeholder 3">
            <a:extLst>
              <a:ext uri="{FF2B5EF4-FFF2-40B4-BE49-F238E27FC236}">
                <a16:creationId xmlns:a16="http://schemas.microsoft.com/office/drawing/2014/main" id="{0F9C0517-D83A-CC55-35B8-B2F990C96D30}"/>
              </a:ext>
            </a:extLst>
          </p:cNvPr>
          <p:cNvSpPr>
            <a:spLocks noGrp="1"/>
          </p:cNvSpPr>
          <p:nvPr>
            <p:ph sz="half" idx="2"/>
          </p:nvPr>
        </p:nvSpPr>
        <p:spPr>
          <a:xfrm>
            <a:off x="3685032" y="2255520"/>
            <a:ext cx="3741928" cy="4306380"/>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5">
            <a:extLst>
              <a:ext uri="{FF2B5EF4-FFF2-40B4-BE49-F238E27FC236}">
                <a16:creationId xmlns:a16="http://schemas.microsoft.com/office/drawing/2014/main" id="{CF8BFBBE-0EAE-B647-2648-A5FB0094BF6B}"/>
              </a:ext>
            </a:extLst>
          </p:cNvPr>
          <p:cNvSpPr>
            <a:spLocks noGrp="1"/>
          </p:cNvSpPr>
          <p:nvPr>
            <p:ph sz="quarter" idx="4"/>
          </p:nvPr>
        </p:nvSpPr>
        <p:spPr>
          <a:xfrm>
            <a:off x="7754112" y="2255520"/>
            <a:ext cx="3741928" cy="4306380"/>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50832128"/>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2C6B5F91-ABF5-D0B6-E43F-40CEDC3A6DF8}"/>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9" name="Freeform: Shape 8">
            <a:extLst>
              <a:ext uri="{FF2B5EF4-FFF2-40B4-BE49-F238E27FC236}">
                <a16:creationId xmlns:a16="http://schemas.microsoft.com/office/drawing/2014/main" id="{A52D64F1-27B6-A1E5-4F44-A6029FAB307B}"/>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a:t>Presentation title</a:t>
            </a:r>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071868441"/>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A626DE4B-D4E5-B36A-89FA-7C0E87AFC31D}"/>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8" name="Freeform: Shape 7">
            <a:extLst>
              <a:ext uri="{FF2B5EF4-FFF2-40B4-BE49-F238E27FC236}">
                <a16:creationId xmlns:a16="http://schemas.microsoft.com/office/drawing/2014/main" id="{95243571-BE64-3777-F992-88FC43A60537}"/>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3" name="Footer Placeholder 2"/>
          <p:cNvSpPr>
            <a:spLocks noGrp="1"/>
          </p:cNvSpPr>
          <p:nvPr>
            <p:ph type="ftr" sz="quarter" idx="11"/>
          </p:nvPr>
        </p:nvSpPr>
        <p:spPr/>
        <p:txBody>
          <a:bodyPr/>
          <a:lstStyle/>
          <a:p>
            <a:r>
              <a:rPr lang="en-US"/>
              <a:t>Presentation title</a:t>
            </a:r>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581182869"/>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ADFAE2CB-0EAD-E788-FCB7-FB12F6939199}"/>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Presentation title</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745005521"/>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CAA6B609-D718-DB49-892F-7E49376CC913}"/>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Presentation title</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234670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19" Type="http://schemas.openxmlformats.org/officeDocument/2006/relationships/theme" Target="../theme/theme3.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3.xml"/><Relationship Id="rId7" Type="http://schemas.openxmlformats.org/officeDocument/2006/relationships/image" Target="../media/image2.emf"/><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theme" Target="../theme/theme4.xml"/><Relationship Id="rId5" Type="http://schemas.openxmlformats.org/officeDocument/2006/relationships/slideLayout" Target="../slideLayouts/slideLayout35.xml"/><Relationship Id="rId4"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slideLayout" Target="../slideLayouts/slideLayout38.xml"/><Relationship Id="rId7" Type="http://schemas.openxmlformats.org/officeDocument/2006/relationships/theme" Target="../theme/theme5.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5" Type="http://schemas.openxmlformats.org/officeDocument/2006/relationships/slideLayout" Target="../slideLayouts/slideLayout40.xml"/><Relationship Id="rId4" Type="http://schemas.openxmlformats.org/officeDocument/2006/relationships/slideLayout" Target="../slideLayouts/slideLayout3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theme" Target="../theme/theme6.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7.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slideLayout" Target="../slideLayouts/slideLayout56.xml"/><Relationship Id="rId7" Type="http://schemas.openxmlformats.org/officeDocument/2006/relationships/theme" Target="../theme/theme7.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5" Type="http://schemas.openxmlformats.org/officeDocument/2006/relationships/slideLayout" Target="../slideLayouts/slideLayout58.xml"/><Relationship Id="rId4" Type="http://schemas.openxmlformats.org/officeDocument/2006/relationships/slideLayout" Target="../slideLayouts/slideLayout5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62.xml"/><Relationship Id="rId7" Type="http://schemas.openxmlformats.org/officeDocument/2006/relationships/image" Target="../media/image2.emf"/><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theme" Target="../theme/theme8.xml"/><Relationship Id="rId5" Type="http://schemas.openxmlformats.org/officeDocument/2006/relationships/slideLayout" Target="../slideLayouts/slideLayout64.xml"/><Relationship Id="rId4" Type="http://schemas.openxmlformats.org/officeDocument/2006/relationships/slideLayout" Target="../slideLayouts/slideLayout63.xml"/></Relationships>
</file>

<file path=ppt/slideMasters/_rels/slideMaster9.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slideLayout" Target="../slideLayouts/slideLayout67.xml"/><Relationship Id="rId7" Type="http://schemas.openxmlformats.org/officeDocument/2006/relationships/theme" Target="../theme/theme9.xml"/><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5" Type="http://schemas.openxmlformats.org/officeDocument/2006/relationships/slideLayout" Target="../slideLayouts/slideLayout69.xml"/><Relationship Id="rId4" Type="http://schemas.openxmlformats.org/officeDocument/2006/relationships/slideLayout" Target="../slideLayouts/slideLayout6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slideLayout" Target="../slideLayouts/slideLayout83.xml"/><Relationship Id="rId18" Type="http://schemas.openxmlformats.org/officeDocument/2006/relationships/theme" Target="../theme/theme10.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slideLayout" Target="../slideLayouts/slideLayout82.xml"/><Relationship Id="rId17" Type="http://schemas.openxmlformats.org/officeDocument/2006/relationships/slideLayout" Target="../slideLayouts/slideLayout87.xml"/><Relationship Id="rId2" Type="http://schemas.openxmlformats.org/officeDocument/2006/relationships/slideLayout" Target="../slideLayouts/slideLayout72.xml"/><Relationship Id="rId16" Type="http://schemas.openxmlformats.org/officeDocument/2006/relationships/slideLayout" Target="../slideLayouts/slideLayout86.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5" Type="http://schemas.openxmlformats.org/officeDocument/2006/relationships/slideLayout" Target="../slideLayouts/slideLayout8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 Id="rId14" Type="http://schemas.openxmlformats.org/officeDocument/2006/relationships/slideLayout" Target="../slideLayouts/slideLayout84.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95.xml"/><Relationship Id="rId13" Type="http://schemas.openxmlformats.org/officeDocument/2006/relationships/slideLayout" Target="../slideLayouts/slideLayout100.xml"/><Relationship Id="rId18" Type="http://schemas.openxmlformats.org/officeDocument/2006/relationships/theme" Target="../theme/theme11.xml"/><Relationship Id="rId3" Type="http://schemas.openxmlformats.org/officeDocument/2006/relationships/slideLayout" Target="../slideLayouts/slideLayout90.xml"/><Relationship Id="rId7" Type="http://schemas.openxmlformats.org/officeDocument/2006/relationships/slideLayout" Target="../slideLayouts/slideLayout94.xml"/><Relationship Id="rId12" Type="http://schemas.openxmlformats.org/officeDocument/2006/relationships/slideLayout" Target="../slideLayouts/slideLayout99.xml"/><Relationship Id="rId17" Type="http://schemas.openxmlformats.org/officeDocument/2006/relationships/slideLayout" Target="../slideLayouts/slideLayout104.xml"/><Relationship Id="rId2" Type="http://schemas.openxmlformats.org/officeDocument/2006/relationships/slideLayout" Target="../slideLayouts/slideLayout89.xml"/><Relationship Id="rId16" Type="http://schemas.openxmlformats.org/officeDocument/2006/relationships/slideLayout" Target="../slideLayouts/slideLayout103.xml"/><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5" Type="http://schemas.openxmlformats.org/officeDocument/2006/relationships/slideLayout" Target="../slideLayouts/slideLayout92.xml"/><Relationship Id="rId15" Type="http://schemas.openxmlformats.org/officeDocument/2006/relationships/slideLayout" Target="../slideLayouts/slideLayout102.xml"/><Relationship Id="rId10" Type="http://schemas.openxmlformats.org/officeDocument/2006/relationships/slideLayout" Target="../slideLayouts/slideLayout97.xml"/><Relationship Id="rId4" Type="http://schemas.openxmlformats.org/officeDocument/2006/relationships/slideLayout" Target="../slideLayouts/slideLayout91.xml"/><Relationship Id="rId9" Type="http://schemas.openxmlformats.org/officeDocument/2006/relationships/slideLayout" Target="../slideLayouts/slideLayout96.xml"/><Relationship Id="rId14" Type="http://schemas.openxmlformats.org/officeDocument/2006/relationships/slideLayout" Target="../slideLayouts/slideLayout10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12.xml"/><Relationship Id="rId13" Type="http://schemas.openxmlformats.org/officeDocument/2006/relationships/image" Target="../media/image8.png"/><Relationship Id="rId3" Type="http://schemas.openxmlformats.org/officeDocument/2006/relationships/slideLayout" Target="../slideLayouts/slideLayout107.xml"/><Relationship Id="rId7" Type="http://schemas.openxmlformats.org/officeDocument/2006/relationships/slideLayout" Target="../slideLayouts/slideLayout111.xml"/><Relationship Id="rId12" Type="http://schemas.openxmlformats.org/officeDocument/2006/relationships/theme" Target="../theme/theme12.xml"/><Relationship Id="rId2" Type="http://schemas.openxmlformats.org/officeDocument/2006/relationships/slideLayout" Target="../slideLayouts/slideLayout106.xml"/><Relationship Id="rId1" Type="http://schemas.openxmlformats.org/officeDocument/2006/relationships/slideLayout" Target="../slideLayouts/slideLayout105.xml"/><Relationship Id="rId6" Type="http://schemas.openxmlformats.org/officeDocument/2006/relationships/slideLayout" Target="../slideLayouts/slideLayout110.xml"/><Relationship Id="rId11" Type="http://schemas.openxmlformats.org/officeDocument/2006/relationships/slideLayout" Target="../slideLayouts/slideLayout115.xml"/><Relationship Id="rId5" Type="http://schemas.openxmlformats.org/officeDocument/2006/relationships/slideLayout" Target="../slideLayouts/slideLayout109.xml"/><Relationship Id="rId10" Type="http://schemas.openxmlformats.org/officeDocument/2006/relationships/slideLayout" Target="../slideLayouts/slideLayout114.xml"/><Relationship Id="rId4" Type="http://schemas.openxmlformats.org/officeDocument/2006/relationships/slideLayout" Target="../slideLayouts/slideLayout108.xml"/><Relationship Id="rId9" Type="http://schemas.openxmlformats.org/officeDocument/2006/relationships/slideLayout" Target="../slideLayouts/slideLayout113.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23.xml"/><Relationship Id="rId13" Type="http://schemas.openxmlformats.org/officeDocument/2006/relationships/image" Target="../media/image9.jpeg"/><Relationship Id="rId3" Type="http://schemas.openxmlformats.org/officeDocument/2006/relationships/slideLayout" Target="../slideLayouts/slideLayout118.xml"/><Relationship Id="rId7" Type="http://schemas.openxmlformats.org/officeDocument/2006/relationships/slideLayout" Target="../slideLayouts/slideLayout122.xml"/><Relationship Id="rId12" Type="http://schemas.openxmlformats.org/officeDocument/2006/relationships/theme" Target="../theme/theme13.xml"/><Relationship Id="rId2" Type="http://schemas.openxmlformats.org/officeDocument/2006/relationships/slideLayout" Target="../slideLayouts/slideLayout117.xml"/><Relationship Id="rId1" Type="http://schemas.openxmlformats.org/officeDocument/2006/relationships/slideLayout" Target="../slideLayouts/slideLayout116.xml"/><Relationship Id="rId6" Type="http://schemas.openxmlformats.org/officeDocument/2006/relationships/slideLayout" Target="../slideLayouts/slideLayout121.xml"/><Relationship Id="rId11" Type="http://schemas.openxmlformats.org/officeDocument/2006/relationships/slideLayout" Target="../slideLayouts/slideLayout126.xml"/><Relationship Id="rId5" Type="http://schemas.openxmlformats.org/officeDocument/2006/relationships/slideLayout" Target="../slideLayouts/slideLayout120.xml"/><Relationship Id="rId10" Type="http://schemas.openxmlformats.org/officeDocument/2006/relationships/slideLayout" Target="../slideLayouts/slideLayout125.xml"/><Relationship Id="rId4" Type="http://schemas.openxmlformats.org/officeDocument/2006/relationships/slideLayout" Target="../slideLayouts/slideLayout119.xml"/><Relationship Id="rId9" Type="http://schemas.openxmlformats.org/officeDocument/2006/relationships/slideLayout" Target="../slideLayouts/slideLayout124.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34.xml"/><Relationship Id="rId13" Type="http://schemas.openxmlformats.org/officeDocument/2006/relationships/theme" Target="../theme/theme14.xml"/><Relationship Id="rId3" Type="http://schemas.openxmlformats.org/officeDocument/2006/relationships/slideLayout" Target="../slideLayouts/slideLayout129.xml"/><Relationship Id="rId7" Type="http://schemas.openxmlformats.org/officeDocument/2006/relationships/slideLayout" Target="../slideLayouts/slideLayout133.xml"/><Relationship Id="rId12" Type="http://schemas.openxmlformats.org/officeDocument/2006/relationships/slideLayout" Target="../slideLayouts/slideLayout138.xml"/><Relationship Id="rId2" Type="http://schemas.openxmlformats.org/officeDocument/2006/relationships/slideLayout" Target="../slideLayouts/slideLayout128.xml"/><Relationship Id="rId1" Type="http://schemas.openxmlformats.org/officeDocument/2006/relationships/slideLayout" Target="../slideLayouts/slideLayout127.xml"/><Relationship Id="rId6" Type="http://schemas.openxmlformats.org/officeDocument/2006/relationships/slideLayout" Target="../slideLayouts/slideLayout132.xml"/><Relationship Id="rId11" Type="http://schemas.openxmlformats.org/officeDocument/2006/relationships/slideLayout" Target="../slideLayouts/slideLayout137.xml"/><Relationship Id="rId5" Type="http://schemas.openxmlformats.org/officeDocument/2006/relationships/slideLayout" Target="../slideLayouts/slideLayout131.xml"/><Relationship Id="rId10" Type="http://schemas.openxmlformats.org/officeDocument/2006/relationships/slideLayout" Target="../slideLayouts/slideLayout136.xml"/><Relationship Id="rId4" Type="http://schemas.openxmlformats.org/officeDocument/2006/relationships/slideLayout" Target="../slideLayouts/slideLayout130.xml"/><Relationship Id="rId9" Type="http://schemas.openxmlformats.org/officeDocument/2006/relationships/slideLayout" Target="../slideLayouts/slideLayout135.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46.xml"/><Relationship Id="rId3" Type="http://schemas.openxmlformats.org/officeDocument/2006/relationships/slideLayout" Target="../slideLayouts/slideLayout141.xml"/><Relationship Id="rId7" Type="http://schemas.openxmlformats.org/officeDocument/2006/relationships/slideLayout" Target="../slideLayouts/slideLayout145.xml"/><Relationship Id="rId12" Type="http://schemas.openxmlformats.org/officeDocument/2006/relationships/theme" Target="../theme/theme15.xml"/><Relationship Id="rId2" Type="http://schemas.openxmlformats.org/officeDocument/2006/relationships/slideLayout" Target="../slideLayouts/slideLayout140.xml"/><Relationship Id="rId1" Type="http://schemas.openxmlformats.org/officeDocument/2006/relationships/slideLayout" Target="../slideLayouts/slideLayout139.xml"/><Relationship Id="rId6" Type="http://schemas.openxmlformats.org/officeDocument/2006/relationships/slideLayout" Target="../slideLayouts/slideLayout144.xml"/><Relationship Id="rId11" Type="http://schemas.openxmlformats.org/officeDocument/2006/relationships/slideLayout" Target="../slideLayouts/slideLayout149.xml"/><Relationship Id="rId5" Type="http://schemas.openxmlformats.org/officeDocument/2006/relationships/slideLayout" Target="../slideLayouts/slideLayout143.xml"/><Relationship Id="rId10" Type="http://schemas.openxmlformats.org/officeDocument/2006/relationships/slideLayout" Target="../slideLayouts/slideLayout148.xml"/><Relationship Id="rId4" Type="http://schemas.openxmlformats.org/officeDocument/2006/relationships/slideLayout" Target="../slideLayouts/slideLayout142.xml"/><Relationship Id="rId9" Type="http://schemas.openxmlformats.org/officeDocument/2006/relationships/slideLayout" Target="../slideLayouts/slideLayout147.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57.xml"/><Relationship Id="rId13" Type="http://schemas.openxmlformats.org/officeDocument/2006/relationships/slideLayout" Target="../slideLayouts/slideLayout162.xml"/><Relationship Id="rId18" Type="http://schemas.openxmlformats.org/officeDocument/2006/relationships/slideLayout" Target="../slideLayouts/slideLayout167.xml"/><Relationship Id="rId3" Type="http://schemas.openxmlformats.org/officeDocument/2006/relationships/slideLayout" Target="../slideLayouts/slideLayout152.xml"/><Relationship Id="rId21" Type="http://schemas.openxmlformats.org/officeDocument/2006/relationships/theme" Target="../theme/theme16.xml"/><Relationship Id="rId7" Type="http://schemas.openxmlformats.org/officeDocument/2006/relationships/slideLayout" Target="../slideLayouts/slideLayout156.xml"/><Relationship Id="rId12" Type="http://schemas.openxmlformats.org/officeDocument/2006/relationships/slideLayout" Target="../slideLayouts/slideLayout161.xml"/><Relationship Id="rId17" Type="http://schemas.openxmlformats.org/officeDocument/2006/relationships/slideLayout" Target="../slideLayouts/slideLayout166.xml"/><Relationship Id="rId2" Type="http://schemas.openxmlformats.org/officeDocument/2006/relationships/slideLayout" Target="../slideLayouts/slideLayout151.xml"/><Relationship Id="rId16" Type="http://schemas.openxmlformats.org/officeDocument/2006/relationships/slideLayout" Target="../slideLayouts/slideLayout165.xml"/><Relationship Id="rId20" Type="http://schemas.openxmlformats.org/officeDocument/2006/relationships/slideLayout" Target="../slideLayouts/slideLayout169.xml"/><Relationship Id="rId1" Type="http://schemas.openxmlformats.org/officeDocument/2006/relationships/slideLayout" Target="../slideLayouts/slideLayout150.xml"/><Relationship Id="rId6" Type="http://schemas.openxmlformats.org/officeDocument/2006/relationships/slideLayout" Target="../slideLayouts/slideLayout155.xml"/><Relationship Id="rId11" Type="http://schemas.openxmlformats.org/officeDocument/2006/relationships/slideLayout" Target="../slideLayouts/slideLayout160.xml"/><Relationship Id="rId5" Type="http://schemas.openxmlformats.org/officeDocument/2006/relationships/slideLayout" Target="../slideLayouts/slideLayout154.xml"/><Relationship Id="rId15" Type="http://schemas.openxmlformats.org/officeDocument/2006/relationships/slideLayout" Target="../slideLayouts/slideLayout164.xml"/><Relationship Id="rId10" Type="http://schemas.openxmlformats.org/officeDocument/2006/relationships/slideLayout" Target="../slideLayouts/slideLayout159.xml"/><Relationship Id="rId19" Type="http://schemas.openxmlformats.org/officeDocument/2006/relationships/slideLayout" Target="../slideLayouts/slideLayout168.xml"/><Relationship Id="rId4" Type="http://schemas.openxmlformats.org/officeDocument/2006/relationships/slideLayout" Target="../slideLayouts/slideLayout153.xml"/><Relationship Id="rId9" Type="http://schemas.openxmlformats.org/officeDocument/2006/relationships/slideLayout" Target="../slideLayouts/slideLayout158.xml"/><Relationship Id="rId14" Type="http://schemas.openxmlformats.org/officeDocument/2006/relationships/slideLayout" Target="../slideLayouts/slideLayout16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26C4E079-4D11-4B88-9BF8-1C71DD010401}" type="datetimeFigureOut">
              <a:rPr lang="en-US" smtClean="0"/>
              <a:t>12/1/2023</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29505EA6-EDAF-4A7C-B619-757C45CBB898}"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7099792"/>
      </p:ext>
    </p:extLst>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416676"/>
            <a:ext cx="3860800" cy="365125"/>
          </a:xfrm>
          <a:prstGeom prst="rect">
            <a:avLst/>
          </a:prstGeom>
        </p:spPr>
        <p:txBody>
          <a:bodyPr vert="horz" lIns="91440" tIns="45720" rIns="91440" bIns="45720" rtlCol="0" anchor="b"/>
          <a:lstStyle>
            <a:lvl1pPr algn="ct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solidFill>
                <a:srgbClr val="666666"/>
              </a:solidFill>
            </a:endParaRPr>
          </a:p>
        </p:txBody>
      </p:sp>
      <p:sp>
        <p:nvSpPr>
          <p:cNvPr id="7" name="Slide Number Placeholder 5"/>
          <p:cNvSpPr>
            <a:spLocks noGrp="1"/>
          </p:cNvSpPr>
          <p:nvPr>
            <p:ph type="sldNum" sz="quarter" idx="4"/>
          </p:nvPr>
        </p:nvSpPr>
        <p:spPr>
          <a:xfrm>
            <a:off x="9144000" y="6410327"/>
            <a:ext cx="2844800" cy="365125"/>
          </a:xfrm>
          <a:prstGeom prst="rect">
            <a:avLst/>
          </a:prstGeom>
        </p:spPr>
        <p:txBody>
          <a:bodyPr anchor="b"/>
          <a:lstStyle>
            <a:lvl1pPr algn="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666666"/>
                </a:solidFill>
              </a:rPr>
              <a:pPr/>
              <a:t>‹#›</a:t>
            </a:fld>
            <a:endParaRPr lang="en-US">
              <a:solidFill>
                <a:srgbClr val="666666"/>
              </a:solidFill>
            </a:endParaRPr>
          </a:p>
        </p:txBody>
      </p:sp>
    </p:spTree>
    <p:extLst>
      <p:ext uri="{BB962C8B-B14F-4D97-AF65-F5344CB8AC3E}">
        <p14:creationId xmlns:p14="http://schemas.microsoft.com/office/powerpoint/2010/main" val="3504622500"/>
      </p:ext>
    </p:extLst>
  </p:cSld>
  <p:clrMap bg1="lt1" tx1="dk1" bg2="lt2" tx2="dk2" accent1="accent1" accent2="accent2" accent3="accent3" accent4="accent4" accent5="accent5" accent6="accent6" hlink="hlink" folHlink="folHlink"/>
  <p:sldLayoutIdLst>
    <p:sldLayoutId id="214748388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416676"/>
            <a:ext cx="3860800" cy="365125"/>
          </a:xfrm>
          <a:prstGeom prst="rect">
            <a:avLst/>
          </a:prstGeom>
        </p:spPr>
        <p:txBody>
          <a:bodyPr vert="horz" lIns="91440" tIns="45720" rIns="91440" bIns="45720" rtlCol="0" anchor="b"/>
          <a:lstStyle>
            <a:lvl1pPr algn="ct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solidFill>
                <a:srgbClr val="666666"/>
              </a:solidFill>
            </a:endParaRPr>
          </a:p>
        </p:txBody>
      </p:sp>
      <p:sp>
        <p:nvSpPr>
          <p:cNvPr id="7" name="Slide Number Placeholder 5"/>
          <p:cNvSpPr>
            <a:spLocks noGrp="1"/>
          </p:cNvSpPr>
          <p:nvPr>
            <p:ph type="sldNum" sz="quarter" idx="4"/>
          </p:nvPr>
        </p:nvSpPr>
        <p:spPr>
          <a:xfrm>
            <a:off x="9144000" y="6410327"/>
            <a:ext cx="2844800" cy="365125"/>
          </a:xfrm>
          <a:prstGeom prst="rect">
            <a:avLst/>
          </a:prstGeom>
        </p:spPr>
        <p:txBody>
          <a:bodyPr anchor="b"/>
          <a:lstStyle>
            <a:lvl1pPr algn="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666666"/>
                </a:solidFill>
              </a:rPr>
              <a:pPr/>
              <a:t>‹#›</a:t>
            </a:fld>
            <a:endParaRPr lang="en-US">
              <a:solidFill>
                <a:srgbClr val="666666"/>
              </a:solidFill>
            </a:endParaRPr>
          </a:p>
        </p:txBody>
      </p:sp>
    </p:spTree>
    <p:extLst>
      <p:ext uri="{BB962C8B-B14F-4D97-AF65-F5344CB8AC3E}">
        <p14:creationId xmlns:p14="http://schemas.microsoft.com/office/powerpoint/2010/main" val="3448906471"/>
      </p:ext>
    </p:extLst>
  </p:cSld>
  <p:clrMap bg1="lt1" tx1="dk1" bg2="lt2" tx2="dk2" accent1="accent1" accent2="accent2" accent3="accent3" accent4="accent4" accent5="accent5" accent6="accent6" hlink="hlink" folHlink="folHlink"/>
  <p:sldLayoutIdLst>
    <p:sldLayoutId id="2147483891" r:id="rId1"/>
    <p:sldLayoutId id="2147483892" r:id="rId2"/>
    <p:sldLayoutId id="2147483893" r:id="rId3"/>
    <p:sldLayoutId id="2147483894" r:id="rId4"/>
    <p:sldLayoutId id="2147483895" r:id="rId5"/>
    <p:sldLayoutId id="2147483896" r:id="rId6"/>
    <p:sldLayoutId id="2147483680" r:id="rId7"/>
    <p:sldLayoutId id="2147483897" r:id="rId8"/>
    <p:sldLayoutId id="2147483898" r:id="rId9"/>
    <p:sldLayoutId id="2147483899" r:id="rId10"/>
    <p:sldLayoutId id="2147483672" r:id="rId11"/>
    <p:sldLayoutId id="2147483937" r:id="rId12"/>
    <p:sldLayoutId id="2147483940" r:id="rId13"/>
    <p:sldLayoutId id="2147483941" r:id="rId14"/>
    <p:sldLayoutId id="2147483942" r:id="rId15"/>
    <p:sldLayoutId id="2147483677" r:id="rId16"/>
    <p:sldLayoutId id="2147483678" r:id="rId17"/>
    <p:sldLayoutId id="2147483679"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304800"/>
            <a:ext cx="10972800" cy="1143000"/>
          </a:xfrm>
          <a:prstGeom prst="rect">
            <a:avLst/>
          </a:prstGeom>
        </p:spPr>
        <p:txBody>
          <a:bodyPr vert="horz" lIns="91440" tIns="45720" rIns="91440" bIns="45720" rtlCol="0" anchor="ctr">
            <a:normAutofit/>
          </a:bodyPr>
          <a:lstStyle/>
          <a:p>
            <a:r>
              <a:rPr lang="en-US"/>
              <a:t>Click to edit Master title style</a:t>
            </a:r>
            <a:endParaRPr lang="en-JM"/>
          </a:p>
        </p:txBody>
      </p:sp>
      <p:sp>
        <p:nvSpPr>
          <p:cNvPr id="3" name="Text Placeholder 2"/>
          <p:cNvSpPr>
            <a:spLocks noGrp="1"/>
          </p:cNvSpPr>
          <p:nvPr>
            <p:ph type="body" idx="1"/>
          </p:nvPr>
        </p:nvSpPr>
        <p:spPr>
          <a:xfrm>
            <a:off x="609600" y="1701806"/>
            <a:ext cx="10972800" cy="41655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M"/>
          </a:p>
        </p:txBody>
      </p:sp>
      <p:sp>
        <p:nvSpPr>
          <p:cNvPr id="17" name="Slide Number Placeholder 3"/>
          <p:cNvSpPr txBox="1">
            <a:spLocks/>
          </p:cNvSpPr>
          <p:nvPr/>
        </p:nvSpPr>
        <p:spPr>
          <a:xfrm rot="16200000">
            <a:off x="11087100" y="6134100"/>
            <a:ext cx="381000" cy="609600"/>
          </a:xfrm>
          <a:prstGeom prst="rect">
            <a:avLst/>
          </a:prstGeom>
          <a:noFill/>
        </p:spPr>
        <p:txBody>
          <a:bodyPr vert="vert" anchor="ctr" anchorCtr="1"/>
          <a:lstStyle>
            <a:defPPr>
              <a:defRPr lang="en-US"/>
            </a:defPPr>
            <a:lvl1pPr marL="0" algn="l" defTabSz="914400" rtl="0" eaLnBrk="1" latinLnBrk="0" hangingPunct="1">
              <a:defRPr sz="1800" kern="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4B4D3B3-1937-AB48-AF5F-DF2988F16F28}" type="slidenum">
              <a:rPr lang="en-US" sz="1600" smtClean="0">
                <a:solidFill>
                  <a:srgbClr val="000000"/>
                </a:solidFill>
              </a:rPr>
              <a:pPr/>
              <a:t>‹#›</a:t>
            </a:fld>
            <a:endParaRPr lang="en-US" sz="1600">
              <a:solidFill>
                <a:srgbClr val="000000"/>
              </a:solidFill>
              <a:latin typeface="Open Sans"/>
              <a:cs typeface="Open Sans"/>
            </a:endParaRPr>
          </a:p>
        </p:txBody>
      </p:sp>
      <p:pic>
        <p:nvPicPr>
          <p:cNvPr id="4" name="Picture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9101" y="5943601"/>
            <a:ext cx="901700" cy="752475"/>
          </a:xfrm>
          <a:prstGeom prst="rect">
            <a:avLst/>
          </a:prstGeom>
        </p:spPr>
      </p:pic>
      <p:sp>
        <p:nvSpPr>
          <p:cNvPr id="6" name="Rectangle 5"/>
          <p:cNvSpPr/>
          <p:nvPr/>
        </p:nvSpPr>
        <p:spPr>
          <a:xfrm>
            <a:off x="11684000" y="0"/>
            <a:ext cx="812800" cy="6858000"/>
          </a:xfrm>
          <a:prstGeom prst="rect">
            <a:avLst/>
          </a:prstGeom>
          <a:solidFill>
            <a:srgbClr val="011D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white"/>
              </a:solidFill>
            </a:endParaRPr>
          </a:p>
        </p:txBody>
      </p:sp>
    </p:spTree>
    <p:extLst>
      <p:ext uri="{BB962C8B-B14F-4D97-AF65-F5344CB8AC3E}">
        <p14:creationId xmlns:p14="http://schemas.microsoft.com/office/powerpoint/2010/main" val="2651216631"/>
      </p:ext>
    </p:extLst>
  </p:cSld>
  <p:clrMap bg1="lt1" tx1="dk1" bg2="lt2" tx2="dk2" accent1="accent1" accent2="accent2" accent3="accent3" accent4="accent4" accent5="accent5" accent6="accent6" hlink="hlink" folHlink="folHlink"/>
  <p:sldLayoutIdLst>
    <p:sldLayoutId id="2147483883" r:id="rId1"/>
    <p:sldLayoutId id="2147483884" r:id="rId2"/>
    <p:sldLayoutId id="2147483885" r:id="rId3"/>
    <p:sldLayoutId id="2147483886" r:id="rId4"/>
    <p:sldLayoutId id="2147483887" r:id="rId5"/>
  </p:sldLayoutIdLst>
  <p:hf sldNum="0" hdr="0" ftr="0" dt="0"/>
  <p:txStyles>
    <p:titleStyle>
      <a:lvl1pPr algn="l" defTabSz="1219170" rtl="0" eaLnBrk="1" latinLnBrk="0" hangingPunct="1">
        <a:spcBef>
          <a:spcPct val="0"/>
        </a:spcBef>
        <a:buNone/>
        <a:defRPr sz="4267" b="1" i="0" kern="1200">
          <a:solidFill>
            <a:srgbClr val="011D5F"/>
          </a:solidFill>
          <a:latin typeface="PermianSlabSerifTypeface"/>
          <a:ea typeface="Open Sans Light" panose="020B0306030504020204" pitchFamily="34" charset="0"/>
          <a:cs typeface="PermianSlabSerifTypeface"/>
        </a:defRPr>
      </a:lvl1pPr>
    </p:titleStyle>
    <p:bodyStyle>
      <a:lvl1pPr marL="457189" indent="-457189" algn="l" defTabSz="1219170" rtl="0" eaLnBrk="1" latinLnBrk="0" hangingPunct="1">
        <a:spcBef>
          <a:spcPct val="20000"/>
        </a:spcBef>
        <a:buClr>
          <a:srgbClr val="E71B1B"/>
        </a:buClr>
        <a:buFont typeface="Arial" panose="020B0604020202020204" pitchFamily="34" charset="0"/>
        <a:buChar char="•"/>
        <a:defRPr sz="2400" kern="1200">
          <a:solidFill>
            <a:schemeClr val="accent5">
              <a:lumMod val="50000"/>
            </a:schemeClr>
          </a:solidFill>
          <a:latin typeface="Open Sans"/>
          <a:ea typeface="+mn-ea"/>
          <a:cs typeface="Open Sans"/>
        </a:defRPr>
      </a:lvl1pPr>
      <a:lvl2pPr marL="990575" indent="-380990" algn="l" defTabSz="1219170" rtl="0" eaLnBrk="1" latinLnBrk="0" hangingPunct="1">
        <a:spcBef>
          <a:spcPct val="20000"/>
        </a:spcBef>
        <a:buClr>
          <a:srgbClr val="E71B1B"/>
        </a:buClr>
        <a:buFont typeface="Calibri" panose="020F0502020204030204" pitchFamily="34" charset="0"/>
        <a:buChar char="▫"/>
        <a:defRPr sz="2133" kern="1200">
          <a:solidFill>
            <a:schemeClr val="accent5">
              <a:lumMod val="50000"/>
            </a:schemeClr>
          </a:solidFill>
          <a:latin typeface="Open Sans"/>
          <a:ea typeface="+mn-ea"/>
          <a:cs typeface="Open Sans"/>
        </a:defRPr>
      </a:lvl2pPr>
      <a:lvl3pPr marL="1523962" indent="-304792" algn="l" defTabSz="1219170" rtl="0" eaLnBrk="1" latinLnBrk="0" hangingPunct="1">
        <a:spcBef>
          <a:spcPct val="20000"/>
        </a:spcBef>
        <a:buClr>
          <a:srgbClr val="E71B1B"/>
        </a:buClr>
        <a:buFont typeface="Calibri" panose="020F0502020204030204" pitchFamily="34" charset="0"/>
        <a:buChar char="–"/>
        <a:defRPr sz="1867" kern="1200">
          <a:solidFill>
            <a:schemeClr val="accent5">
              <a:lumMod val="50000"/>
            </a:schemeClr>
          </a:solidFill>
          <a:latin typeface="Open Sans"/>
          <a:ea typeface="+mn-ea"/>
          <a:cs typeface="Open Sans"/>
        </a:defRPr>
      </a:lvl3pPr>
      <a:lvl4pPr marL="2133547" indent="-304792" algn="l" defTabSz="1219170" rtl="0" eaLnBrk="1" latinLnBrk="0" hangingPunct="1">
        <a:spcBef>
          <a:spcPct val="20000"/>
        </a:spcBef>
        <a:buClr>
          <a:srgbClr val="E71B1B"/>
        </a:buClr>
        <a:buFont typeface="Wingdings" panose="05000000000000000000" pitchFamily="2" charset="2"/>
        <a:buChar char="§"/>
        <a:defRPr sz="1600" kern="1200">
          <a:solidFill>
            <a:schemeClr val="accent5">
              <a:lumMod val="50000"/>
            </a:schemeClr>
          </a:solidFill>
          <a:latin typeface="Open Sans"/>
          <a:ea typeface="+mn-ea"/>
          <a:cs typeface="Open Sans"/>
        </a:defRPr>
      </a:lvl4pPr>
      <a:lvl5pPr marL="2743131" indent="-304792" algn="l" defTabSz="1219170" rtl="0" eaLnBrk="1" latinLnBrk="0" hangingPunct="1">
        <a:spcBef>
          <a:spcPct val="20000"/>
        </a:spcBef>
        <a:buClr>
          <a:srgbClr val="E71B1B"/>
        </a:buClr>
        <a:buFont typeface="Arial" pitchFamily="34" charset="0"/>
        <a:buChar char="»"/>
        <a:defRPr sz="1600" kern="1200">
          <a:solidFill>
            <a:schemeClr val="accent5">
              <a:lumMod val="50000"/>
            </a:schemeClr>
          </a:solidFill>
          <a:latin typeface="Open Sans"/>
          <a:ea typeface="+mn-ea"/>
          <a:cs typeface="Open San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304800"/>
            <a:ext cx="10972800" cy="1143000"/>
          </a:xfrm>
          <a:prstGeom prst="rect">
            <a:avLst/>
          </a:prstGeom>
        </p:spPr>
        <p:txBody>
          <a:bodyPr vert="horz" lIns="91440" tIns="45720" rIns="91440" bIns="45720" rtlCol="0" anchor="ctr">
            <a:normAutofit/>
          </a:bodyPr>
          <a:lstStyle/>
          <a:p>
            <a:r>
              <a:rPr lang="en-US"/>
              <a:t>Click to edit Master title style</a:t>
            </a:r>
            <a:endParaRPr lang="en-JM"/>
          </a:p>
        </p:txBody>
      </p:sp>
      <p:sp>
        <p:nvSpPr>
          <p:cNvPr id="3" name="Text Placeholder 2"/>
          <p:cNvSpPr>
            <a:spLocks noGrp="1"/>
          </p:cNvSpPr>
          <p:nvPr>
            <p:ph type="body" idx="1"/>
          </p:nvPr>
        </p:nvSpPr>
        <p:spPr>
          <a:xfrm>
            <a:off x="609600" y="1701806"/>
            <a:ext cx="10972800" cy="41655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M"/>
          </a:p>
        </p:txBody>
      </p:sp>
      <p:pic>
        <p:nvPicPr>
          <p:cNvPr id="4" name="Picture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9101" y="5943601"/>
            <a:ext cx="901700" cy="752475"/>
          </a:xfrm>
          <a:prstGeom prst="rect">
            <a:avLst/>
          </a:prstGeom>
        </p:spPr>
      </p:pic>
      <p:sp>
        <p:nvSpPr>
          <p:cNvPr id="6" name="Rectangle 5"/>
          <p:cNvSpPr/>
          <p:nvPr userDrawn="1"/>
        </p:nvSpPr>
        <p:spPr>
          <a:xfrm>
            <a:off x="11684000" y="0"/>
            <a:ext cx="812800" cy="6858000"/>
          </a:xfrm>
          <a:prstGeom prst="rect">
            <a:avLst/>
          </a:prstGeom>
          <a:solidFill>
            <a:srgbClr val="1D3A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Tree>
    <p:extLst>
      <p:ext uri="{BB962C8B-B14F-4D97-AF65-F5344CB8AC3E}">
        <p14:creationId xmlns:p14="http://schemas.microsoft.com/office/powerpoint/2010/main" val="1239801488"/>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1" r:id="rId3"/>
    <p:sldLayoutId id="2147483693" r:id="rId4"/>
    <p:sldLayoutId id="2147483690" r:id="rId5"/>
    <p:sldLayoutId id="2147483695" r:id="rId6"/>
  </p:sldLayoutIdLst>
  <p:hf sldNum="0" hdr="0" ftr="0" dt="0"/>
  <p:txStyles>
    <p:titleStyle>
      <a:lvl1pPr algn="l" defTabSz="1219170" rtl="0" eaLnBrk="1" latinLnBrk="0" hangingPunct="1">
        <a:spcBef>
          <a:spcPct val="0"/>
        </a:spcBef>
        <a:buNone/>
        <a:defRPr sz="4267" b="1" i="0" kern="1200">
          <a:solidFill>
            <a:schemeClr val="tx2"/>
          </a:solidFill>
          <a:latin typeface="PermianSlabSerifTypeface"/>
          <a:ea typeface="Open Sans Light" panose="020B0306030504020204" pitchFamily="34" charset="0"/>
          <a:cs typeface="PermianSlabSerifTypeface"/>
        </a:defRPr>
      </a:lvl1pPr>
    </p:titleStyle>
    <p:bodyStyle>
      <a:lvl1pPr marL="457189" indent="-457189" algn="l" defTabSz="1219170" rtl="0" eaLnBrk="1" latinLnBrk="0" hangingPunct="1">
        <a:spcBef>
          <a:spcPct val="20000"/>
        </a:spcBef>
        <a:buClr>
          <a:srgbClr val="E71B1B"/>
        </a:buClr>
        <a:buFont typeface="Arial" panose="020B0604020202020204" pitchFamily="34" charset="0"/>
        <a:buChar char="•"/>
        <a:defRPr sz="2400" kern="1200">
          <a:solidFill>
            <a:schemeClr val="accent5">
              <a:lumMod val="50000"/>
            </a:schemeClr>
          </a:solidFill>
          <a:latin typeface="Open Sans"/>
          <a:ea typeface="+mn-ea"/>
          <a:cs typeface="Open Sans"/>
        </a:defRPr>
      </a:lvl1pPr>
      <a:lvl2pPr marL="990575" indent="-380990" algn="l" defTabSz="1219170" rtl="0" eaLnBrk="1" latinLnBrk="0" hangingPunct="1">
        <a:spcBef>
          <a:spcPct val="20000"/>
        </a:spcBef>
        <a:buClr>
          <a:srgbClr val="E71B1B"/>
        </a:buClr>
        <a:buFont typeface="Calibri" panose="020F0502020204030204" pitchFamily="34" charset="0"/>
        <a:buChar char="▫"/>
        <a:defRPr sz="2133" kern="1200">
          <a:solidFill>
            <a:schemeClr val="accent5">
              <a:lumMod val="50000"/>
            </a:schemeClr>
          </a:solidFill>
          <a:latin typeface="Open Sans"/>
          <a:ea typeface="+mn-ea"/>
          <a:cs typeface="Open Sans"/>
        </a:defRPr>
      </a:lvl2pPr>
      <a:lvl3pPr marL="1523962" indent="-304792" algn="l" defTabSz="1219170" rtl="0" eaLnBrk="1" latinLnBrk="0" hangingPunct="1">
        <a:spcBef>
          <a:spcPct val="20000"/>
        </a:spcBef>
        <a:buClr>
          <a:srgbClr val="E71B1B"/>
        </a:buClr>
        <a:buFont typeface="Calibri" panose="020F0502020204030204" pitchFamily="34" charset="0"/>
        <a:buChar char="–"/>
        <a:defRPr sz="1867" kern="1200">
          <a:solidFill>
            <a:schemeClr val="accent5">
              <a:lumMod val="50000"/>
            </a:schemeClr>
          </a:solidFill>
          <a:latin typeface="Open Sans"/>
          <a:ea typeface="+mn-ea"/>
          <a:cs typeface="Open Sans"/>
        </a:defRPr>
      </a:lvl3pPr>
      <a:lvl4pPr marL="2133547" indent="-304792" algn="l" defTabSz="1219170" rtl="0" eaLnBrk="1" latinLnBrk="0" hangingPunct="1">
        <a:spcBef>
          <a:spcPct val="20000"/>
        </a:spcBef>
        <a:buClr>
          <a:srgbClr val="E71B1B"/>
        </a:buClr>
        <a:buFont typeface="Wingdings" panose="05000000000000000000" pitchFamily="2" charset="2"/>
        <a:buChar char="§"/>
        <a:defRPr sz="1600" kern="1200">
          <a:solidFill>
            <a:schemeClr val="accent5">
              <a:lumMod val="50000"/>
            </a:schemeClr>
          </a:solidFill>
          <a:latin typeface="Open Sans"/>
          <a:ea typeface="+mn-ea"/>
          <a:cs typeface="Open Sans"/>
        </a:defRPr>
      </a:lvl4pPr>
      <a:lvl5pPr marL="2743131" indent="-304792" algn="l" defTabSz="1219170" rtl="0" eaLnBrk="1" latinLnBrk="0" hangingPunct="1">
        <a:spcBef>
          <a:spcPct val="20000"/>
        </a:spcBef>
        <a:buClr>
          <a:srgbClr val="E71B1B"/>
        </a:buClr>
        <a:buFont typeface="Arial" pitchFamily="34" charset="0"/>
        <a:buChar char="»"/>
        <a:defRPr sz="1600" kern="1200">
          <a:solidFill>
            <a:schemeClr val="accent5">
              <a:lumMod val="50000"/>
            </a:schemeClr>
          </a:solidFill>
          <a:latin typeface="Open Sans"/>
          <a:ea typeface="+mn-ea"/>
          <a:cs typeface="Open San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1500" y="257473"/>
            <a:ext cx="10287000" cy="1071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71500" y="1500189"/>
            <a:ext cx="10287000" cy="42430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71500" y="5959081"/>
            <a:ext cx="2667000" cy="342305"/>
          </a:xfrm>
          <a:prstGeom prst="rect">
            <a:avLst/>
          </a:prstGeom>
        </p:spPr>
        <p:txBody>
          <a:bodyPr vert="horz" lIns="91440" tIns="45720" rIns="91440" bIns="45720" rtlCol="0" anchor="ctr"/>
          <a:lstStyle>
            <a:lvl1pPr algn="l">
              <a:defRPr sz="1125">
                <a:solidFill>
                  <a:schemeClr val="tx1">
                    <a:tint val="75000"/>
                  </a:schemeClr>
                </a:solidFill>
              </a:defRPr>
            </a:lvl1pPr>
          </a:lstStyle>
          <a:p>
            <a:fld id="{1D8BD707-D9CF-40AE-B4C6-C98DA3205C09}" type="datetimeFigureOut">
              <a:rPr lang="en-US" smtClean="0"/>
              <a:pPr/>
              <a:t>12/1/2023</a:t>
            </a:fld>
            <a:endParaRPr lang="en-US"/>
          </a:p>
        </p:txBody>
      </p:sp>
      <p:sp>
        <p:nvSpPr>
          <p:cNvPr id="5" name="Footer Placeholder 4"/>
          <p:cNvSpPr>
            <a:spLocks noGrp="1"/>
          </p:cNvSpPr>
          <p:nvPr>
            <p:ph type="ftr" sz="quarter" idx="3"/>
          </p:nvPr>
        </p:nvSpPr>
        <p:spPr>
          <a:xfrm>
            <a:off x="3905251" y="5959081"/>
            <a:ext cx="3619500" cy="342305"/>
          </a:xfrm>
          <a:prstGeom prst="rect">
            <a:avLst/>
          </a:prstGeom>
        </p:spPr>
        <p:txBody>
          <a:bodyPr vert="horz" lIns="91440" tIns="45720" rIns="91440" bIns="45720" rtlCol="0" anchor="ctr"/>
          <a:lstStyle>
            <a:lvl1pPr algn="ctr">
              <a:defRPr sz="1125">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191500" y="5959081"/>
            <a:ext cx="2667000" cy="342305"/>
          </a:xfrm>
          <a:prstGeom prst="rect">
            <a:avLst/>
          </a:prstGeom>
        </p:spPr>
        <p:txBody>
          <a:bodyPr vert="horz" lIns="91440" tIns="45720" rIns="91440" bIns="45720" rtlCol="0" anchor="ctr"/>
          <a:lstStyle>
            <a:lvl1pPr algn="r">
              <a:defRPr sz="1125">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705247256"/>
      </p:ext>
    </p:extLst>
  </p:cSld>
  <p:clrMap bg1="lt1" tx1="dk1" bg2="lt2" tx2="dk2" accent1="accent1" accent2="accent2" accent3="accent3" accent4="accent4" accent5="accent5" accent6="accent6" hlink="hlink" folHlink="folHlink"/>
  <p:sldLayoutIdLst>
    <p:sldLayoutId id="2147483857" r:id="rId1"/>
    <p:sldLayoutId id="2147483858" r:id="rId2"/>
    <p:sldLayoutId id="2147483859" r:id="rId3"/>
    <p:sldLayoutId id="2147483860" r:id="rId4"/>
    <p:sldLayoutId id="2147483861" r:id="rId5"/>
    <p:sldLayoutId id="2147483862" r:id="rId6"/>
    <p:sldLayoutId id="2147483863" r:id="rId7"/>
    <p:sldLayoutId id="2147483864" r:id="rId8"/>
    <p:sldLayoutId id="2147483865" r:id="rId9"/>
    <p:sldLayoutId id="2147483866" r:id="rId10"/>
    <p:sldLayoutId id="2147483867" r:id="rId11"/>
    <p:sldLayoutId id="2147483868" r:id="rId12"/>
  </p:sldLayoutIdLst>
  <p:txStyles>
    <p:titleStyle>
      <a:lvl1pPr algn="ctr" defTabSz="857177" rtl="0" eaLnBrk="1" latinLnBrk="0" hangingPunct="1">
        <a:spcBef>
          <a:spcPct val="0"/>
        </a:spcBef>
        <a:buNone/>
        <a:defRPr sz="4125" kern="1200">
          <a:solidFill>
            <a:schemeClr val="tx1"/>
          </a:solidFill>
          <a:latin typeface="+mj-lt"/>
          <a:ea typeface="+mj-ea"/>
          <a:cs typeface="+mj-cs"/>
        </a:defRPr>
      </a:lvl1pPr>
    </p:titleStyle>
    <p:bodyStyle>
      <a:lvl1pPr marL="321441" indent="-321441" algn="l" defTabSz="857177" rtl="0" eaLnBrk="1" latinLnBrk="0" hangingPunct="1">
        <a:spcBef>
          <a:spcPct val="20000"/>
        </a:spcBef>
        <a:buFont typeface="Arial" pitchFamily="34" charset="0"/>
        <a:buChar char="•"/>
        <a:defRPr sz="3000" kern="1200">
          <a:solidFill>
            <a:schemeClr val="tx1"/>
          </a:solidFill>
          <a:latin typeface="+mn-lt"/>
          <a:ea typeface="+mn-ea"/>
          <a:cs typeface="+mn-cs"/>
        </a:defRPr>
      </a:lvl1pPr>
      <a:lvl2pPr marL="696456" indent="-267868" algn="l" defTabSz="857177" rtl="0" eaLnBrk="1" latinLnBrk="0" hangingPunct="1">
        <a:spcBef>
          <a:spcPct val="20000"/>
        </a:spcBef>
        <a:buFont typeface="Arial" pitchFamily="34" charset="0"/>
        <a:buChar char="–"/>
        <a:defRPr sz="2625" kern="1200">
          <a:solidFill>
            <a:schemeClr val="tx1"/>
          </a:solidFill>
          <a:latin typeface="+mn-lt"/>
          <a:ea typeface="+mn-ea"/>
          <a:cs typeface="+mn-cs"/>
        </a:defRPr>
      </a:lvl2pPr>
      <a:lvl3pPr marL="1071471" indent="-214295" algn="l" defTabSz="857177" rtl="0" eaLnBrk="1" latinLnBrk="0" hangingPunct="1">
        <a:spcBef>
          <a:spcPct val="20000"/>
        </a:spcBef>
        <a:buFont typeface="Arial" pitchFamily="34" charset="0"/>
        <a:buChar char="•"/>
        <a:defRPr sz="2249" kern="1200">
          <a:solidFill>
            <a:schemeClr val="tx1"/>
          </a:solidFill>
          <a:latin typeface="+mn-lt"/>
          <a:ea typeface="+mn-ea"/>
          <a:cs typeface="+mn-cs"/>
        </a:defRPr>
      </a:lvl3pPr>
      <a:lvl4pPr marL="1500060" indent="-214295" algn="l" defTabSz="857177" rtl="0" eaLnBrk="1" latinLnBrk="0" hangingPunct="1">
        <a:spcBef>
          <a:spcPct val="20000"/>
        </a:spcBef>
        <a:buFont typeface="Arial" pitchFamily="34" charset="0"/>
        <a:buChar char="–"/>
        <a:defRPr sz="1875" kern="1200">
          <a:solidFill>
            <a:schemeClr val="tx1"/>
          </a:solidFill>
          <a:latin typeface="+mn-lt"/>
          <a:ea typeface="+mn-ea"/>
          <a:cs typeface="+mn-cs"/>
        </a:defRPr>
      </a:lvl4pPr>
      <a:lvl5pPr marL="1928648" indent="-214295" algn="l" defTabSz="857177" rtl="0" eaLnBrk="1" latinLnBrk="0" hangingPunct="1">
        <a:spcBef>
          <a:spcPct val="20000"/>
        </a:spcBef>
        <a:buFont typeface="Arial" pitchFamily="34" charset="0"/>
        <a:buChar char="»"/>
        <a:defRPr sz="1875" kern="1200">
          <a:solidFill>
            <a:schemeClr val="tx1"/>
          </a:solidFill>
          <a:latin typeface="+mn-lt"/>
          <a:ea typeface="+mn-ea"/>
          <a:cs typeface="+mn-cs"/>
        </a:defRPr>
      </a:lvl5pPr>
      <a:lvl6pPr marL="2357236" indent="-214295" algn="l" defTabSz="857177" rtl="0" eaLnBrk="1" latinLnBrk="0" hangingPunct="1">
        <a:spcBef>
          <a:spcPct val="20000"/>
        </a:spcBef>
        <a:buFont typeface="Arial" pitchFamily="34" charset="0"/>
        <a:buChar char="•"/>
        <a:defRPr sz="1875" kern="1200">
          <a:solidFill>
            <a:schemeClr val="tx1"/>
          </a:solidFill>
          <a:latin typeface="+mn-lt"/>
          <a:ea typeface="+mn-ea"/>
          <a:cs typeface="+mn-cs"/>
        </a:defRPr>
      </a:lvl6pPr>
      <a:lvl7pPr marL="2785825" indent="-214295" algn="l" defTabSz="857177" rtl="0" eaLnBrk="1" latinLnBrk="0" hangingPunct="1">
        <a:spcBef>
          <a:spcPct val="20000"/>
        </a:spcBef>
        <a:buFont typeface="Arial" pitchFamily="34" charset="0"/>
        <a:buChar char="•"/>
        <a:defRPr sz="1875" kern="1200">
          <a:solidFill>
            <a:schemeClr val="tx1"/>
          </a:solidFill>
          <a:latin typeface="+mn-lt"/>
          <a:ea typeface="+mn-ea"/>
          <a:cs typeface="+mn-cs"/>
        </a:defRPr>
      </a:lvl7pPr>
      <a:lvl8pPr marL="3214413" indent="-214295" algn="l" defTabSz="857177" rtl="0" eaLnBrk="1" latinLnBrk="0" hangingPunct="1">
        <a:spcBef>
          <a:spcPct val="20000"/>
        </a:spcBef>
        <a:buFont typeface="Arial" pitchFamily="34" charset="0"/>
        <a:buChar char="•"/>
        <a:defRPr sz="1875" kern="1200">
          <a:solidFill>
            <a:schemeClr val="tx1"/>
          </a:solidFill>
          <a:latin typeface="+mn-lt"/>
          <a:ea typeface="+mn-ea"/>
          <a:cs typeface="+mn-cs"/>
        </a:defRPr>
      </a:lvl8pPr>
      <a:lvl9pPr marL="3643001" indent="-214295" algn="l" defTabSz="857177" rtl="0" eaLnBrk="1" latinLnBrk="0" hangingPunct="1">
        <a:spcBef>
          <a:spcPct val="20000"/>
        </a:spcBef>
        <a:buFont typeface="Arial" pitchFamily="34" charset="0"/>
        <a:buChar char="•"/>
        <a:defRPr sz="1875" kern="1200">
          <a:solidFill>
            <a:schemeClr val="tx1"/>
          </a:solidFill>
          <a:latin typeface="+mn-lt"/>
          <a:ea typeface="+mn-ea"/>
          <a:cs typeface="+mn-cs"/>
        </a:defRPr>
      </a:lvl9pPr>
    </p:bodyStyle>
    <p:otherStyle>
      <a:defPPr>
        <a:defRPr lang="en-US"/>
      </a:defPPr>
      <a:lvl1pPr marL="0" algn="l" defTabSz="857177" rtl="0" eaLnBrk="1" latinLnBrk="0" hangingPunct="1">
        <a:defRPr sz="1688" kern="1200">
          <a:solidFill>
            <a:schemeClr val="tx1"/>
          </a:solidFill>
          <a:latin typeface="+mn-lt"/>
          <a:ea typeface="+mn-ea"/>
          <a:cs typeface="+mn-cs"/>
        </a:defRPr>
      </a:lvl1pPr>
      <a:lvl2pPr marL="428588" algn="l" defTabSz="857177" rtl="0" eaLnBrk="1" latinLnBrk="0" hangingPunct="1">
        <a:defRPr sz="1688" kern="1200">
          <a:solidFill>
            <a:schemeClr val="tx1"/>
          </a:solidFill>
          <a:latin typeface="+mn-lt"/>
          <a:ea typeface="+mn-ea"/>
          <a:cs typeface="+mn-cs"/>
        </a:defRPr>
      </a:lvl2pPr>
      <a:lvl3pPr marL="857177" algn="l" defTabSz="857177" rtl="0" eaLnBrk="1" latinLnBrk="0" hangingPunct="1">
        <a:defRPr sz="1688" kern="1200">
          <a:solidFill>
            <a:schemeClr val="tx1"/>
          </a:solidFill>
          <a:latin typeface="+mn-lt"/>
          <a:ea typeface="+mn-ea"/>
          <a:cs typeface="+mn-cs"/>
        </a:defRPr>
      </a:lvl3pPr>
      <a:lvl4pPr marL="1285765" algn="l" defTabSz="857177" rtl="0" eaLnBrk="1" latinLnBrk="0" hangingPunct="1">
        <a:defRPr sz="1688" kern="1200">
          <a:solidFill>
            <a:schemeClr val="tx1"/>
          </a:solidFill>
          <a:latin typeface="+mn-lt"/>
          <a:ea typeface="+mn-ea"/>
          <a:cs typeface="+mn-cs"/>
        </a:defRPr>
      </a:lvl4pPr>
      <a:lvl5pPr marL="1714353" algn="l" defTabSz="857177" rtl="0" eaLnBrk="1" latinLnBrk="0" hangingPunct="1">
        <a:defRPr sz="1688" kern="1200">
          <a:solidFill>
            <a:schemeClr val="tx1"/>
          </a:solidFill>
          <a:latin typeface="+mn-lt"/>
          <a:ea typeface="+mn-ea"/>
          <a:cs typeface="+mn-cs"/>
        </a:defRPr>
      </a:lvl5pPr>
      <a:lvl6pPr marL="2142942" algn="l" defTabSz="857177" rtl="0" eaLnBrk="1" latinLnBrk="0" hangingPunct="1">
        <a:defRPr sz="1688" kern="1200">
          <a:solidFill>
            <a:schemeClr val="tx1"/>
          </a:solidFill>
          <a:latin typeface="+mn-lt"/>
          <a:ea typeface="+mn-ea"/>
          <a:cs typeface="+mn-cs"/>
        </a:defRPr>
      </a:lvl6pPr>
      <a:lvl7pPr marL="2571530" algn="l" defTabSz="857177" rtl="0" eaLnBrk="1" latinLnBrk="0" hangingPunct="1">
        <a:defRPr sz="1688" kern="1200">
          <a:solidFill>
            <a:schemeClr val="tx1"/>
          </a:solidFill>
          <a:latin typeface="+mn-lt"/>
          <a:ea typeface="+mn-ea"/>
          <a:cs typeface="+mn-cs"/>
        </a:defRPr>
      </a:lvl7pPr>
      <a:lvl8pPr marL="3000118" algn="l" defTabSz="857177" rtl="0" eaLnBrk="1" latinLnBrk="0" hangingPunct="1">
        <a:defRPr sz="1688" kern="1200">
          <a:solidFill>
            <a:schemeClr val="tx1"/>
          </a:solidFill>
          <a:latin typeface="+mn-lt"/>
          <a:ea typeface="+mn-ea"/>
          <a:cs typeface="+mn-cs"/>
        </a:defRPr>
      </a:lvl8pPr>
      <a:lvl9pPr marL="3428708" algn="l" defTabSz="857177" rtl="0" eaLnBrk="1" latinLnBrk="0" hangingPunct="1">
        <a:defRPr sz="1688"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304800"/>
            <a:ext cx="10972800" cy="1143000"/>
          </a:xfrm>
          <a:prstGeom prst="rect">
            <a:avLst/>
          </a:prstGeom>
        </p:spPr>
        <p:txBody>
          <a:bodyPr vert="horz" lIns="91440" tIns="45720" rIns="91440" bIns="45720" rtlCol="0" anchor="ctr">
            <a:normAutofit/>
          </a:bodyPr>
          <a:lstStyle/>
          <a:p>
            <a:r>
              <a:rPr lang="en-US"/>
              <a:t>Click to edit Master title style</a:t>
            </a:r>
            <a:endParaRPr lang="en-JM"/>
          </a:p>
        </p:txBody>
      </p:sp>
      <p:sp>
        <p:nvSpPr>
          <p:cNvPr id="3" name="Text Placeholder 2"/>
          <p:cNvSpPr>
            <a:spLocks noGrp="1"/>
          </p:cNvSpPr>
          <p:nvPr>
            <p:ph type="body" idx="1"/>
          </p:nvPr>
        </p:nvSpPr>
        <p:spPr>
          <a:xfrm>
            <a:off x="609600" y="1701806"/>
            <a:ext cx="10972800" cy="41655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M"/>
          </a:p>
        </p:txBody>
      </p:sp>
      <p:pic>
        <p:nvPicPr>
          <p:cNvPr id="4" name="Picture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9101" y="5943601"/>
            <a:ext cx="901700" cy="752475"/>
          </a:xfrm>
          <a:prstGeom prst="rect">
            <a:avLst/>
          </a:prstGeom>
        </p:spPr>
      </p:pic>
      <p:sp>
        <p:nvSpPr>
          <p:cNvPr id="6" name="Rectangle 5"/>
          <p:cNvSpPr/>
          <p:nvPr userDrawn="1"/>
        </p:nvSpPr>
        <p:spPr>
          <a:xfrm>
            <a:off x="11684000" y="0"/>
            <a:ext cx="812800" cy="6858000"/>
          </a:xfrm>
          <a:prstGeom prst="rect">
            <a:avLst/>
          </a:prstGeom>
          <a:solidFill>
            <a:srgbClr val="1D3A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white"/>
              </a:solidFill>
            </a:endParaRPr>
          </a:p>
        </p:txBody>
      </p:sp>
    </p:spTree>
    <p:extLst>
      <p:ext uri="{BB962C8B-B14F-4D97-AF65-F5344CB8AC3E}">
        <p14:creationId xmlns:p14="http://schemas.microsoft.com/office/powerpoint/2010/main" val="2419335048"/>
      </p:ext>
    </p:extLst>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Lst>
  <p:hf sldNum="0" hdr="0" ftr="0" dt="0"/>
  <p:txStyles>
    <p:titleStyle>
      <a:lvl1pPr algn="l" defTabSz="1219170" rtl="0" eaLnBrk="1" latinLnBrk="0" hangingPunct="1">
        <a:spcBef>
          <a:spcPct val="0"/>
        </a:spcBef>
        <a:buNone/>
        <a:defRPr sz="4267" b="1" i="0" kern="1200">
          <a:solidFill>
            <a:schemeClr val="tx2"/>
          </a:solidFill>
          <a:latin typeface="PermianSlabSerifTypeface"/>
          <a:ea typeface="Open Sans Light" panose="020B0306030504020204" pitchFamily="34" charset="0"/>
          <a:cs typeface="PermianSlabSerifTypeface"/>
        </a:defRPr>
      </a:lvl1pPr>
    </p:titleStyle>
    <p:bodyStyle>
      <a:lvl1pPr marL="457189" indent="-457189" algn="l" defTabSz="1219170" rtl="0" eaLnBrk="1" latinLnBrk="0" hangingPunct="1">
        <a:spcBef>
          <a:spcPct val="20000"/>
        </a:spcBef>
        <a:buClr>
          <a:srgbClr val="E71B1B"/>
        </a:buClr>
        <a:buFont typeface="Arial" panose="020B0604020202020204" pitchFamily="34" charset="0"/>
        <a:buChar char="•"/>
        <a:defRPr sz="2400" kern="1200">
          <a:solidFill>
            <a:schemeClr val="accent5">
              <a:lumMod val="50000"/>
            </a:schemeClr>
          </a:solidFill>
          <a:latin typeface="Open Sans"/>
          <a:ea typeface="+mn-ea"/>
          <a:cs typeface="Open Sans"/>
        </a:defRPr>
      </a:lvl1pPr>
      <a:lvl2pPr marL="990575" indent="-380990" algn="l" defTabSz="1219170" rtl="0" eaLnBrk="1" latinLnBrk="0" hangingPunct="1">
        <a:spcBef>
          <a:spcPct val="20000"/>
        </a:spcBef>
        <a:buClr>
          <a:srgbClr val="E71B1B"/>
        </a:buClr>
        <a:buFont typeface="Calibri" panose="020F0502020204030204" pitchFamily="34" charset="0"/>
        <a:buChar char="▫"/>
        <a:defRPr sz="2133" kern="1200">
          <a:solidFill>
            <a:schemeClr val="accent5">
              <a:lumMod val="50000"/>
            </a:schemeClr>
          </a:solidFill>
          <a:latin typeface="Open Sans"/>
          <a:ea typeface="+mn-ea"/>
          <a:cs typeface="Open Sans"/>
        </a:defRPr>
      </a:lvl2pPr>
      <a:lvl3pPr marL="1523962" indent="-304792" algn="l" defTabSz="1219170" rtl="0" eaLnBrk="1" latinLnBrk="0" hangingPunct="1">
        <a:spcBef>
          <a:spcPct val="20000"/>
        </a:spcBef>
        <a:buClr>
          <a:srgbClr val="E71B1B"/>
        </a:buClr>
        <a:buFont typeface="Calibri" panose="020F0502020204030204" pitchFamily="34" charset="0"/>
        <a:buChar char="–"/>
        <a:defRPr sz="1867" kern="1200">
          <a:solidFill>
            <a:schemeClr val="accent5">
              <a:lumMod val="50000"/>
            </a:schemeClr>
          </a:solidFill>
          <a:latin typeface="Open Sans"/>
          <a:ea typeface="+mn-ea"/>
          <a:cs typeface="Open Sans"/>
        </a:defRPr>
      </a:lvl3pPr>
      <a:lvl4pPr marL="2133547" indent="-304792" algn="l" defTabSz="1219170" rtl="0" eaLnBrk="1" latinLnBrk="0" hangingPunct="1">
        <a:spcBef>
          <a:spcPct val="20000"/>
        </a:spcBef>
        <a:buClr>
          <a:srgbClr val="E71B1B"/>
        </a:buClr>
        <a:buFont typeface="Wingdings" panose="05000000000000000000" pitchFamily="2" charset="2"/>
        <a:buChar char="§"/>
        <a:defRPr sz="1600" kern="1200">
          <a:solidFill>
            <a:schemeClr val="accent5">
              <a:lumMod val="50000"/>
            </a:schemeClr>
          </a:solidFill>
          <a:latin typeface="Open Sans"/>
          <a:ea typeface="+mn-ea"/>
          <a:cs typeface="Open Sans"/>
        </a:defRPr>
      </a:lvl4pPr>
      <a:lvl5pPr marL="2743131" indent="-304792" algn="l" defTabSz="1219170" rtl="0" eaLnBrk="1" latinLnBrk="0" hangingPunct="1">
        <a:spcBef>
          <a:spcPct val="20000"/>
        </a:spcBef>
        <a:buClr>
          <a:srgbClr val="E71B1B"/>
        </a:buClr>
        <a:buFont typeface="Arial" pitchFamily="34" charset="0"/>
        <a:buChar char="»"/>
        <a:defRPr sz="1600" kern="1200">
          <a:solidFill>
            <a:schemeClr val="accent5">
              <a:lumMod val="50000"/>
            </a:schemeClr>
          </a:solidFill>
          <a:latin typeface="Open Sans"/>
          <a:ea typeface="+mn-ea"/>
          <a:cs typeface="Open San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304800"/>
            <a:ext cx="10972800" cy="1143000"/>
          </a:xfrm>
          <a:prstGeom prst="rect">
            <a:avLst/>
          </a:prstGeom>
        </p:spPr>
        <p:txBody>
          <a:bodyPr vert="horz" lIns="91440" tIns="45720" rIns="91440" bIns="45720" rtlCol="0" anchor="ctr">
            <a:normAutofit/>
          </a:bodyPr>
          <a:lstStyle/>
          <a:p>
            <a:r>
              <a:rPr lang="en-US"/>
              <a:t>Click to edit Master title style</a:t>
            </a:r>
            <a:endParaRPr lang="en-JM"/>
          </a:p>
        </p:txBody>
      </p:sp>
      <p:sp>
        <p:nvSpPr>
          <p:cNvPr id="3" name="Text Placeholder 2"/>
          <p:cNvSpPr>
            <a:spLocks noGrp="1"/>
          </p:cNvSpPr>
          <p:nvPr>
            <p:ph type="body" idx="1"/>
          </p:nvPr>
        </p:nvSpPr>
        <p:spPr>
          <a:xfrm>
            <a:off x="609600" y="1701806"/>
            <a:ext cx="10972800" cy="41655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M"/>
          </a:p>
        </p:txBody>
      </p:sp>
      <p:sp>
        <p:nvSpPr>
          <p:cNvPr id="17" name="Slide Number Placeholder 3"/>
          <p:cNvSpPr txBox="1">
            <a:spLocks/>
          </p:cNvSpPr>
          <p:nvPr/>
        </p:nvSpPr>
        <p:spPr>
          <a:xfrm rot="16200000">
            <a:off x="11087100" y="6134100"/>
            <a:ext cx="381000" cy="609600"/>
          </a:xfrm>
          <a:prstGeom prst="rect">
            <a:avLst/>
          </a:prstGeom>
          <a:noFill/>
        </p:spPr>
        <p:txBody>
          <a:bodyPr vert="vert" anchor="ctr" anchorCtr="1"/>
          <a:lstStyle>
            <a:defPPr>
              <a:defRPr lang="en-US"/>
            </a:defPPr>
            <a:lvl1pPr marL="0" algn="l" defTabSz="914400" rtl="0" eaLnBrk="1" latinLnBrk="0" hangingPunct="1">
              <a:defRPr sz="1800" kern="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4B4D3B3-1937-AB48-AF5F-DF2988F16F28}" type="slidenum">
              <a:rPr lang="en-US" sz="1600" smtClean="0">
                <a:solidFill>
                  <a:schemeClr val="accent5"/>
                </a:solidFill>
              </a:rPr>
              <a:t>‹#›</a:t>
            </a:fld>
            <a:endParaRPr lang="en-US" sz="1600">
              <a:solidFill>
                <a:schemeClr val="accent5"/>
              </a:solidFill>
              <a:latin typeface="Open Sans"/>
              <a:cs typeface="Open Sans"/>
            </a:endParaRPr>
          </a:p>
        </p:txBody>
      </p:sp>
      <p:pic>
        <p:nvPicPr>
          <p:cNvPr id="4" name="Picture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9101" y="5943601"/>
            <a:ext cx="901700" cy="752475"/>
          </a:xfrm>
          <a:prstGeom prst="rect">
            <a:avLst/>
          </a:prstGeom>
        </p:spPr>
      </p:pic>
      <p:sp>
        <p:nvSpPr>
          <p:cNvPr id="6" name="Rectangle 5"/>
          <p:cNvSpPr/>
          <p:nvPr/>
        </p:nvSpPr>
        <p:spPr>
          <a:xfrm>
            <a:off x="11684000" y="0"/>
            <a:ext cx="812800" cy="6858000"/>
          </a:xfrm>
          <a:prstGeom prst="rect">
            <a:avLst/>
          </a:prstGeom>
          <a:solidFill>
            <a:srgbClr val="011D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Tree>
    <p:extLst>
      <p:ext uri="{BB962C8B-B14F-4D97-AF65-F5344CB8AC3E}">
        <p14:creationId xmlns:p14="http://schemas.microsoft.com/office/powerpoint/2010/main" val="4136207733"/>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Lst>
  <p:hf hdr="0" ftr="0" dt="0"/>
  <p:txStyles>
    <p:titleStyle>
      <a:lvl1pPr algn="l" defTabSz="1219170" rtl="0" eaLnBrk="1" latinLnBrk="0" hangingPunct="1">
        <a:spcBef>
          <a:spcPct val="0"/>
        </a:spcBef>
        <a:buNone/>
        <a:defRPr sz="4267" b="1" i="0" kern="1200">
          <a:solidFill>
            <a:srgbClr val="011D5F"/>
          </a:solidFill>
          <a:latin typeface="PermianSlabSerifTypeface"/>
          <a:ea typeface="Open Sans Light" panose="020B0306030504020204" pitchFamily="34" charset="0"/>
          <a:cs typeface="PermianSlabSerifTypeface"/>
        </a:defRPr>
      </a:lvl1pPr>
    </p:titleStyle>
    <p:bodyStyle>
      <a:lvl1pPr marL="457189" indent="-457189" algn="l" defTabSz="1219170" rtl="0" eaLnBrk="1" latinLnBrk="0" hangingPunct="1">
        <a:spcBef>
          <a:spcPct val="20000"/>
        </a:spcBef>
        <a:buClr>
          <a:srgbClr val="E71B1B"/>
        </a:buClr>
        <a:buFont typeface="Arial" panose="020B0604020202020204" pitchFamily="34" charset="0"/>
        <a:buChar char="•"/>
        <a:defRPr sz="2400" kern="1200">
          <a:solidFill>
            <a:schemeClr val="accent5">
              <a:lumMod val="50000"/>
            </a:schemeClr>
          </a:solidFill>
          <a:latin typeface="Open Sans"/>
          <a:ea typeface="+mn-ea"/>
          <a:cs typeface="Open Sans"/>
        </a:defRPr>
      </a:lvl1pPr>
      <a:lvl2pPr marL="990575" indent="-380990" algn="l" defTabSz="1219170" rtl="0" eaLnBrk="1" latinLnBrk="0" hangingPunct="1">
        <a:spcBef>
          <a:spcPct val="20000"/>
        </a:spcBef>
        <a:buClr>
          <a:srgbClr val="E71B1B"/>
        </a:buClr>
        <a:buFont typeface="Calibri" panose="020F0502020204030204" pitchFamily="34" charset="0"/>
        <a:buChar char="▫"/>
        <a:defRPr sz="2133" kern="1200">
          <a:solidFill>
            <a:schemeClr val="accent5">
              <a:lumMod val="50000"/>
            </a:schemeClr>
          </a:solidFill>
          <a:latin typeface="Open Sans"/>
          <a:ea typeface="+mn-ea"/>
          <a:cs typeface="Open Sans"/>
        </a:defRPr>
      </a:lvl2pPr>
      <a:lvl3pPr marL="1523962" indent="-304792" algn="l" defTabSz="1219170" rtl="0" eaLnBrk="1" latinLnBrk="0" hangingPunct="1">
        <a:spcBef>
          <a:spcPct val="20000"/>
        </a:spcBef>
        <a:buClr>
          <a:srgbClr val="E71B1B"/>
        </a:buClr>
        <a:buFont typeface="Calibri" panose="020F0502020204030204" pitchFamily="34" charset="0"/>
        <a:buChar char="–"/>
        <a:defRPr sz="1867" kern="1200">
          <a:solidFill>
            <a:schemeClr val="accent5">
              <a:lumMod val="50000"/>
            </a:schemeClr>
          </a:solidFill>
          <a:latin typeface="Open Sans"/>
          <a:ea typeface="+mn-ea"/>
          <a:cs typeface="Open Sans"/>
        </a:defRPr>
      </a:lvl3pPr>
      <a:lvl4pPr marL="2133547" indent="-304792" algn="l" defTabSz="1219170" rtl="0" eaLnBrk="1" latinLnBrk="0" hangingPunct="1">
        <a:spcBef>
          <a:spcPct val="20000"/>
        </a:spcBef>
        <a:buClr>
          <a:srgbClr val="E71B1B"/>
        </a:buClr>
        <a:buFont typeface="Wingdings" panose="05000000000000000000" pitchFamily="2" charset="2"/>
        <a:buChar char="§"/>
        <a:defRPr sz="1600" kern="1200">
          <a:solidFill>
            <a:schemeClr val="accent5">
              <a:lumMod val="50000"/>
            </a:schemeClr>
          </a:solidFill>
          <a:latin typeface="Open Sans"/>
          <a:ea typeface="+mn-ea"/>
          <a:cs typeface="Open Sans"/>
        </a:defRPr>
      </a:lvl4pPr>
      <a:lvl5pPr marL="2743131" indent="-304792" algn="l" defTabSz="1219170" rtl="0" eaLnBrk="1" latinLnBrk="0" hangingPunct="1">
        <a:spcBef>
          <a:spcPct val="20000"/>
        </a:spcBef>
        <a:buClr>
          <a:srgbClr val="E71B1B"/>
        </a:buClr>
        <a:buFont typeface="Arial" pitchFamily="34" charset="0"/>
        <a:buChar char="»"/>
        <a:defRPr sz="1600" kern="1200">
          <a:solidFill>
            <a:schemeClr val="accent5">
              <a:lumMod val="50000"/>
            </a:schemeClr>
          </a:solidFill>
          <a:latin typeface="Open Sans"/>
          <a:ea typeface="+mn-ea"/>
          <a:cs typeface="Open San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304800"/>
            <a:ext cx="10972800" cy="1143000"/>
          </a:xfrm>
          <a:prstGeom prst="rect">
            <a:avLst/>
          </a:prstGeom>
        </p:spPr>
        <p:txBody>
          <a:bodyPr vert="horz" lIns="91440" tIns="45720" rIns="91440" bIns="45720" rtlCol="0" anchor="ctr">
            <a:normAutofit/>
          </a:bodyPr>
          <a:lstStyle/>
          <a:p>
            <a:r>
              <a:rPr lang="en-US"/>
              <a:t>Click to edit Master title style</a:t>
            </a:r>
            <a:endParaRPr lang="en-JM"/>
          </a:p>
        </p:txBody>
      </p:sp>
      <p:sp>
        <p:nvSpPr>
          <p:cNvPr id="3" name="Text Placeholder 2"/>
          <p:cNvSpPr>
            <a:spLocks noGrp="1"/>
          </p:cNvSpPr>
          <p:nvPr>
            <p:ph type="body" idx="1"/>
          </p:nvPr>
        </p:nvSpPr>
        <p:spPr>
          <a:xfrm>
            <a:off x="609600" y="1701806"/>
            <a:ext cx="10972800" cy="41655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M"/>
          </a:p>
        </p:txBody>
      </p:sp>
      <p:pic>
        <p:nvPicPr>
          <p:cNvPr id="4" name="Picture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9101" y="5943601"/>
            <a:ext cx="901700" cy="752475"/>
          </a:xfrm>
          <a:prstGeom prst="rect">
            <a:avLst/>
          </a:prstGeom>
        </p:spPr>
      </p:pic>
      <p:sp>
        <p:nvSpPr>
          <p:cNvPr id="6" name="Rectangle 5"/>
          <p:cNvSpPr/>
          <p:nvPr userDrawn="1"/>
        </p:nvSpPr>
        <p:spPr>
          <a:xfrm>
            <a:off x="11684000" y="0"/>
            <a:ext cx="812800" cy="6858000"/>
          </a:xfrm>
          <a:prstGeom prst="rect">
            <a:avLst/>
          </a:prstGeom>
          <a:solidFill>
            <a:srgbClr val="1D3A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Tree>
    <p:extLst>
      <p:ext uri="{BB962C8B-B14F-4D97-AF65-F5344CB8AC3E}">
        <p14:creationId xmlns:p14="http://schemas.microsoft.com/office/powerpoint/2010/main" val="2301466697"/>
      </p:ext>
    </p:extLst>
  </p:cSld>
  <p:clrMap bg1="lt1" tx1="dk1" bg2="lt2" tx2="dk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Lst>
  <p:hf hdr="0" ftr="0" dt="0"/>
  <p:txStyles>
    <p:titleStyle>
      <a:lvl1pPr algn="l" defTabSz="1219170" rtl="0" eaLnBrk="1" latinLnBrk="0" hangingPunct="1">
        <a:spcBef>
          <a:spcPct val="0"/>
        </a:spcBef>
        <a:buNone/>
        <a:defRPr sz="4267" b="1" i="0" kern="1200">
          <a:solidFill>
            <a:schemeClr val="tx2"/>
          </a:solidFill>
          <a:latin typeface="PermianSlabSerifTypeface"/>
          <a:ea typeface="Open Sans Light" panose="020B0306030504020204" pitchFamily="34" charset="0"/>
          <a:cs typeface="PermianSlabSerifTypeface"/>
        </a:defRPr>
      </a:lvl1pPr>
    </p:titleStyle>
    <p:bodyStyle>
      <a:lvl1pPr marL="457189" indent="-457189" algn="l" defTabSz="1219170" rtl="0" eaLnBrk="1" latinLnBrk="0" hangingPunct="1">
        <a:spcBef>
          <a:spcPct val="20000"/>
        </a:spcBef>
        <a:buClr>
          <a:srgbClr val="E71B1B"/>
        </a:buClr>
        <a:buFont typeface="Arial" panose="020B0604020202020204" pitchFamily="34" charset="0"/>
        <a:buChar char="•"/>
        <a:defRPr sz="2400" kern="1200">
          <a:solidFill>
            <a:schemeClr val="accent5">
              <a:lumMod val="50000"/>
            </a:schemeClr>
          </a:solidFill>
          <a:latin typeface="Open Sans"/>
          <a:ea typeface="+mn-ea"/>
          <a:cs typeface="Open Sans"/>
        </a:defRPr>
      </a:lvl1pPr>
      <a:lvl2pPr marL="990575" indent="-380990" algn="l" defTabSz="1219170" rtl="0" eaLnBrk="1" latinLnBrk="0" hangingPunct="1">
        <a:spcBef>
          <a:spcPct val="20000"/>
        </a:spcBef>
        <a:buClr>
          <a:srgbClr val="E71B1B"/>
        </a:buClr>
        <a:buFont typeface="Calibri" panose="020F0502020204030204" pitchFamily="34" charset="0"/>
        <a:buChar char="▫"/>
        <a:defRPr sz="2133" kern="1200">
          <a:solidFill>
            <a:schemeClr val="accent5">
              <a:lumMod val="50000"/>
            </a:schemeClr>
          </a:solidFill>
          <a:latin typeface="Open Sans"/>
          <a:ea typeface="+mn-ea"/>
          <a:cs typeface="Open Sans"/>
        </a:defRPr>
      </a:lvl2pPr>
      <a:lvl3pPr marL="1523962" indent="-304792" algn="l" defTabSz="1219170" rtl="0" eaLnBrk="1" latinLnBrk="0" hangingPunct="1">
        <a:spcBef>
          <a:spcPct val="20000"/>
        </a:spcBef>
        <a:buClr>
          <a:srgbClr val="E71B1B"/>
        </a:buClr>
        <a:buFont typeface="Calibri" panose="020F0502020204030204" pitchFamily="34" charset="0"/>
        <a:buChar char="–"/>
        <a:defRPr sz="1867" kern="1200">
          <a:solidFill>
            <a:schemeClr val="accent5">
              <a:lumMod val="50000"/>
            </a:schemeClr>
          </a:solidFill>
          <a:latin typeface="Open Sans"/>
          <a:ea typeface="+mn-ea"/>
          <a:cs typeface="Open Sans"/>
        </a:defRPr>
      </a:lvl3pPr>
      <a:lvl4pPr marL="2133547" indent="-304792" algn="l" defTabSz="1219170" rtl="0" eaLnBrk="1" latinLnBrk="0" hangingPunct="1">
        <a:spcBef>
          <a:spcPct val="20000"/>
        </a:spcBef>
        <a:buClr>
          <a:srgbClr val="E71B1B"/>
        </a:buClr>
        <a:buFont typeface="Wingdings" panose="05000000000000000000" pitchFamily="2" charset="2"/>
        <a:buChar char="§"/>
        <a:defRPr sz="1600" kern="1200">
          <a:solidFill>
            <a:schemeClr val="accent5">
              <a:lumMod val="50000"/>
            </a:schemeClr>
          </a:solidFill>
          <a:latin typeface="Open Sans"/>
          <a:ea typeface="+mn-ea"/>
          <a:cs typeface="Open Sans"/>
        </a:defRPr>
      </a:lvl4pPr>
      <a:lvl5pPr marL="2743131" indent="-304792" algn="l" defTabSz="1219170" rtl="0" eaLnBrk="1" latinLnBrk="0" hangingPunct="1">
        <a:spcBef>
          <a:spcPct val="20000"/>
        </a:spcBef>
        <a:buClr>
          <a:srgbClr val="E71B1B"/>
        </a:buClr>
        <a:buFont typeface="Arial" pitchFamily="34" charset="0"/>
        <a:buChar char="»"/>
        <a:defRPr sz="1600" kern="1200">
          <a:solidFill>
            <a:schemeClr val="accent5">
              <a:lumMod val="50000"/>
            </a:schemeClr>
          </a:solidFill>
          <a:latin typeface="Open Sans"/>
          <a:ea typeface="+mn-ea"/>
          <a:cs typeface="Open San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416676"/>
            <a:ext cx="3860800" cy="365125"/>
          </a:xfrm>
          <a:prstGeom prst="rect">
            <a:avLst/>
          </a:prstGeom>
        </p:spPr>
        <p:txBody>
          <a:bodyPr vert="horz" lIns="91440" tIns="45720" rIns="91440" bIns="45720" rtlCol="0" anchor="b"/>
          <a:lstStyle>
            <a:lvl1pPr algn="ctr">
              <a:defRPr sz="1333"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p>
        </p:txBody>
      </p:sp>
      <p:sp>
        <p:nvSpPr>
          <p:cNvPr id="7" name="Slide Number Placeholder 5"/>
          <p:cNvSpPr>
            <a:spLocks noGrp="1"/>
          </p:cNvSpPr>
          <p:nvPr>
            <p:ph type="sldNum" sz="quarter" idx="4"/>
          </p:nvPr>
        </p:nvSpPr>
        <p:spPr>
          <a:xfrm>
            <a:off x="9144000" y="6410327"/>
            <a:ext cx="2844800" cy="365125"/>
          </a:xfrm>
          <a:prstGeom prst="rect">
            <a:avLst/>
          </a:prstGeom>
        </p:spPr>
        <p:txBody>
          <a:bodyPr anchor="b"/>
          <a:lstStyle>
            <a:lvl1pPr algn="r">
              <a:defRPr sz="1333"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a:p>
        </p:txBody>
      </p:sp>
    </p:spTree>
    <p:extLst>
      <p:ext uri="{BB962C8B-B14F-4D97-AF65-F5344CB8AC3E}">
        <p14:creationId xmlns:p14="http://schemas.microsoft.com/office/powerpoint/2010/main" val="726963499"/>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 id="2147483843" r:id="rId12"/>
    <p:sldLayoutId id="2147483844" r:id="rId13"/>
    <p:sldLayoutId id="2147483845" r:id="rId14"/>
    <p:sldLayoutId id="2147483846" r:id="rId15"/>
    <p:sldLayoutId id="2147483847" r:id="rId16"/>
    <p:sldLayoutId id="2147483848" r:id="rId17"/>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r>
              <a:rPr lang="en-US" altLang="en-US"/>
              <a:t>Wage and Hour Division</a:t>
            </a:r>
            <a:endParaRPr lang="en-US" altLang="en-US" b="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en-US" altLang="en-US"/>
              <a:t> </a:t>
            </a:r>
            <a:r>
              <a:rPr lang="en-US" altLang="en-US" sz="1200">
                <a:latin typeface="+mn-lt"/>
              </a:rPr>
              <a:t>www.wagehour.dol.gov</a:t>
            </a:r>
            <a:endParaRPr lang="en-US" altLang="en-US" sz="1200" b="0">
              <a:latin typeface="+mn-lt"/>
            </a:endParaRPr>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a:p>
        </p:txBody>
      </p:sp>
    </p:spTree>
    <p:extLst>
      <p:ext uri="{BB962C8B-B14F-4D97-AF65-F5344CB8AC3E}">
        <p14:creationId xmlns:p14="http://schemas.microsoft.com/office/powerpoint/2010/main" val="100298163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912" r:id="rId5"/>
    <p:sldLayoutId id="2147483913" r:id="rId6"/>
    <p:sldLayoutId id="2147483914" r:id="rId7"/>
    <p:sldLayoutId id="2147483915" r:id="rId8"/>
    <p:sldLayoutId id="2147483916" r:id="rId9"/>
    <p:sldLayoutId id="2147483917" r:id="rId10"/>
    <p:sldLayoutId id="2147483918" r:id="rId11"/>
    <p:sldLayoutId id="2147483919" r:id="rId12"/>
    <p:sldLayoutId id="2147483920" r:id="rId13"/>
    <p:sldLayoutId id="2147483921" r:id="rId14"/>
    <p:sldLayoutId id="2147483922" r:id="rId15"/>
    <p:sldLayoutId id="2147483923" r:id="rId16"/>
    <p:sldLayoutId id="2147483924" r:id="rId17"/>
  </p:sldLayoutIdLst>
  <p:hf sldNum="0" hdr="0"/>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6FB1D424-B5F8-53D6-0AB2-435098BB8549}"/>
              </a:ext>
            </a:extLst>
          </p:cNvPr>
          <p:cNvSpPr>
            <a:spLocks noGrp="1" noChangeArrowheads="1"/>
          </p:cNvSpPr>
          <p:nvPr>
            <p:ph type="title"/>
          </p:nvPr>
        </p:nvSpPr>
        <p:spPr bwMode="auto">
          <a:xfrm>
            <a:off x="1625600" y="419100"/>
            <a:ext cx="103632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41987" name="Rectangle 3">
            <a:extLst>
              <a:ext uri="{FF2B5EF4-FFF2-40B4-BE49-F238E27FC236}">
                <a16:creationId xmlns:a16="http://schemas.microsoft.com/office/drawing/2014/main" id="{5E141E49-6A07-182A-041D-650C38EF2202}"/>
              </a:ext>
            </a:extLst>
          </p:cNvPr>
          <p:cNvSpPr>
            <a:spLocks noGrp="1" noChangeArrowheads="1"/>
          </p:cNvSpPr>
          <p:nvPr>
            <p:ph type="body" idx="1"/>
          </p:nvPr>
        </p:nvSpPr>
        <p:spPr bwMode="auto">
          <a:xfrm>
            <a:off x="1625600" y="2044700"/>
            <a:ext cx="103632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grpSp>
        <p:nvGrpSpPr>
          <p:cNvPr id="41991" name="Group 7">
            <a:extLst>
              <a:ext uri="{FF2B5EF4-FFF2-40B4-BE49-F238E27FC236}">
                <a16:creationId xmlns:a16="http://schemas.microsoft.com/office/drawing/2014/main" id="{67A058FA-CDED-D8C1-40F2-BACDAFC4AB97}"/>
              </a:ext>
            </a:extLst>
          </p:cNvPr>
          <p:cNvGrpSpPr>
            <a:grpSpLocks/>
          </p:cNvGrpSpPr>
          <p:nvPr/>
        </p:nvGrpSpPr>
        <p:grpSpPr bwMode="auto">
          <a:xfrm>
            <a:off x="203201" y="314326"/>
            <a:ext cx="1130300" cy="6543675"/>
            <a:chOff x="96" y="198"/>
            <a:chExt cx="534" cy="4122"/>
          </a:xfrm>
        </p:grpSpPr>
        <p:sp>
          <p:nvSpPr>
            <p:cNvPr id="41992" name="AutoShape 8">
              <a:extLst>
                <a:ext uri="{FF2B5EF4-FFF2-40B4-BE49-F238E27FC236}">
                  <a16:creationId xmlns:a16="http://schemas.microsoft.com/office/drawing/2014/main" id="{9139DA03-4797-166F-0FFF-CC1CD285EB20}"/>
                </a:ext>
              </a:extLst>
            </p:cNvPr>
            <p:cNvSpPr>
              <a:spLocks noChangeArrowheads="1"/>
            </p:cNvSpPr>
            <p:nvPr/>
          </p:nvSpPr>
          <p:spPr bwMode="auto">
            <a:xfrm rot="5400000" flipH="1">
              <a:off x="82" y="1994"/>
              <a:ext cx="564" cy="533"/>
            </a:xfrm>
            <a:prstGeom prst="parallelogram">
              <a:avLst>
                <a:gd name="adj" fmla="val 56034"/>
              </a:avLst>
            </a:prstGeom>
            <a:gradFill rotWithShape="0">
              <a:gsLst>
                <a:gs pos="0">
                  <a:schemeClr val="accent1"/>
                </a:gs>
                <a:gs pos="100000">
                  <a:schemeClr val="accent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US" sz="1800"/>
            </a:p>
          </p:txBody>
        </p:sp>
        <p:sp>
          <p:nvSpPr>
            <p:cNvPr id="41993" name="AutoShape 9">
              <a:extLst>
                <a:ext uri="{FF2B5EF4-FFF2-40B4-BE49-F238E27FC236}">
                  <a16:creationId xmlns:a16="http://schemas.microsoft.com/office/drawing/2014/main" id="{BF10DB9C-B2C4-B168-6B3B-31507E7F6B4C}"/>
                </a:ext>
              </a:extLst>
            </p:cNvPr>
            <p:cNvSpPr>
              <a:spLocks noChangeArrowheads="1"/>
            </p:cNvSpPr>
            <p:nvPr/>
          </p:nvSpPr>
          <p:spPr bwMode="auto">
            <a:xfrm rot="5400000" flipH="1">
              <a:off x="82" y="2588"/>
              <a:ext cx="564" cy="533"/>
            </a:xfrm>
            <a:prstGeom prst="parallelogram">
              <a:avLst>
                <a:gd name="adj" fmla="val 56034"/>
              </a:avLst>
            </a:prstGeom>
            <a:gradFill rotWithShape="0">
              <a:gsLst>
                <a:gs pos="0">
                  <a:schemeClr val="accent1"/>
                </a:gs>
                <a:gs pos="100000">
                  <a:schemeClr val="accent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US" sz="1800"/>
            </a:p>
          </p:txBody>
        </p:sp>
        <p:sp>
          <p:nvSpPr>
            <p:cNvPr id="41994" name="AutoShape 10">
              <a:extLst>
                <a:ext uri="{FF2B5EF4-FFF2-40B4-BE49-F238E27FC236}">
                  <a16:creationId xmlns:a16="http://schemas.microsoft.com/office/drawing/2014/main" id="{B678A15C-5BAA-B7DE-A046-08A840F5E26F}"/>
                </a:ext>
              </a:extLst>
            </p:cNvPr>
            <p:cNvSpPr>
              <a:spLocks noChangeArrowheads="1"/>
            </p:cNvSpPr>
            <p:nvPr/>
          </p:nvSpPr>
          <p:spPr bwMode="auto">
            <a:xfrm rot="5400000" flipH="1">
              <a:off x="81" y="3181"/>
              <a:ext cx="564" cy="533"/>
            </a:xfrm>
            <a:prstGeom prst="parallelogram">
              <a:avLst>
                <a:gd name="adj" fmla="val 56034"/>
              </a:avLst>
            </a:prstGeom>
            <a:gradFill rotWithShape="0">
              <a:gsLst>
                <a:gs pos="0">
                  <a:schemeClr val="accent1"/>
                </a:gs>
                <a:gs pos="100000">
                  <a:schemeClr val="accent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US" sz="1800"/>
            </a:p>
          </p:txBody>
        </p:sp>
        <p:sp>
          <p:nvSpPr>
            <p:cNvPr id="41995" name="AutoShape 11">
              <a:extLst>
                <a:ext uri="{FF2B5EF4-FFF2-40B4-BE49-F238E27FC236}">
                  <a16:creationId xmlns:a16="http://schemas.microsoft.com/office/drawing/2014/main" id="{315A2811-9F0E-0BAB-752F-5DF8DB201CB2}"/>
                </a:ext>
              </a:extLst>
            </p:cNvPr>
            <p:cNvSpPr>
              <a:spLocks noChangeArrowheads="1"/>
            </p:cNvSpPr>
            <p:nvPr/>
          </p:nvSpPr>
          <p:spPr bwMode="auto">
            <a:xfrm rot="5400000" flipH="1">
              <a:off x="84" y="3774"/>
              <a:ext cx="558" cy="533"/>
            </a:xfrm>
            <a:prstGeom prst="parallelogram">
              <a:avLst>
                <a:gd name="adj" fmla="val 55437"/>
              </a:avLst>
            </a:prstGeom>
            <a:gradFill rotWithShape="0">
              <a:gsLst>
                <a:gs pos="0">
                  <a:schemeClr val="accent1"/>
                </a:gs>
                <a:gs pos="100000">
                  <a:schemeClr val="accent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US" sz="1800"/>
            </a:p>
          </p:txBody>
        </p:sp>
        <p:sp>
          <p:nvSpPr>
            <p:cNvPr id="41996" name="AutoShape 12">
              <a:extLst>
                <a:ext uri="{FF2B5EF4-FFF2-40B4-BE49-F238E27FC236}">
                  <a16:creationId xmlns:a16="http://schemas.microsoft.com/office/drawing/2014/main" id="{F6B75393-8A74-7BD0-95F0-8892D64EB2B9}"/>
                </a:ext>
              </a:extLst>
            </p:cNvPr>
            <p:cNvSpPr>
              <a:spLocks noChangeArrowheads="1"/>
            </p:cNvSpPr>
            <p:nvPr/>
          </p:nvSpPr>
          <p:spPr bwMode="auto">
            <a:xfrm rot="5400000" flipH="1">
              <a:off x="82" y="213"/>
              <a:ext cx="564" cy="533"/>
            </a:xfrm>
            <a:prstGeom prst="parallelogram">
              <a:avLst>
                <a:gd name="adj" fmla="val 56034"/>
              </a:avLst>
            </a:prstGeom>
            <a:gradFill rotWithShape="0">
              <a:gsLst>
                <a:gs pos="0">
                  <a:schemeClr val="accent1"/>
                </a:gs>
                <a:gs pos="100000">
                  <a:schemeClr val="accent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US" sz="1800"/>
            </a:p>
          </p:txBody>
        </p:sp>
        <p:sp>
          <p:nvSpPr>
            <p:cNvPr id="41997" name="AutoShape 13">
              <a:extLst>
                <a:ext uri="{FF2B5EF4-FFF2-40B4-BE49-F238E27FC236}">
                  <a16:creationId xmlns:a16="http://schemas.microsoft.com/office/drawing/2014/main" id="{1B677606-7EEB-55F9-BA36-5FC91EF4AC9D}"/>
                </a:ext>
              </a:extLst>
            </p:cNvPr>
            <p:cNvSpPr>
              <a:spLocks noChangeArrowheads="1"/>
            </p:cNvSpPr>
            <p:nvPr/>
          </p:nvSpPr>
          <p:spPr bwMode="auto">
            <a:xfrm rot="5400000" flipH="1">
              <a:off x="81" y="803"/>
              <a:ext cx="564" cy="533"/>
            </a:xfrm>
            <a:prstGeom prst="parallelogram">
              <a:avLst>
                <a:gd name="adj" fmla="val 56034"/>
              </a:avLst>
            </a:prstGeom>
            <a:gradFill rotWithShape="0">
              <a:gsLst>
                <a:gs pos="0">
                  <a:schemeClr val="accent1"/>
                </a:gs>
                <a:gs pos="100000">
                  <a:schemeClr val="accent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US" sz="1800"/>
            </a:p>
          </p:txBody>
        </p:sp>
        <p:sp>
          <p:nvSpPr>
            <p:cNvPr id="41998" name="AutoShape 14">
              <a:extLst>
                <a:ext uri="{FF2B5EF4-FFF2-40B4-BE49-F238E27FC236}">
                  <a16:creationId xmlns:a16="http://schemas.microsoft.com/office/drawing/2014/main" id="{47F6AD4A-3F3D-C8BF-8668-0687132999C9}"/>
                </a:ext>
              </a:extLst>
            </p:cNvPr>
            <p:cNvSpPr>
              <a:spLocks noChangeArrowheads="1"/>
            </p:cNvSpPr>
            <p:nvPr/>
          </p:nvSpPr>
          <p:spPr bwMode="auto">
            <a:xfrm rot="5400000" flipH="1">
              <a:off x="81" y="1399"/>
              <a:ext cx="564" cy="533"/>
            </a:xfrm>
            <a:prstGeom prst="parallelogram">
              <a:avLst>
                <a:gd name="adj" fmla="val 56034"/>
              </a:avLst>
            </a:prstGeom>
            <a:gradFill rotWithShape="0">
              <a:gsLst>
                <a:gs pos="0">
                  <a:schemeClr val="accent1"/>
                </a:gs>
                <a:gs pos="100000">
                  <a:schemeClr val="accent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US" sz="1800"/>
            </a:p>
          </p:txBody>
        </p:sp>
      </p:grpSp>
      <p:sp>
        <p:nvSpPr>
          <p:cNvPr id="41999" name="Rectangle 15">
            <a:extLst>
              <a:ext uri="{FF2B5EF4-FFF2-40B4-BE49-F238E27FC236}">
                <a16:creationId xmlns:a16="http://schemas.microsoft.com/office/drawing/2014/main" id="{DD13F744-E658-250D-084B-BCC447164572}"/>
              </a:ext>
            </a:extLst>
          </p:cNvPr>
          <p:cNvSpPr>
            <a:spLocks noChangeArrowheads="1"/>
          </p:cNvSpPr>
          <p:nvPr/>
        </p:nvSpPr>
        <p:spPr bwMode="auto">
          <a:xfrm>
            <a:off x="588434" y="0"/>
            <a:ext cx="368300" cy="6858000"/>
          </a:xfrm>
          <a:prstGeom prst="rect">
            <a:avLst/>
          </a:prstGeom>
          <a:gradFill rotWithShape="0">
            <a:gsLst>
              <a:gs pos="0">
                <a:schemeClr val="bg2"/>
              </a:gs>
              <a:gs pos="50000">
                <a:schemeClr val="folHlink"/>
              </a:gs>
              <a:gs pos="100000">
                <a:schemeClr val="bg2"/>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1800"/>
          </a:p>
        </p:txBody>
      </p:sp>
      <p:sp>
        <p:nvSpPr>
          <p:cNvPr id="42000" name="AutoShape 16">
            <a:extLst>
              <a:ext uri="{FF2B5EF4-FFF2-40B4-BE49-F238E27FC236}">
                <a16:creationId xmlns:a16="http://schemas.microsoft.com/office/drawing/2014/main" id="{751CA421-1D1D-8B87-0412-47E5DEB6A449}"/>
              </a:ext>
            </a:extLst>
          </p:cNvPr>
          <p:cNvSpPr>
            <a:spLocks noChangeArrowheads="1"/>
          </p:cNvSpPr>
          <p:nvPr/>
        </p:nvSpPr>
        <p:spPr bwMode="auto">
          <a:xfrm flipH="1">
            <a:off x="730251" y="1703388"/>
            <a:ext cx="11461749" cy="254000"/>
          </a:xfrm>
          <a:prstGeom prst="homePlate">
            <a:avLst>
              <a:gd name="adj" fmla="val 58913"/>
            </a:avLst>
          </a:prstGeom>
          <a:gradFill rotWithShape="0">
            <a:gsLst>
              <a:gs pos="0">
                <a:schemeClr val="bg2"/>
              </a:gs>
              <a:gs pos="50000">
                <a:schemeClr val="folHlink"/>
              </a:gs>
              <a:gs pos="100000">
                <a:schemeClr val="bg2"/>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800"/>
          </a:p>
        </p:txBody>
      </p:sp>
      <p:sp>
        <p:nvSpPr>
          <p:cNvPr id="42001" name="Oval 17">
            <a:extLst>
              <a:ext uri="{FF2B5EF4-FFF2-40B4-BE49-F238E27FC236}">
                <a16:creationId xmlns:a16="http://schemas.microsoft.com/office/drawing/2014/main" id="{ED153463-E9B2-267F-FB1F-639B5B63BD9C}"/>
              </a:ext>
            </a:extLst>
          </p:cNvPr>
          <p:cNvSpPr>
            <a:spLocks noChangeArrowheads="1"/>
          </p:cNvSpPr>
          <p:nvPr/>
        </p:nvSpPr>
        <p:spPr bwMode="auto">
          <a:xfrm>
            <a:off x="613834" y="1706564"/>
            <a:ext cx="393700" cy="274637"/>
          </a:xfrm>
          <a:prstGeom prst="ellipse">
            <a:avLst/>
          </a:prstGeom>
          <a:gradFill rotWithShape="0">
            <a:gsLst>
              <a:gs pos="0">
                <a:srgbClr val="FEFFFF"/>
              </a:gs>
              <a:gs pos="100000">
                <a:schemeClr val="folHlink"/>
              </a:gs>
            </a:gsLst>
            <a:path path="shape">
              <a:fillToRect l="50000" t="50000" r="50000" b="50000"/>
            </a:path>
          </a:gra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sz="1800"/>
          </a:p>
        </p:txBody>
      </p:sp>
      <p:sp>
        <p:nvSpPr>
          <p:cNvPr id="42002" name="Rectangle 18">
            <a:extLst>
              <a:ext uri="{FF2B5EF4-FFF2-40B4-BE49-F238E27FC236}">
                <a16:creationId xmlns:a16="http://schemas.microsoft.com/office/drawing/2014/main" id="{FC231091-E3B9-FF00-9447-F85B6B48AF54}"/>
              </a:ext>
            </a:extLst>
          </p:cNvPr>
          <p:cNvSpPr>
            <a:spLocks noChangeArrowheads="1"/>
          </p:cNvSpPr>
          <p:nvPr/>
        </p:nvSpPr>
        <p:spPr bwMode="auto">
          <a:xfrm>
            <a:off x="618067" y="1912938"/>
            <a:ext cx="254000" cy="46783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1800"/>
          </a:p>
        </p:txBody>
      </p:sp>
      <p:sp>
        <p:nvSpPr>
          <p:cNvPr id="42003" name="Oval 19">
            <a:extLst>
              <a:ext uri="{FF2B5EF4-FFF2-40B4-BE49-F238E27FC236}">
                <a16:creationId xmlns:a16="http://schemas.microsoft.com/office/drawing/2014/main" id="{D8A359CB-AE82-0BB3-FE39-1EC8AE451196}"/>
              </a:ext>
            </a:extLst>
          </p:cNvPr>
          <p:cNvSpPr>
            <a:spLocks noChangeArrowheads="1"/>
          </p:cNvSpPr>
          <p:nvPr/>
        </p:nvSpPr>
        <p:spPr bwMode="auto">
          <a:xfrm>
            <a:off x="12278784" y="1676400"/>
            <a:ext cx="406400" cy="274638"/>
          </a:xfrm>
          <a:prstGeom prst="ellipse">
            <a:avLst/>
          </a:prstGeom>
          <a:gradFill rotWithShape="0">
            <a:gsLst>
              <a:gs pos="0">
                <a:srgbClr val="FEFFFF"/>
              </a:gs>
              <a:gs pos="100000">
                <a:schemeClr val="folHlink"/>
              </a:gs>
            </a:gsLst>
            <a:path path="shape">
              <a:fillToRect l="50000" t="50000" r="50000" b="50000"/>
            </a:path>
          </a:gra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sz="1800"/>
          </a:p>
        </p:txBody>
      </p:sp>
      <p:sp>
        <p:nvSpPr>
          <p:cNvPr id="42004" name="Rectangle 20">
            <a:extLst>
              <a:ext uri="{FF2B5EF4-FFF2-40B4-BE49-F238E27FC236}">
                <a16:creationId xmlns:a16="http://schemas.microsoft.com/office/drawing/2014/main" id="{6E08406C-2FA1-CD87-B11A-9B7D8760B90A}"/>
              </a:ext>
            </a:extLst>
          </p:cNvPr>
          <p:cNvSpPr>
            <a:spLocks noChangeArrowheads="1"/>
          </p:cNvSpPr>
          <p:nvPr/>
        </p:nvSpPr>
        <p:spPr bwMode="auto">
          <a:xfrm>
            <a:off x="609600" y="1739900"/>
            <a:ext cx="11669184"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1800"/>
          </a:p>
        </p:txBody>
      </p:sp>
      <p:grpSp>
        <p:nvGrpSpPr>
          <p:cNvPr id="42005" name="Group 21">
            <a:extLst>
              <a:ext uri="{FF2B5EF4-FFF2-40B4-BE49-F238E27FC236}">
                <a16:creationId xmlns:a16="http://schemas.microsoft.com/office/drawing/2014/main" id="{01A364E7-C7B6-1693-312F-E0975BB1501D}"/>
              </a:ext>
            </a:extLst>
          </p:cNvPr>
          <p:cNvGrpSpPr>
            <a:grpSpLocks/>
          </p:cNvGrpSpPr>
          <p:nvPr/>
        </p:nvGrpSpPr>
        <p:grpSpPr bwMode="auto">
          <a:xfrm>
            <a:off x="1" y="685800"/>
            <a:ext cx="1132417" cy="6858000"/>
            <a:chOff x="95" y="0"/>
            <a:chExt cx="535" cy="4320"/>
          </a:xfrm>
        </p:grpSpPr>
        <p:sp>
          <p:nvSpPr>
            <p:cNvPr id="42006" name="AutoShape 22">
              <a:extLst>
                <a:ext uri="{FF2B5EF4-FFF2-40B4-BE49-F238E27FC236}">
                  <a16:creationId xmlns:a16="http://schemas.microsoft.com/office/drawing/2014/main" id="{5823A031-2924-1102-4F32-069E6AE4082E}"/>
                </a:ext>
              </a:extLst>
            </p:cNvPr>
            <p:cNvSpPr>
              <a:spLocks noChangeArrowheads="1"/>
            </p:cNvSpPr>
            <p:nvPr/>
          </p:nvSpPr>
          <p:spPr bwMode="auto">
            <a:xfrm rot="-5400000">
              <a:off x="82" y="2291"/>
              <a:ext cx="564" cy="533"/>
            </a:xfrm>
            <a:prstGeom prst="parallelogram">
              <a:avLst>
                <a:gd name="adj" fmla="val 56034"/>
              </a:avLst>
            </a:prstGeom>
            <a:gradFill rotWithShape="0">
              <a:gsLst>
                <a:gs pos="0">
                  <a:schemeClr val="accent2"/>
                </a:gs>
                <a:gs pos="100000">
                  <a:schemeClr val="accent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US" sz="1800"/>
            </a:p>
          </p:txBody>
        </p:sp>
        <p:sp>
          <p:nvSpPr>
            <p:cNvPr id="42007" name="AutoShape 23">
              <a:extLst>
                <a:ext uri="{FF2B5EF4-FFF2-40B4-BE49-F238E27FC236}">
                  <a16:creationId xmlns:a16="http://schemas.microsoft.com/office/drawing/2014/main" id="{890D0EF2-2CDC-72FB-A80A-584DA93A4A4A}"/>
                </a:ext>
              </a:extLst>
            </p:cNvPr>
            <p:cNvSpPr>
              <a:spLocks noChangeArrowheads="1"/>
            </p:cNvSpPr>
            <p:nvPr/>
          </p:nvSpPr>
          <p:spPr bwMode="auto">
            <a:xfrm rot="-5400000">
              <a:off x="81" y="2886"/>
              <a:ext cx="565" cy="533"/>
            </a:xfrm>
            <a:prstGeom prst="parallelogram">
              <a:avLst>
                <a:gd name="adj" fmla="val 56133"/>
              </a:avLst>
            </a:prstGeom>
            <a:gradFill rotWithShape="0">
              <a:gsLst>
                <a:gs pos="0">
                  <a:schemeClr val="accent2"/>
                </a:gs>
                <a:gs pos="100000">
                  <a:schemeClr val="accent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US" sz="1800"/>
            </a:p>
          </p:txBody>
        </p:sp>
        <p:sp>
          <p:nvSpPr>
            <p:cNvPr id="42008" name="AutoShape 24">
              <a:extLst>
                <a:ext uri="{FF2B5EF4-FFF2-40B4-BE49-F238E27FC236}">
                  <a16:creationId xmlns:a16="http://schemas.microsoft.com/office/drawing/2014/main" id="{7E38CFFA-1182-5AE1-FD4D-4BD9C7BA76A1}"/>
                </a:ext>
              </a:extLst>
            </p:cNvPr>
            <p:cNvSpPr>
              <a:spLocks noChangeArrowheads="1"/>
            </p:cNvSpPr>
            <p:nvPr/>
          </p:nvSpPr>
          <p:spPr bwMode="auto">
            <a:xfrm rot="-5400000">
              <a:off x="81" y="3479"/>
              <a:ext cx="564" cy="533"/>
            </a:xfrm>
            <a:prstGeom prst="parallelogram">
              <a:avLst>
                <a:gd name="adj" fmla="val 56034"/>
              </a:avLst>
            </a:prstGeom>
            <a:gradFill rotWithShape="0">
              <a:gsLst>
                <a:gs pos="0">
                  <a:schemeClr val="accent2"/>
                </a:gs>
                <a:gs pos="100000">
                  <a:schemeClr val="accent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US" sz="1800"/>
            </a:p>
          </p:txBody>
        </p:sp>
        <p:sp>
          <p:nvSpPr>
            <p:cNvPr id="42009" name="AutoShape 25">
              <a:extLst>
                <a:ext uri="{FF2B5EF4-FFF2-40B4-BE49-F238E27FC236}">
                  <a16:creationId xmlns:a16="http://schemas.microsoft.com/office/drawing/2014/main" id="{F25DFCA1-79E2-1BD1-5A1E-BCF8B6E80F4E}"/>
                </a:ext>
              </a:extLst>
            </p:cNvPr>
            <p:cNvSpPr>
              <a:spLocks noChangeArrowheads="1"/>
            </p:cNvSpPr>
            <p:nvPr/>
          </p:nvSpPr>
          <p:spPr bwMode="auto">
            <a:xfrm rot="-5400000">
              <a:off x="81" y="508"/>
              <a:ext cx="565" cy="533"/>
            </a:xfrm>
            <a:prstGeom prst="parallelogram">
              <a:avLst>
                <a:gd name="adj" fmla="val 56133"/>
              </a:avLst>
            </a:prstGeom>
            <a:gradFill rotWithShape="0">
              <a:gsLst>
                <a:gs pos="0">
                  <a:schemeClr val="accent2"/>
                </a:gs>
                <a:gs pos="100000">
                  <a:schemeClr val="accent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US" sz="1800"/>
            </a:p>
          </p:txBody>
        </p:sp>
        <p:sp>
          <p:nvSpPr>
            <p:cNvPr id="42010" name="AutoShape 26">
              <a:extLst>
                <a:ext uri="{FF2B5EF4-FFF2-40B4-BE49-F238E27FC236}">
                  <a16:creationId xmlns:a16="http://schemas.microsoft.com/office/drawing/2014/main" id="{8F1FFAF4-52AE-286A-3DB6-D1A47FFCB1D9}"/>
                </a:ext>
              </a:extLst>
            </p:cNvPr>
            <p:cNvSpPr>
              <a:spLocks noChangeArrowheads="1"/>
            </p:cNvSpPr>
            <p:nvPr/>
          </p:nvSpPr>
          <p:spPr bwMode="auto">
            <a:xfrm rot="-5400000">
              <a:off x="81" y="1101"/>
              <a:ext cx="564" cy="533"/>
            </a:xfrm>
            <a:prstGeom prst="parallelogram">
              <a:avLst>
                <a:gd name="adj" fmla="val 56034"/>
              </a:avLst>
            </a:prstGeom>
            <a:gradFill rotWithShape="0">
              <a:gsLst>
                <a:gs pos="0">
                  <a:schemeClr val="accent2"/>
                </a:gs>
                <a:gs pos="100000">
                  <a:schemeClr val="accent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US" sz="1800"/>
            </a:p>
          </p:txBody>
        </p:sp>
        <p:sp>
          <p:nvSpPr>
            <p:cNvPr id="42011" name="AutoShape 27">
              <a:extLst>
                <a:ext uri="{FF2B5EF4-FFF2-40B4-BE49-F238E27FC236}">
                  <a16:creationId xmlns:a16="http://schemas.microsoft.com/office/drawing/2014/main" id="{CA3FF8FD-890B-17F6-9B4A-DC58EE090946}"/>
                </a:ext>
              </a:extLst>
            </p:cNvPr>
            <p:cNvSpPr>
              <a:spLocks noChangeArrowheads="1"/>
            </p:cNvSpPr>
            <p:nvPr/>
          </p:nvSpPr>
          <p:spPr bwMode="auto">
            <a:xfrm rot="-5400000">
              <a:off x="81" y="1697"/>
              <a:ext cx="564" cy="533"/>
            </a:xfrm>
            <a:prstGeom prst="parallelogram">
              <a:avLst>
                <a:gd name="adj" fmla="val 56034"/>
              </a:avLst>
            </a:prstGeom>
            <a:gradFill rotWithShape="0">
              <a:gsLst>
                <a:gs pos="0">
                  <a:schemeClr val="accent2"/>
                </a:gs>
                <a:gs pos="100000">
                  <a:schemeClr val="accent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US" sz="1800"/>
            </a:p>
          </p:txBody>
        </p:sp>
        <p:sp>
          <p:nvSpPr>
            <p:cNvPr id="42012" name="Freeform 28">
              <a:extLst>
                <a:ext uri="{FF2B5EF4-FFF2-40B4-BE49-F238E27FC236}">
                  <a16:creationId xmlns:a16="http://schemas.microsoft.com/office/drawing/2014/main" id="{9E782398-5A5E-DE31-CB0C-3415E5A9D156}"/>
                </a:ext>
              </a:extLst>
            </p:cNvPr>
            <p:cNvSpPr>
              <a:spLocks/>
            </p:cNvSpPr>
            <p:nvPr/>
          </p:nvSpPr>
          <p:spPr bwMode="auto">
            <a:xfrm>
              <a:off x="98" y="0"/>
              <a:ext cx="532" cy="465"/>
            </a:xfrm>
            <a:custGeom>
              <a:avLst/>
              <a:gdLst>
                <a:gd name="T0" fmla="*/ 1 w 532"/>
                <a:gd name="T1" fmla="*/ 0 h 465"/>
                <a:gd name="T2" fmla="*/ 0 w 532"/>
                <a:gd name="T3" fmla="*/ 166 h 465"/>
                <a:gd name="T4" fmla="*/ 532 w 532"/>
                <a:gd name="T5" fmla="*/ 465 h 465"/>
                <a:gd name="T6" fmla="*/ 532 w 532"/>
                <a:gd name="T7" fmla="*/ 201 h 465"/>
                <a:gd name="T8" fmla="*/ 172 w 532"/>
                <a:gd name="T9" fmla="*/ 0 h 465"/>
                <a:gd name="T10" fmla="*/ 1 w 532"/>
                <a:gd name="T11" fmla="*/ 0 h 465"/>
              </a:gdLst>
              <a:ahLst/>
              <a:cxnLst>
                <a:cxn ang="0">
                  <a:pos x="T0" y="T1"/>
                </a:cxn>
                <a:cxn ang="0">
                  <a:pos x="T2" y="T3"/>
                </a:cxn>
                <a:cxn ang="0">
                  <a:pos x="T4" y="T5"/>
                </a:cxn>
                <a:cxn ang="0">
                  <a:pos x="T6" y="T7"/>
                </a:cxn>
                <a:cxn ang="0">
                  <a:pos x="T8" y="T9"/>
                </a:cxn>
                <a:cxn ang="0">
                  <a:pos x="T10" y="T11"/>
                </a:cxn>
              </a:cxnLst>
              <a:rect l="0" t="0" r="r" b="b"/>
              <a:pathLst>
                <a:path w="532" h="465">
                  <a:moveTo>
                    <a:pt x="1" y="0"/>
                  </a:moveTo>
                  <a:lnTo>
                    <a:pt x="0" y="166"/>
                  </a:lnTo>
                  <a:lnTo>
                    <a:pt x="532" y="465"/>
                  </a:lnTo>
                  <a:lnTo>
                    <a:pt x="532" y="201"/>
                  </a:lnTo>
                  <a:lnTo>
                    <a:pt x="172" y="0"/>
                  </a:lnTo>
                  <a:lnTo>
                    <a:pt x="1" y="0"/>
                  </a:lnTo>
                  <a:close/>
                </a:path>
              </a:pathLst>
            </a:custGeom>
            <a:gradFill rotWithShape="0">
              <a:gsLst>
                <a:gs pos="0">
                  <a:schemeClr val="accent2"/>
                </a:gs>
                <a:gs pos="100000">
                  <a:schemeClr val="accent1"/>
                </a:gs>
              </a:gsLst>
              <a:lin ang="0" scaled="1"/>
            </a:gradFill>
            <a:ln>
              <a:noFill/>
            </a:ln>
            <a:effectLst/>
            <a:extLs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US" sz="1800"/>
            </a:p>
          </p:txBody>
        </p:sp>
        <p:sp>
          <p:nvSpPr>
            <p:cNvPr id="42013" name="Freeform 29">
              <a:extLst>
                <a:ext uri="{FF2B5EF4-FFF2-40B4-BE49-F238E27FC236}">
                  <a16:creationId xmlns:a16="http://schemas.microsoft.com/office/drawing/2014/main" id="{7F716CCB-33CA-7417-75EE-3B983463405B}"/>
                </a:ext>
              </a:extLst>
            </p:cNvPr>
            <p:cNvSpPr>
              <a:spLocks/>
            </p:cNvSpPr>
            <p:nvPr/>
          </p:nvSpPr>
          <p:spPr bwMode="auto">
            <a:xfrm>
              <a:off x="95" y="4060"/>
              <a:ext cx="457" cy="260"/>
            </a:xfrm>
            <a:custGeom>
              <a:avLst/>
              <a:gdLst>
                <a:gd name="T0" fmla="*/ 457 w 457"/>
                <a:gd name="T1" fmla="*/ 260 h 264"/>
                <a:gd name="T2" fmla="*/ 1 w 457"/>
                <a:gd name="T3" fmla="*/ 0 h 264"/>
                <a:gd name="T4" fmla="*/ 0 w 457"/>
                <a:gd name="T5" fmla="*/ 264 h 264"/>
                <a:gd name="T6" fmla="*/ 457 w 457"/>
                <a:gd name="T7" fmla="*/ 260 h 264"/>
              </a:gdLst>
              <a:ahLst/>
              <a:cxnLst>
                <a:cxn ang="0">
                  <a:pos x="T0" y="T1"/>
                </a:cxn>
                <a:cxn ang="0">
                  <a:pos x="T2" y="T3"/>
                </a:cxn>
                <a:cxn ang="0">
                  <a:pos x="T4" y="T5"/>
                </a:cxn>
                <a:cxn ang="0">
                  <a:pos x="T6" y="T7"/>
                </a:cxn>
              </a:cxnLst>
              <a:rect l="0" t="0" r="r" b="b"/>
              <a:pathLst>
                <a:path w="457" h="264">
                  <a:moveTo>
                    <a:pt x="457" y="260"/>
                  </a:moveTo>
                  <a:lnTo>
                    <a:pt x="1" y="0"/>
                  </a:lnTo>
                  <a:lnTo>
                    <a:pt x="0" y="264"/>
                  </a:lnTo>
                  <a:lnTo>
                    <a:pt x="457" y="260"/>
                  </a:lnTo>
                  <a:close/>
                </a:path>
              </a:pathLst>
            </a:custGeom>
            <a:gradFill rotWithShape="0">
              <a:gsLst>
                <a:gs pos="0">
                  <a:schemeClr val="accent2"/>
                </a:gs>
                <a:gs pos="100000">
                  <a:schemeClr val="accent1"/>
                </a:gs>
              </a:gsLst>
              <a:lin ang="0" scaled="1"/>
            </a:gradFill>
            <a:ln>
              <a:noFill/>
            </a:ln>
            <a:effectLst/>
            <a:extLs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US" sz="1800"/>
            </a:p>
          </p:txBody>
        </p:sp>
      </p:grpSp>
      <p:sp>
        <p:nvSpPr>
          <p:cNvPr id="42014" name="Rectangle 30">
            <a:extLst>
              <a:ext uri="{FF2B5EF4-FFF2-40B4-BE49-F238E27FC236}">
                <a16:creationId xmlns:a16="http://schemas.microsoft.com/office/drawing/2014/main" id="{0B9698B2-71B2-7F65-87EA-E6A086891AB3}"/>
              </a:ext>
            </a:extLst>
          </p:cNvPr>
          <p:cNvSpPr>
            <a:spLocks noGrp="1" noChangeArrowheads="1"/>
          </p:cNvSpPr>
          <p:nvPr>
            <p:ph type="dt" sz="half" idx="2"/>
          </p:nvPr>
        </p:nvSpPr>
        <p:spPr bwMode="auto">
          <a:xfrm>
            <a:off x="1320800" y="6553200"/>
            <a:ext cx="2743200"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50000"/>
              </a:spcBef>
              <a:defRPr sz="1200" b="1">
                <a:latin typeface="+mn-lt"/>
              </a:defRPr>
            </a:lvl1pPr>
          </a:lstStyle>
          <a:p>
            <a:r>
              <a:rPr lang="en-US" altLang="en-US"/>
              <a:t>Wage and Hour Division</a:t>
            </a:r>
            <a:endParaRPr lang="en-US" altLang="en-US" b="0"/>
          </a:p>
        </p:txBody>
      </p:sp>
      <p:pic>
        <p:nvPicPr>
          <p:cNvPr id="42015" name="Picture 31">
            <a:extLst>
              <a:ext uri="{FF2B5EF4-FFF2-40B4-BE49-F238E27FC236}">
                <a16:creationId xmlns:a16="http://schemas.microsoft.com/office/drawing/2014/main" id="{FAD8A9F9-54AD-6ED2-4463-C7111ECC9B5D}"/>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 y="6353176"/>
            <a:ext cx="1358900" cy="50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2016" name="Rectangle 32">
            <a:extLst>
              <a:ext uri="{FF2B5EF4-FFF2-40B4-BE49-F238E27FC236}">
                <a16:creationId xmlns:a16="http://schemas.microsoft.com/office/drawing/2014/main" id="{D5438E7D-4519-7B3E-3C6B-39739E98C8B0}"/>
              </a:ext>
            </a:extLst>
          </p:cNvPr>
          <p:cNvSpPr>
            <a:spLocks noChangeArrowheads="1"/>
          </p:cNvSpPr>
          <p:nvPr/>
        </p:nvSpPr>
        <p:spPr bwMode="auto">
          <a:xfrm>
            <a:off x="9652000" y="6553200"/>
            <a:ext cx="2336800"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ctr">
              <a:spcBef>
                <a:spcPct val="50000"/>
              </a:spcBef>
            </a:pPr>
            <a:r>
              <a:rPr lang="en-US" altLang="en-US" sz="1200" b="1">
                <a:latin typeface="Tahoma" panose="020B0604030504040204" pitchFamily="34" charset="0"/>
              </a:rPr>
              <a:t>1-866-487-9243                    </a:t>
            </a:r>
          </a:p>
        </p:txBody>
      </p:sp>
      <p:sp>
        <p:nvSpPr>
          <p:cNvPr id="42017" name="Rectangle 33">
            <a:extLst>
              <a:ext uri="{FF2B5EF4-FFF2-40B4-BE49-F238E27FC236}">
                <a16:creationId xmlns:a16="http://schemas.microsoft.com/office/drawing/2014/main" id="{34253ADF-73A2-768F-B179-EA55F802F316}"/>
              </a:ext>
            </a:extLst>
          </p:cNvPr>
          <p:cNvSpPr>
            <a:spLocks noGrp="1" noChangeArrowheads="1"/>
          </p:cNvSpPr>
          <p:nvPr>
            <p:ph type="ftr" sz="quarter" idx="3"/>
          </p:nvPr>
        </p:nvSpPr>
        <p:spPr bwMode="auto">
          <a:xfrm>
            <a:off x="4165600" y="6553200"/>
            <a:ext cx="3860800"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spcBef>
                <a:spcPct val="50000"/>
              </a:spcBef>
              <a:defRPr sz="1400" b="1"/>
            </a:lvl1pPr>
          </a:lstStyle>
          <a:p>
            <a:r>
              <a:rPr lang="en-US" altLang="en-US"/>
              <a:t> </a:t>
            </a:r>
            <a:r>
              <a:rPr lang="en-US" altLang="en-US" sz="1200">
                <a:latin typeface="+mn-lt"/>
              </a:rPr>
              <a:t>www.wagehour.dol.gov</a:t>
            </a:r>
            <a:endParaRPr lang="en-US" altLang="en-US" sz="1200" b="0">
              <a:latin typeface="+mn-lt"/>
            </a:endParaRPr>
          </a:p>
        </p:txBody>
      </p:sp>
    </p:spTree>
    <p:extLst>
      <p:ext uri="{BB962C8B-B14F-4D97-AF65-F5344CB8AC3E}">
        <p14:creationId xmlns:p14="http://schemas.microsoft.com/office/powerpoint/2010/main" val="2531803347"/>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932" r:id="rId3"/>
    <p:sldLayoutId id="2147483933" r:id="rId4"/>
    <p:sldLayoutId id="2147483665" r:id="rId5"/>
    <p:sldLayoutId id="2147483666" r:id="rId6"/>
    <p:sldLayoutId id="2147483934" r:id="rId7"/>
    <p:sldLayoutId id="2147483935" r:id="rId8"/>
    <p:sldLayoutId id="2147483936" r:id="rId9"/>
    <p:sldLayoutId id="2147483938" r:id="rId10"/>
    <p:sldLayoutId id="2147483939" r:id="rId1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0"/>
                                  </p:stCondLst>
                                  <p:childTnLst>
                                    <p:set>
                                      <p:cBhvr>
                                        <p:cTn id="6" dur="1" fill="hold">
                                          <p:stCondLst>
                                            <p:cond delay="0"/>
                                          </p:stCondLst>
                                        </p:cTn>
                                        <p:tgtEl>
                                          <p:spTgt spid="42001"/>
                                        </p:tgtEl>
                                        <p:attrNameLst>
                                          <p:attrName>style.visibility</p:attrName>
                                        </p:attrNameLst>
                                      </p:cBhvr>
                                      <p:to>
                                        <p:strVal val="visible"/>
                                      </p:to>
                                    </p:set>
                                    <p:anim calcmode="lin" valueType="num">
                                      <p:cBhvr additive="base">
                                        <p:cTn id="7" dur="500" fill="hold"/>
                                        <p:tgtEl>
                                          <p:spTgt spid="42001"/>
                                        </p:tgtEl>
                                        <p:attrNameLst>
                                          <p:attrName>ppt_x</p:attrName>
                                        </p:attrNameLst>
                                      </p:cBhvr>
                                      <p:tavLst>
                                        <p:tav tm="0">
                                          <p:val>
                                            <p:strVal val="#ppt_x"/>
                                          </p:val>
                                        </p:tav>
                                        <p:tav tm="100000">
                                          <p:val>
                                            <p:strVal val="#ppt_x"/>
                                          </p:val>
                                        </p:tav>
                                      </p:tavLst>
                                    </p:anim>
                                    <p:anim calcmode="lin" valueType="num">
                                      <p:cBhvr additive="base">
                                        <p:cTn id="8" dur="500" fill="hold"/>
                                        <p:tgtEl>
                                          <p:spTgt spid="42001"/>
                                        </p:tgtEl>
                                        <p:attrNameLst>
                                          <p:attrName>ppt_y</p:attrName>
                                        </p:attrNameLst>
                                      </p:cBhvr>
                                      <p:tavLst>
                                        <p:tav tm="0">
                                          <p:val>
                                            <p:strVal val="1+#ppt_h/2"/>
                                          </p:val>
                                        </p:tav>
                                        <p:tav tm="100000">
                                          <p:val>
                                            <p:strVal val="#ppt_y"/>
                                          </p:val>
                                        </p:tav>
                                      </p:tavLst>
                                    </p:anim>
                                  </p:childTnLst>
                                  <p:subTnLst>
                                    <p:set>
                                      <p:cBhvr override="childStyle">
                                        <p:cTn dur="1" fill="hold" display="0" masterRel="sameClick" afterEffect="1">
                                          <p:stCondLst>
                                            <p:cond evt="end" delay="0">
                                              <p:tn val="5"/>
                                            </p:cond>
                                          </p:stCondLst>
                                        </p:cTn>
                                        <p:tgtEl>
                                          <p:spTgt spid="42001"/>
                                        </p:tgtEl>
                                        <p:attrNameLst>
                                          <p:attrName>style.visibility</p:attrName>
                                        </p:attrNameLst>
                                      </p:cBhvr>
                                      <p:to>
                                        <p:strVal val="hidden"/>
                                      </p:to>
                                    </p:set>
                                  </p:subTnLst>
                                </p:cTn>
                              </p:par>
                            </p:childTnLst>
                          </p:cTn>
                        </p:par>
                        <p:par>
                          <p:cTn id="9" fill="hold" nodeType="afterGroup">
                            <p:stCondLst>
                              <p:cond delay="500"/>
                            </p:stCondLst>
                            <p:childTnLst>
                              <p:par>
                                <p:cTn id="10" presetID="2" presetClass="entr" presetSubtype="8" fill="hold" nodeType="afterEffect">
                                  <p:stCondLst>
                                    <p:cond delay="0"/>
                                  </p:stCondLst>
                                  <p:childTnLst>
                                    <p:set>
                                      <p:cBhvr>
                                        <p:cTn id="11" dur="1" fill="hold">
                                          <p:stCondLst>
                                            <p:cond delay="0"/>
                                          </p:stCondLst>
                                        </p:cTn>
                                        <p:tgtEl>
                                          <p:spTgt spid="42003"/>
                                        </p:tgtEl>
                                        <p:attrNameLst>
                                          <p:attrName>style.visibility</p:attrName>
                                        </p:attrNameLst>
                                      </p:cBhvr>
                                      <p:to>
                                        <p:strVal val="visible"/>
                                      </p:to>
                                    </p:set>
                                    <p:anim calcmode="lin" valueType="num">
                                      <p:cBhvr additive="base">
                                        <p:cTn id="12" dur="500" fill="hold"/>
                                        <p:tgtEl>
                                          <p:spTgt spid="42003"/>
                                        </p:tgtEl>
                                        <p:attrNameLst>
                                          <p:attrName>ppt_x</p:attrName>
                                        </p:attrNameLst>
                                      </p:cBhvr>
                                      <p:tavLst>
                                        <p:tav tm="0">
                                          <p:val>
                                            <p:strVal val="0-#ppt_w/2"/>
                                          </p:val>
                                        </p:tav>
                                        <p:tav tm="100000">
                                          <p:val>
                                            <p:strVal val="#ppt_x"/>
                                          </p:val>
                                        </p:tav>
                                      </p:tavLst>
                                    </p:anim>
                                    <p:anim calcmode="lin" valueType="num">
                                      <p:cBhvr additive="base">
                                        <p:cTn id="13" dur="500" fill="hold"/>
                                        <p:tgtEl>
                                          <p:spTgt spid="420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p:txStyles>
    <p:titleStyle>
      <a:lvl1pPr algn="l" rtl="0" eaLnBrk="0" fontAlgn="base" hangingPunct="0">
        <a:spcBef>
          <a:spcPct val="0"/>
        </a:spcBef>
        <a:spcAft>
          <a:spcPct val="0"/>
        </a:spcAft>
        <a:defRPr kumimoji="1" sz="4400" kern="12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Tahoma" panose="020B0604030504040204" pitchFamily="34" charset="0"/>
        </a:defRPr>
      </a:lvl2pPr>
      <a:lvl3pPr algn="l" rtl="0" eaLnBrk="0" fontAlgn="base" hangingPunct="0">
        <a:spcBef>
          <a:spcPct val="0"/>
        </a:spcBef>
        <a:spcAft>
          <a:spcPct val="0"/>
        </a:spcAft>
        <a:defRPr kumimoji="1" sz="4400">
          <a:solidFill>
            <a:schemeClr val="tx2"/>
          </a:solidFill>
          <a:latin typeface="Tahoma" panose="020B0604030504040204" pitchFamily="34" charset="0"/>
        </a:defRPr>
      </a:lvl3pPr>
      <a:lvl4pPr algn="l" rtl="0" eaLnBrk="0" fontAlgn="base" hangingPunct="0">
        <a:spcBef>
          <a:spcPct val="0"/>
        </a:spcBef>
        <a:spcAft>
          <a:spcPct val="0"/>
        </a:spcAft>
        <a:defRPr kumimoji="1" sz="4400">
          <a:solidFill>
            <a:schemeClr val="tx2"/>
          </a:solidFill>
          <a:latin typeface="Tahoma" panose="020B0604030504040204" pitchFamily="34" charset="0"/>
        </a:defRPr>
      </a:lvl4pPr>
      <a:lvl5pPr algn="l" rtl="0" eaLnBrk="0" fontAlgn="base" hangingPunct="0">
        <a:spcBef>
          <a:spcPct val="0"/>
        </a:spcBef>
        <a:spcAft>
          <a:spcPct val="0"/>
        </a:spcAft>
        <a:defRPr kumimoji="1" sz="4400">
          <a:solidFill>
            <a:schemeClr val="tx2"/>
          </a:solidFill>
          <a:latin typeface="Tahoma" panose="020B0604030504040204" pitchFamily="34" charset="0"/>
        </a:defRPr>
      </a:lvl5pPr>
      <a:lvl6pPr marL="457200" algn="l" rtl="0" eaLnBrk="0" fontAlgn="base" hangingPunct="0">
        <a:spcBef>
          <a:spcPct val="0"/>
        </a:spcBef>
        <a:spcAft>
          <a:spcPct val="0"/>
        </a:spcAft>
        <a:defRPr kumimoji="1" sz="4400">
          <a:solidFill>
            <a:schemeClr val="tx2"/>
          </a:solidFill>
          <a:latin typeface="Tahoma" panose="020B0604030504040204" pitchFamily="34" charset="0"/>
        </a:defRPr>
      </a:lvl6pPr>
      <a:lvl7pPr marL="914400" algn="l" rtl="0" eaLnBrk="0" fontAlgn="base" hangingPunct="0">
        <a:spcBef>
          <a:spcPct val="0"/>
        </a:spcBef>
        <a:spcAft>
          <a:spcPct val="0"/>
        </a:spcAft>
        <a:defRPr kumimoji="1" sz="4400">
          <a:solidFill>
            <a:schemeClr val="tx2"/>
          </a:solidFill>
          <a:latin typeface="Tahoma" panose="020B0604030504040204" pitchFamily="34" charset="0"/>
        </a:defRPr>
      </a:lvl7pPr>
      <a:lvl8pPr marL="1371600" algn="l" rtl="0" eaLnBrk="0" fontAlgn="base" hangingPunct="0">
        <a:spcBef>
          <a:spcPct val="0"/>
        </a:spcBef>
        <a:spcAft>
          <a:spcPct val="0"/>
        </a:spcAft>
        <a:defRPr kumimoji="1" sz="4400">
          <a:solidFill>
            <a:schemeClr val="tx2"/>
          </a:solidFill>
          <a:latin typeface="Tahoma" panose="020B0604030504040204" pitchFamily="34" charset="0"/>
        </a:defRPr>
      </a:lvl8pPr>
      <a:lvl9pPr marL="1828800" algn="l" rtl="0" eaLnBrk="0" fontAlgn="base" hangingPunct="0">
        <a:spcBef>
          <a:spcPct val="0"/>
        </a:spcBef>
        <a:spcAft>
          <a:spcPct val="0"/>
        </a:spcAft>
        <a:defRPr kumimoji="1" sz="4400">
          <a:solidFill>
            <a:schemeClr val="tx2"/>
          </a:solidFill>
          <a:latin typeface="Tahoma" panose="020B0604030504040204" pitchFamily="34" charset="0"/>
        </a:defRPr>
      </a:lvl9pPr>
    </p:titleStyle>
    <p:bodyStyle>
      <a:lvl1pPr marL="342900" indent="-342900" algn="l" rtl="0" eaLnBrk="0" fontAlgn="base" hangingPunct="0">
        <a:spcBef>
          <a:spcPct val="20000"/>
        </a:spcBef>
        <a:spcAft>
          <a:spcPct val="0"/>
        </a:spcAft>
        <a:buClr>
          <a:schemeClr val="accent1"/>
        </a:buClr>
        <a:buSzPct val="75000"/>
        <a:buFont typeface="Monotype Sorts" pitchFamily="2" charset="2"/>
        <a:buChar char="l"/>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accent1"/>
        </a:buClr>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accent1"/>
        </a:buClr>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accent1"/>
        </a:buClr>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68BACB4-61A8-D9CF-61F2-A1454FA08C9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62897FE-4925-ADA2-582E-B91AF2FC5D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1D4320-F43E-17AC-86BD-CD57BB623C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362D8E-95B0-4F36-A833-1D0DCD319C68}" type="datetime1">
              <a:rPr lang="en-US" smtClean="0"/>
              <a:t>12/1/2023</a:t>
            </a:fld>
            <a:endParaRPr lang="en-US"/>
          </a:p>
        </p:txBody>
      </p:sp>
      <p:sp>
        <p:nvSpPr>
          <p:cNvPr id="5" name="Footer Placeholder 4">
            <a:extLst>
              <a:ext uri="{FF2B5EF4-FFF2-40B4-BE49-F238E27FC236}">
                <a16:creationId xmlns:a16="http://schemas.microsoft.com/office/drawing/2014/main" id="{57216BA0-ABC2-65A0-17C9-DAF6FF98CD4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Labor Compliance Consultants</a:t>
            </a:r>
          </a:p>
        </p:txBody>
      </p:sp>
      <p:sp>
        <p:nvSpPr>
          <p:cNvPr id="6" name="Slide Number Placeholder 5">
            <a:extLst>
              <a:ext uri="{FF2B5EF4-FFF2-40B4-BE49-F238E27FC236}">
                <a16:creationId xmlns:a16="http://schemas.microsoft.com/office/drawing/2014/main" id="{6B139072-55DF-D985-7814-9DDA5F4CF87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12FBDA-C39C-414B-A17F-81DFAEE2C200}" type="slidenum">
              <a:rPr lang="en-US" smtClean="0"/>
              <a:t>‹#›</a:t>
            </a:fld>
            <a:endParaRPr lang="en-US"/>
          </a:p>
        </p:txBody>
      </p:sp>
    </p:spTree>
    <p:extLst>
      <p:ext uri="{BB962C8B-B14F-4D97-AF65-F5344CB8AC3E}">
        <p14:creationId xmlns:p14="http://schemas.microsoft.com/office/powerpoint/2010/main" val="3379156454"/>
      </p:ext>
    </p:extLst>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hf sldNum="0"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F6874B58-0624-4586-909C-5C20363F4AA7}" type="datetimeFigureOut">
              <a:rPr lang="en-US" smtClean="0"/>
              <a:t>12/1/2023</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9873CC89-FDF9-4EEA-AA3F-73F9B110A0D5}"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2481220"/>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3FF1C3B7-4DB2-45C8-AF05-00B10AA1A7A1}" type="datetime1">
              <a:rPr lang="en-US" smtClean="0"/>
              <a:t>12/1/2023</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en-US"/>
              <a:t>www.gapconnections.com</a:t>
            </a: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556603B-0378-4E01-A05A-4DEF2C2206AF}"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0258383"/>
      </p:ext>
    </p:extLst>
  </p:cSld>
  <p:clrMap bg1="lt1" tx1="dk1" bg2="lt2" tx2="dk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 id="2147483822" r:id="rId5"/>
    <p:sldLayoutId id="2147483823" r:id="rId6"/>
    <p:sldLayoutId id="2147483824" r:id="rId7"/>
    <p:sldLayoutId id="2147483825" r:id="rId8"/>
    <p:sldLayoutId id="2147483826" r:id="rId9"/>
    <p:sldLayoutId id="2147483827" r:id="rId10"/>
    <p:sldLayoutId id="2147483828" r:id="rId11"/>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8952" y="1216152"/>
            <a:ext cx="10671048" cy="768096"/>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758952" y="2103120"/>
            <a:ext cx="10671048"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621792" y="457200"/>
            <a:ext cx="3200400" cy="274320"/>
          </a:xfrm>
          <a:prstGeom prst="rect">
            <a:avLst/>
          </a:prstGeom>
        </p:spPr>
        <p:txBody>
          <a:bodyPr vert="horz" lIns="91440" tIns="45720" rIns="91440" bIns="45720" rtlCol="0" anchor="ctr"/>
          <a:lstStyle>
            <a:lvl1pPr algn="l">
              <a:defRPr sz="1200">
                <a:solidFill>
                  <a:schemeClr val="accent6"/>
                </a:solidFill>
                <a:latin typeface="Arial" panose="020B0604020202020204" pitchFamily="34" charset="0"/>
                <a:cs typeface="Arial" panose="020B0604020202020204" pitchFamily="34" charset="0"/>
              </a:defRPr>
            </a:lvl1pPr>
          </a:lstStyle>
          <a:p>
            <a:r>
              <a:rPr lang="en-US"/>
              <a:t>Presentation title</a:t>
            </a:r>
          </a:p>
        </p:txBody>
      </p:sp>
      <p:sp>
        <p:nvSpPr>
          <p:cNvPr id="6" name="Slide Number Placeholder 5"/>
          <p:cNvSpPr>
            <a:spLocks noGrp="1"/>
          </p:cNvSpPr>
          <p:nvPr>
            <p:ph type="sldNum" sz="quarter" idx="4"/>
          </p:nvPr>
        </p:nvSpPr>
        <p:spPr>
          <a:xfrm>
            <a:off x="10945368" y="457200"/>
            <a:ext cx="987552" cy="274320"/>
          </a:xfrm>
          <a:prstGeom prst="rect">
            <a:avLst/>
          </a:prstGeom>
        </p:spPr>
        <p:txBody>
          <a:bodyPr vert="horz" lIns="91440" tIns="45720" rIns="91440" bIns="45720" rtlCol="0" anchor="ctr"/>
          <a:lstStyle>
            <a:lvl1pPr algn="ctr">
              <a:defRPr sz="1200">
                <a:solidFill>
                  <a:schemeClr val="accent6"/>
                </a:solidFill>
                <a:latin typeface="Arial" panose="020B0604020202020204" pitchFamily="34" charset="0"/>
                <a:cs typeface="Arial" panose="020B0604020202020204" pitchFamily="34" charset="0"/>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154833434"/>
      </p:ext>
    </p:extLst>
  </p:cSld>
  <p:clrMap bg1="lt1" tx1="dk1" bg2="lt2" tx2="dk2" accent1="accent1" accent2="accent2" accent3="accent3" accent4="accent4" accent5="accent5" accent6="accent6" hlink="hlink" folHlink="folHlink"/>
  <p:sldLayoutIdLst>
    <p:sldLayoutId id="2147483651" r:id="rId1"/>
    <p:sldLayoutId id="2147483663" r:id="rId2"/>
    <p:sldLayoutId id="2147483652" r:id="rId3"/>
    <p:sldLayoutId id="2147483653" r:id="rId4"/>
    <p:sldLayoutId id="2147483664" r:id="rId5"/>
    <p:sldLayoutId id="2147483667" r:id="rId6"/>
    <p:sldLayoutId id="2147483668" r:id="rId7"/>
    <p:sldLayoutId id="2147483669" r:id="rId8"/>
    <p:sldLayoutId id="2147483673" r:id="rId9"/>
    <p:sldLayoutId id="2147483670" r:id="rId10"/>
    <p:sldLayoutId id="2147483671" r:id="rId11"/>
    <p:sldLayoutId id="2147483951" r:id="rId12"/>
    <p:sldLayoutId id="2147483674" r:id="rId13"/>
    <p:sldLayoutId id="2147483952" r:id="rId14"/>
    <p:sldLayoutId id="2147483953" r:id="rId15"/>
    <p:sldLayoutId id="2147483954" r:id="rId16"/>
    <p:sldLayoutId id="2147483656" r:id="rId17"/>
    <p:sldLayoutId id="2147483657" r:id="rId18"/>
    <p:sldLayoutId id="2147483658" r:id="rId19"/>
    <p:sldLayoutId id="2147483659" r:id="rId20"/>
  </p:sldLayoutIdLst>
  <p:hf hdr="0" dt="0"/>
  <p:txStyles>
    <p:titleStyle>
      <a:lvl1pPr algn="ctr" defTabSz="914400" rtl="0" eaLnBrk="1" latinLnBrk="0" hangingPunct="1">
        <a:lnSpc>
          <a:spcPts val="4875"/>
        </a:lnSpc>
        <a:spcBef>
          <a:spcPct val="0"/>
        </a:spcBef>
        <a:buNone/>
        <a:defRPr sz="4400" b="1" kern="1200" cap="all" baseline="0">
          <a:solidFill>
            <a:schemeClr val="accent6"/>
          </a:solidFill>
          <a:latin typeface="+mj-lt"/>
          <a:ea typeface="+mj-ea"/>
          <a:cs typeface="+mj-cs"/>
        </a:defRPr>
      </a:lvl1pPr>
    </p:titleStyle>
    <p:bodyStyle>
      <a:lvl1pPr marL="347472" indent="-347472" algn="l" defTabSz="914400" rtl="0" eaLnBrk="1" latinLnBrk="0" hangingPunct="1">
        <a:lnSpc>
          <a:spcPct val="100000"/>
        </a:lnSpc>
        <a:spcBef>
          <a:spcPts val="360"/>
        </a:spcBef>
        <a:buFont typeface="Arial" panose="020B0604020202020204" pitchFamily="34" charset="0"/>
        <a:buChar char="•"/>
        <a:defRPr sz="2800" kern="1200">
          <a:solidFill>
            <a:schemeClr val="accent6"/>
          </a:solidFill>
          <a:latin typeface="+mn-lt"/>
          <a:ea typeface="+mn-ea"/>
          <a:cs typeface="+mn-cs"/>
        </a:defRPr>
      </a:lvl1pPr>
      <a:lvl2pPr marL="685800" indent="-347472" algn="l" defTabSz="914400" rtl="0" eaLnBrk="1" latinLnBrk="0" hangingPunct="1">
        <a:lnSpc>
          <a:spcPct val="100000"/>
        </a:lnSpc>
        <a:spcBef>
          <a:spcPts val="360"/>
        </a:spcBef>
        <a:buFont typeface="Arial" panose="020B0604020202020204" pitchFamily="34" charset="0"/>
        <a:buChar char="•"/>
        <a:defRPr sz="2400" kern="1200">
          <a:solidFill>
            <a:schemeClr val="accent6"/>
          </a:solidFill>
          <a:latin typeface="+mn-lt"/>
          <a:ea typeface="+mn-ea"/>
          <a:cs typeface="+mn-cs"/>
        </a:defRPr>
      </a:lvl2pPr>
      <a:lvl3pPr marL="1143000" indent="-347472" algn="l" defTabSz="914400" rtl="0" eaLnBrk="1" latinLnBrk="0" hangingPunct="1">
        <a:lnSpc>
          <a:spcPct val="100000"/>
        </a:lnSpc>
        <a:spcBef>
          <a:spcPts val="360"/>
        </a:spcBef>
        <a:buFont typeface="Arial" panose="020B0604020202020204" pitchFamily="34" charset="0"/>
        <a:buChar char="•"/>
        <a:defRPr sz="2000" kern="1200">
          <a:solidFill>
            <a:schemeClr val="accent6"/>
          </a:solidFill>
          <a:latin typeface="+mn-lt"/>
          <a:ea typeface="+mn-ea"/>
          <a:cs typeface="+mn-cs"/>
        </a:defRPr>
      </a:lvl3pPr>
      <a:lvl4pPr marL="16002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4pPr>
      <a:lvl5pPr marL="20574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mailto:mvelandi@utk.edu"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chart" Target="../charts/chart4.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mailto:mvelandi@utk.edu" TargetMode="Externa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svg"/></Relationships>
</file>

<file path=ppt/slides/_rels/slide1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8" Type="http://schemas.openxmlformats.org/officeDocument/2006/relationships/hyperlink" Target="mailto:stephanie@signaturestaffinginc.com" TargetMode="External"/><Relationship Id="rId3" Type="http://schemas.openxmlformats.org/officeDocument/2006/relationships/hyperlink" Target="mailto:h2a@awmalabor.com" TargetMode="External"/><Relationship Id="rId7" Type="http://schemas.openxmlformats.org/officeDocument/2006/relationships/hyperlink" Target="https://liveutk-my.sharepoint.com/personal/mvelandi_utk_edu/Documents/Covid_19_work%20folder/covid-19_work/2022SRME/Programs%20to%20Source%20Ag%20Labor/Extension%20publication/%20https:/legalfarmworkersh2avisas.com/" TargetMode="External"/><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hyperlink" Target="https://lowcountrylabor.com/" TargetMode="External"/><Relationship Id="rId11" Type="http://schemas.openxmlformats.org/officeDocument/2006/relationships/hyperlink" Target="mailto:H2@YOUNGBLOODASSOCIATES.COM" TargetMode="External"/><Relationship Id="rId5" Type="http://schemas.openxmlformats.org/officeDocument/2006/relationships/hyperlink" Target="https://www.maslabor.com/agworks" TargetMode="External"/><Relationship Id="rId10" Type="http://schemas.openxmlformats.org/officeDocument/2006/relationships/hyperlink" Target="mailto:kfainc2@gmail.com" TargetMode="External"/><Relationship Id="rId4" Type="http://schemas.openxmlformats.org/officeDocument/2006/relationships/hyperlink" Target="mailto:theresa@nach2a.com" TargetMode="External"/><Relationship Id="rId9" Type="http://schemas.openxmlformats.org/officeDocument/2006/relationships/hyperlink" Target="mailto:h2.labor@ffva.co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hyperlink" Target="mailto:mvelandi@utk.edu" TargetMode="External"/><Relationship Id="rId1" Type="http://schemas.openxmlformats.org/officeDocument/2006/relationships/slideLayout" Target="../slideLayouts/slideLayout9.xml"/><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2" Type="http://schemas.openxmlformats.org/officeDocument/2006/relationships/hyperlink" Target="https://tiny.utk.edu/LF59v"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0.jpeg"/><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extension.tennessee.edu/publications/Documents/W942.pdf"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6.xml"/></Relationships>
</file>

<file path=ppt/slides/_rels/slide4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1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8.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9.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9.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9.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9.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9.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9.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89.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89.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89.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89.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89.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89.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89.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89.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89.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89.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2" Type="http://schemas.openxmlformats.org/officeDocument/2006/relationships/hyperlink" Target="https://flag.dol.gov/?_ga=2.113686151.1290176704.1695239402-4343851.1677792898" TargetMode="External"/><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2" Type="http://schemas.openxmlformats.org/officeDocument/2006/relationships/hyperlink" Target="https://seasonaljobs.dol.gov/" TargetMode="External"/><Relationship Id="rId1" Type="http://schemas.openxmlformats.org/officeDocument/2006/relationships/slideLayout" Target="../slideLayouts/slideLayout1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2" Type="http://schemas.openxmlformats.org/officeDocument/2006/relationships/hyperlink" Target="mailto:Lance.Butler@tn.gov" TargetMode="External"/><Relationship Id="rId1" Type="http://schemas.openxmlformats.org/officeDocument/2006/relationships/slideLayout" Target="../slideLayouts/slideLayout12.xml"/></Relationships>
</file>

<file path=ppt/slides/_rels/slide8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43.xml"/><Relationship Id="rId1" Type="http://schemas.openxmlformats.org/officeDocument/2006/relationships/slideLayout" Target="../slideLayouts/slideLayout8.xml"/><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sv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hyperlink" Target="https://www.dol.gov/sites/dolgov/files/WHD/legacy/files/WH1021English.pdf" TargetMode="External"/><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hyperlink" Target="https://www.dol.gov/agencies/whd/agriculture/mspa/farm-labor-contractors" TargetMode="External"/><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9.xml"/></Relationships>
</file>

<file path=ppt/slides/_rels/slide9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8.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9.xml"/></Relationships>
</file>

<file path=ppt/slides/_rels/slide1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2.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5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54.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52.xml"/></Relationships>
</file>

<file path=ppt/slides/_rels/slide11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slideLayout" Target="../slideLayouts/slideLayout7.xml"/><Relationship Id="rId1" Type="http://schemas.openxmlformats.org/officeDocument/2006/relationships/video" Target="https://www.youtube.com/embed/D5jLRwaj25g?feature=oembed" TargetMode="External"/></Relationships>
</file>

<file path=ppt/slides/_rels/slide120.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45.xml"/><Relationship Id="rId1" Type="http://schemas.openxmlformats.org/officeDocument/2006/relationships/slideLayout" Target="../slideLayouts/slideLayout116.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17.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17.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7.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17.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16.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17.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17.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17.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17.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7.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7.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7.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17.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17.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17.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17.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17.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17.xml"/></Relationships>
</file>

<file path=ppt/slides/_rels/slide142.xml.rels><?xml version="1.0" encoding="UTF-8" standalone="yes"?>
<Relationships xmlns="http://schemas.openxmlformats.org/package/2006/relationships"><Relationship Id="rId3" Type="http://schemas.openxmlformats.org/officeDocument/2006/relationships/hyperlink" Target="mailto:Dawn@LaborComplianceConsultants.com" TargetMode="External"/><Relationship Id="rId2" Type="http://schemas.openxmlformats.org/officeDocument/2006/relationships/notesSlide" Target="../notesSlides/notesSlide64.xml"/><Relationship Id="rId1" Type="http://schemas.openxmlformats.org/officeDocument/2006/relationships/slideLayout" Target="../slideLayouts/slideLayout117.xml"/><Relationship Id="rId4" Type="http://schemas.openxmlformats.org/officeDocument/2006/relationships/image" Target="../media/image82.png"/></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17.xml"/></Relationships>
</file>

<file path=ppt/slides/_rels/slide14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140.xml"/></Relationships>
</file>

<file path=ppt/slides/_rels/slide146.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140.xml"/></Relationships>
</file>

<file path=ppt/slides/_rels/slide147.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40.xml"/></Relationships>
</file>

<file path=ppt/slides/_rels/slide148.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140.xml"/></Relationships>
</file>

<file path=ppt/slides/_rels/slide149.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140.xml"/></Relationships>
</file>

<file path=ppt/slides/_rels/slide150.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140.xml"/></Relationships>
</file>

<file path=ppt/slides/_rels/slide151.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140.xml"/></Relationships>
</file>

<file path=ppt/slides/_rels/slide152.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140.xml"/></Relationships>
</file>

<file path=ppt/slides/_rels/slide153.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140.xml"/></Relationships>
</file>

<file path=ppt/slides/_rels/slide154.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140.xml"/></Relationships>
</file>

<file path=ppt/slides/_rels/slide155.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140.xml"/></Relationships>
</file>

<file path=ppt/slides/_rels/slide15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66.xml"/><Relationship Id="rId1" Type="http://schemas.openxmlformats.org/officeDocument/2006/relationships/slideLayout" Target="../slideLayouts/slideLayout140.xml"/></Relationships>
</file>

<file path=ppt/slides/_rels/slide157.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140.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9.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14.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75.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25.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8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39.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82.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39.xml"/></Relationships>
</file>

<file path=ppt/slides/_rels/slide183.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39.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85.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48.xml"/></Relationships>
</file>

<file path=ppt/slides/_rels/slide186.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39.xml"/></Relationships>
</file>

<file path=ppt/slides/_rels/slide187.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48.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191.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67.xml"/><Relationship Id="rId1" Type="http://schemas.openxmlformats.org/officeDocument/2006/relationships/slideLayout" Target="../slideLayouts/slideLayout39.xml"/></Relationships>
</file>

<file path=ppt/slides/_rels/slide192.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39.xml"/></Relationships>
</file>

<file path=ppt/slides/_rels/slide193.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39.xml"/></Relationships>
</file>

<file path=ppt/slides/_rels/slide194.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39.xml"/></Relationships>
</file>

<file path=ppt/slides/_rels/slide195.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48.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00.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39.xml"/></Relationships>
</file>

<file path=ppt/slides/_rels/slide201.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37.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05.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39.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41.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08.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hyperlink" Target="http://www.tn.gov/workerscomp" TargetMode="External"/><Relationship Id="rId1" Type="http://schemas.openxmlformats.org/officeDocument/2006/relationships/slideLayout" Target="../slideLayouts/slideLayout41.xml"/></Relationships>
</file>

<file path=ppt/slides/_rels/slide209.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39.xml"/></Relationships>
</file>

<file path=ppt/slides/_rels/slide210.xml.rels><?xml version="1.0" encoding="UTF-8" standalone="yes"?>
<Relationships xmlns="http://schemas.openxmlformats.org/package/2006/relationships"><Relationship Id="rId2" Type="http://schemas.openxmlformats.org/officeDocument/2006/relationships/image" Target="../media/image114.gif"/><Relationship Id="rId1" Type="http://schemas.openxmlformats.org/officeDocument/2006/relationships/slideLayout" Target="../slideLayouts/slideLayout48.xml"/></Relationships>
</file>

<file path=ppt/slides/_rels/slide211.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hyperlink" Target="mailto:b.jeff.francis@tn.gov" TargetMode="External"/><Relationship Id="rId1" Type="http://schemas.openxmlformats.org/officeDocument/2006/relationships/slideLayout" Target="../slideLayouts/slideLayout39.xml"/></Relationships>
</file>

<file path=ppt/slides/_rels/slide212.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69.xml"/><Relationship Id="rId1" Type="http://schemas.openxmlformats.org/officeDocument/2006/relationships/slideLayout" Target="../slideLayouts/slideLayout35.xml"/></Relationships>
</file>

<file path=ppt/slides/_rels/slide213.xml.rels><?xml version="1.0" encoding="UTF-8" standalone="yes"?>
<Relationships xmlns="http://schemas.openxmlformats.org/package/2006/relationships"><Relationship Id="rId3" Type="http://schemas.openxmlformats.org/officeDocument/2006/relationships/image" Target="../media/image117.png"/><Relationship Id="rId7" Type="http://schemas.openxmlformats.org/officeDocument/2006/relationships/image" Target="../media/image120.svg"/><Relationship Id="rId2" Type="http://schemas.openxmlformats.org/officeDocument/2006/relationships/notesSlide" Target="../notesSlides/notesSlide70.xml"/><Relationship Id="rId1" Type="http://schemas.openxmlformats.org/officeDocument/2006/relationships/slideLayout" Target="../slideLayouts/slideLayout133.xml"/><Relationship Id="rId6" Type="http://schemas.openxmlformats.org/officeDocument/2006/relationships/image" Target="../media/image119.png"/><Relationship Id="rId5" Type="http://schemas.openxmlformats.org/officeDocument/2006/relationships/image" Target="../media/image118.png"/><Relationship Id="rId4" Type="http://schemas.microsoft.com/office/2007/relationships/hdphoto" Target="../media/hdphoto1.wdp"/></Relationships>
</file>

<file path=ppt/slides/_rels/slide214.xml.rels><?xml version="1.0" encoding="UTF-8" standalone="yes"?>
<Relationships xmlns="http://schemas.openxmlformats.org/package/2006/relationships"><Relationship Id="rId3" Type="http://schemas.openxmlformats.org/officeDocument/2006/relationships/image" Target="../media/image121.jpeg"/><Relationship Id="rId7" Type="http://schemas.openxmlformats.org/officeDocument/2006/relationships/image" Target="../media/image125.jpeg"/><Relationship Id="rId2" Type="http://schemas.openxmlformats.org/officeDocument/2006/relationships/notesSlide" Target="../notesSlides/notesSlide71.xml"/><Relationship Id="rId1" Type="http://schemas.openxmlformats.org/officeDocument/2006/relationships/slideLayout" Target="../slideLayouts/slideLayout138.xml"/><Relationship Id="rId6" Type="http://schemas.openxmlformats.org/officeDocument/2006/relationships/image" Target="../media/image124.png"/><Relationship Id="rId5" Type="http://schemas.openxmlformats.org/officeDocument/2006/relationships/image" Target="../media/image123.png"/><Relationship Id="rId4" Type="http://schemas.openxmlformats.org/officeDocument/2006/relationships/image" Target="../media/image122.png"/></Relationships>
</file>

<file path=ppt/slides/_rels/slide215.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7.xml"/></Relationships>
</file>

<file path=ppt/slides/_rels/slide216.xml.rels><?xml version="1.0" encoding="UTF-8" standalone="yes"?>
<Relationships xmlns="http://schemas.openxmlformats.org/package/2006/relationships"><Relationship Id="rId8" Type="http://schemas.openxmlformats.org/officeDocument/2006/relationships/image" Target="../media/image132.svg"/><Relationship Id="rId3" Type="http://schemas.openxmlformats.org/officeDocument/2006/relationships/image" Target="../media/image127.png"/><Relationship Id="rId7" Type="http://schemas.openxmlformats.org/officeDocument/2006/relationships/image" Target="../media/image131.png"/><Relationship Id="rId2" Type="http://schemas.openxmlformats.org/officeDocument/2006/relationships/notesSlide" Target="../notesSlides/notesSlide72.xml"/><Relationship Id="rId1" Type="http://schemas.openxmlformats.org/officeDocument/2006/relationships/slideLayout" Target="../slideLayouts/slideLayout133.xml"/><Relationship Id="rId6" Type="http://schemas.openxmlformats.org/officeDocument/2006/relationships/image" Target="../media/image130.svg"/><Relationship Id="rId5" Type="http://schemas.openxmlformats.org/officeDocument/2006/relationships/image" Target="../media/image129.png"/><Relationship Id="rId4" Type="http://schemas.openxmlformats.org/officeDocument/2006/relationships/image" Target="../media/image128.png"/><Relationship Id="rId9" Type="http://schemas.openxmlformats.org/officeDocument/2006/relationships/image" Target="../media/image133.png"/></Relationships>
</file>

<file path=ppt/slides/_rels/slide217.xml.rels><?xml version="1.0" encoding="UTF-8" standalone="yes"?>
<Relationships xmlns="http://schemas.openxmlformats.org/package/2006/relationships"><Relationship Id="rId8" Type="http://schemas.openxmlformats.org/officeDocument/2006/relationships/image" Target="../media/image138.jpeg"/><Relationship Id="rId3" Type="http://schemas.openxmlformats.org/officeDocument/2006/relationships/image" Target="../media/image134.jpeg"/><Relationship Id="rId7" Type="http://schemas.openxmlformats.org/officeDocument/2006/relationships/image" Target="../media/image137.jpeg"/><Relationship Id="rId2" Type="http://schemas.openxmlformats.org/officeDocument/2006/relationships/notesSlide" Target="../notesSlides/notesSlide73.xml"/><Relationship Id="rId1" Type="http://schemas.openxmlformats.org/officeDocument/2006/relationships/slideLayout" Target="../slideLayouts/slideLayout133.xml"/><Relationship Id="rId6" Type="http://schemas.openxmlformats.org/officeDocument/2006/relationships/image" Target="../media/image136.jpeg"/><Relationship Id="rId5" Type="http://schemas.openxmlformats.org/officeDocument/2006/relationships/hyperlink" Target="https://www.gapconnections.com/what-we-do/customized-farmworker-training" TargetMode="External"/><Relationship Id="rId4" Type="http://schemas.openxmlformats.org/officeDocument/2006/relationships/image" Target="../media/image135.jpeg"/><Relationship Id="rId9" Type="http://schemas.openxmlformats.org/officeDocument/2006/relationships/image" Target="../media/image139.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collage of animals&#10;&#10;Description automatically generated">
            <a:extLst>
              <a:ext uri="{FF2B5EF4-FFF2-40B4-BE49-F238E27FC236}">
                <a16:creationId xmlns:a16="http://schemas.microsoft.com/office/drawing/2014/main" id="{C866DA09-0CA4-6496-13FB-643943A6B0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931" y="348929"/>
            <a:ext cx="10916463" cy="3002026"/>
          </a:xfrm>
          <a:prstGeom prst="rect">
            <a:avLst/>
          </a:prstGeom>
        </p:spPr>
      </p:pic>
      <p:pic>
        <p:nvPicPr>
          <p:cNvPr id="13" name="Picture 12" descr="A black and red sign with white text&#10;&#10;Description automatically generated">
            <a:extLst>
              <a:ext uri="{FF2B5EF4-FFF2-40B4-BE49-F238E27FC236}">
                <a16:creationId xmlns:a16="http://schemas.microsoft.com/office/drawing/2014/main" id="{266A148B-6923-7E81-E872-72FD32999D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61724" y="3664799"/>
            <a:ext cx="3450847" cy="1180553"/>
          </a:xfrm>
          <a:prstGeom prst="rect">
            <a:avLst/>
          </a:prstGeom>
        </p:spPr>
      </p:pic>
      <p:pic>
        <p:nvPicPr>
          <p:cNvPr id="19" name="Picture 18" descr="A logo with text on it&#10;&#10;Description automatically generated">
            <a:extLst>
              <a:ext uri="{FF2B5EF4-FFF2-40B4-BE49-F238E27FC236}">
                <a16:creationId xmlns:a16="http://schemas.microsoft.com/office/drawing/2014/main" id="{664F1B64-1177-01F9-0173-B3D4FD9FD2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9239" y="3664799"/>
            <a:ext cx="2264346" cy="1496060"/>
          </a:xfrm>
          <a:prstGeom prst="rect">
            <a:avLst/>
          </a:prstGeom>
        </p:spPr>
      </p:pic>
      <p:pic>
        <p:nvPicPr>
          <p:cNvPr id="21" name="Picture 20" descr="A red sign with white text&#10;&#10;Description automatically generated">
            <a:extLst>
              <a:ext uri="{FF2B5EF4-FFF2-40B4-BE49-F238E27FC236}">
                <a16:creationId xmlns:a16="http://schemas.microsoft.com/office/drawing/2014/main" id="{B0C728B5-3DEA-E679-F935-3BDA040D8D9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14307" y="3589514"/>
            <a:ext cx="2118463" cy="2052512"/>
          </a:xfrm>
          <a:prstGeom prst="rect">
            <a:avLst/>
          </a:prstGeom>
        </p:spPr>
      </p:pic>
      <p:pic>
        <p:nvPicPr>
          <p:cNvPr id="25" name="Picture 24">
            <a:extLst>
              <a:ext uri="{FF2B5EF4-FFF2-40B4-BE49-F238E27FC236}">
                <a16:creationId xmlns:a16="http://schemas.microsoft.com/office/drawing/2014/main" id="{50C50CA6-042E-C494-8135-BBDAC1E012E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3282" y="5479055"/>
            <a:ext cx="5851025" cy="543174"/>
          </a:xfrm>
          <a:prstGeom prst="rect">
            <a:avLst/>
          </a:prstGeom>
        </p:spPr>
      </p:pic>
      <p:sp>
        <p:nvSpPr>
          <p:cNvPr id="4" name="Title 3">
            <a:extLst>
              <a:ext uri="{FF2B5EF4-FFF2-40B4-BE49-F238E27FC236}">
                <a16:creationId xmlns:a16="http://schemas.microsoft.com/office/drawing/2014/main" id="{06D800EB-DF1C-D501-6BC5-94F262BC7FFB}"/>
              </a:ext>
            </a:extLst>
          </p:cNvPr>
          <p:cNvSpPr>
            <a:spLocks noGrp="1"/>
          </p:cNvSpPr>
          <p:nvPr>
            <p:ph type="ctrTitle" idx="4294967295"/>
          </p:nvPr>
        </p:nvSpPr>
        <p:spPr>
          <a:xfrm>
            <a:off x="1" y="1902279"/>
            <a:ext cx="12191999" cy="1002547"/>
          </a:xfrm>
          <a:solidFill>
            <a:schemeClr val="bg1"/>
          </a:solidFill>
          <a:ln>
            <a:noFill/>
            <a:prstDash val="solid"/>
          </a:ln>
        </p:spPr>
        <p:txBody>
          <a:bodyPr>
            <a:noAutofit/>
          </a:bodyPr>
          <a:lstStyle/>
          <a:p>
            <a:pPr algn="ctr"/>
            <a:r>
              <a:rPr lang="en-US" sz="3600" b="1"/>
              <a:t>Labor Considerations for Tennessee Farmers: </a:t>
            </a:r>
            <a:br>
              <a:rPr lang="en-US" sz="3600" b="1"/>
            </a:br>
            <a:r>
              <a:rPr lang="en-US" sz="3600" b="1"/>
              <a:t>Strategies for Securing and Managing Agricultural Labor</a:t>
            </a:r>
          </a:p>
        </p:txBody>
      </p:sp>
      <p:pic>
        <p:nvPicPr>
          <p:cNvPr id="27" name="Picture 26" descr="A green letters on a black background&#10;&#10;Description automatically generated">
            <a:extLst>
              <a:ext uri="{FF2B5EF4-FFF2-40B4-BE49-F238E27FC236}">
                <a16:creationId xmlns:a16="http://schemas.microsoft.com/office/drawing/2014/main" id="{E0E7B0C5-28D7-9262-AA6D-E680FCBF90F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72539" y="3689525"/>
            <a:ext cx="2990678" cy="1187310"/>
          </a:xfrm>
          <a:prstGeom prst="rect">
            <a:avLst/>
          </a:prstGeom>
        </p:spPr>
      </p:pic>
    </p:spTree>
    <p:extLst>
      <p:ext uri="{BB962C8B-B14F-4D97-AF65-F5344CB8AC3E}">
        <p14:creationId xmlns:p14="http://schemas.microsoft.com/office/powerpoint/2010/main" val="910265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33AAA-D4CE-837B-4B22-42247E311ADE}"/>
              </a:ext>
            </a:extLst>
          </p:cNvPr>
          <p:cNvSpPr>
            <a:spLocks noGrp="1"/>
          </p:cNvSpPr>
          <p:nvPr>
            <p:ph type="ctrTitle"/>
          </p:nvPr>
        </p:nvSpPr>
        <p:spPr/>
        <p:txBody>
          <a:bodyPr>
            <a:normAutofit/>
          </a:bodyPr>
          <a:lstStyle/>
          <a:p>
            <a:r>
              <a:rPr lang="en-US"/>
              <a:t>Brief Introduction to Trends and Challenges in Agricultural Labor</a:t>
            </a:r>
          </a:p>
        </p:txBody>
      </p:sp>
      <p:sp>
        <p:nvSpPr>
          <p:cNvPr id="6" name="Subtitle 5">
            <a:extLst>
              <a:ext uri="{FF2B5EF4-FFF2-40B4-BE49-F238E27FC236}">
                <a16:creationId xmlns:a16="http://schemas.microsoft.com/office/drawing/2014/main" id="{FC5958D3-BB84-9F21-F9AC-440F8BC0615F}"/>
              </a:ext>
            </a:extLst>
          </p:cNvPr>
          <p:cNvSpPr>
            <a:spLocks noGrp="1"/>
          </p:cNvSpPr>
          <p:nvPr>
            <p:ph type="subTitle" idx="1"/>
          </p:nvPr>
        </p:nvSpPr>
        <p:spPr/>
        <p:txBody>
          <a:bodyPr vert="horz" lIns="91440" tIns="45720" rIns="91440" bIns="45720" rtlCol="0" anchor="t">
            <a:normAutofit/>
          </a:bodyPr>
          <a:lstStyle/>
          <a:p>
            <a:r>
              <a:rPr lang="en-US" cap="none">
                <a:latin typeface="+mn-lt"/>
              </a:rPr>
              <a:t>Dr. Margarita Velandia, </a:t>
            </a:r>
            <a:r>
              <a:rPr lang="en-US" cap="none">
                <a:latin typeface="+mn-lt"/>
                <a:hlinkClick r:id="rId2"/>
              </a:rPr>
              <a:t>mvelandi@utk.edu</a:t>
            </a:r>
            <a:r>
              <a:rPr lang="en-US" cap="none">
                <a:latin typeface="+mn-lt"/>
              </a:rPr>
              <a:t>, (865)974-7409, UT Extension</a:t>
            </a:r>
          </a:p>
        </p:txBody>
      </p:sp>
      <p:pic>
        <p:nvPicPr>
          <p:cNvPr id="3" name="Picture 2" descr="A green and grey logo&#10;&#10;Description automatically generated">
            <a:extLst>
              <a:ext uri="{FF2B5EF4-FFF2-40B4-BE49-F238E27FC236}">
                <a16:creationId xmlns:a16="http://schemas.microsoft.com/office/drawing/2014/main" id="{D2241AC1-16BA-21AA-B35E-D08B48AAF992}"/>
              </a:ext>
            </a:extLst>
          </p:cNvPr>
          <p:cNvPicPr>
            <a:picLocks noChangeAspect="1"/>
          </p:cNvPicPr>
          <p:nvPr/>
        </p:nvPicPr>
        <p:blipFill>
          <a:blip r:embed="rId3"/>
          <a:stretch>
            <a:fillRect/>
          </a:stretch>
        </p:blipFill>
        <p:spPr>
          <a:xfrm>
            <a:off x="9375569" y="5528525"/>
            <a:ext cx="2743200" cy="768795"/>
          </a:xfrm>
          <a:prstGeom prst="rect">
            <a:avLst/>
          </a:prstGeom>
        </p:spPr>
      </p:pic>
    </p:spTree>
    <p:extLst>
      <p:ext uri="{BB962C8B-B14F-4D97-AF65-F5344CB8AC3E}">
        <p14:creationId xmlns:p14="http://schemas.microsoft.com/office/powerpoint/2010/main" val="609340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34935-421A-0272-1CFD-26E7E102D9A9}"/>
              </a:ext>
            </a:extLst>
          </p:cNvPr>
          <p:cNvSpPr>
            <a:spLocks noGrp="1"/>
          </p:cNvSpPr>
          <p:nvPr>
            <p:ph type="title"/>
          </p:nvPr>
        </p:nvSpPr>
        <p:spPr/>
        <p:txBody>
          <a:bodyPr/>
          <a:lstStyle/>
          <a:p>
            <a:r>
              <a:rPr lang="en-US"/>
              <a:t>Background</a:t>
            </a:r>
          </a:p>
        </p:txBody>
      </p:sp>
      <p:sp>
        <p:nvSpPr>
          <p:cNvPr id="3" name="Content Placeholder 2">
            <a:extLst>
              <a:ext uri="{FF2B5EF4-FFF2-40B4-BE49-F238E27FC236}">
                <a16:creationId xmlns:a16="http://schemas.microsoft.com/office/drawing/2014/main" id="{DC289CC3-D260-9399-5C23-AA33D74DA9E5}"/>
              </a:ext>
            </a:extLst>
          </p:cNvPr>
          <p:cNvSpPr>
            <a:spLocks noGrp="1"/>
          </p:cNvSpPr>
          <p:nvPr>
            <p:ph idx="1"/>
          </p:nvPr>
        </p:nvSpPr>
        <p:spPr>
          <a:xfrm>
            <a:off x="1097280" y="1845734"/>
            <a:ext cx="10058400" cy="4367176"/>
          </a:xfrm>
        </p:spPr>
        <p:txBody>
          <a:bodyPr>
            <a:normAutofit/>
          </a:bodyPr>
          <a:lstStyle/>
          <a:p>
            <a:pPr>
              <a:lnSpc>
                <a:spcPct val="107000"/>
              </a:lnSpc>
              <a:buFont typeface="Courier New" panose="02070309020205020404" pitchFamily="49" charset="0"/>
              <a:buChar char="o"/>
              <a:tabLst>
                <a:tab pos="649539" algn="l"/>
              </a:tabLst>
            </a:pPr>
            <a:r>
              <a:rPr lang="en-US" sz="2800"/>
              <a:t>Some farmers and agribusiness owners identify </a:t>
            </a:r>
            <a:r>
              <a:rPr lang="en-US" sz="2800" b="1">
                <a:solidFill>
                  <a:srgbClr val="0000FF"/>
                </a:solidFill>
              </a:rPr>
              <a:t>labor</a:t>
            </a:r>
            <a:r>
              <a:rPr lang="en-US" sz="2800"/>
              <a:t> as one of the most important elements </a:t>
            </a:r>
            <a:r>
              <a:rPr lang="en-US" sz="2800" b="1">
                <a:solidFill>
                  <a:srgbClr val="0000FF"/>
                </a:solidFill>
              </a:rPr>
              <a:t>putting at risk </a:t>
            </a:r>
            <a:r>
              <a:rPr lang="en-US" sz="2800"/>
              <a:t>the long-term sustainability of their farm businesses. </a:t>
            </a:r>
          </a:p>
          <a:p>
            <a:pPr>
              <a:lnSpc>
                <a:spcPct val="107000"/>
              </a:lnSpc>
              <a:buFont typeface="Courier New" panose="02070309020205020404" pitchFamily="49" charset="0"/>
              <a:buChar char="o"/>
              <a:tabLst>
                <a:tab pos="649539" algn="l"/>
              </a:tabLst>
            </a:pPr>
            <a:r>
              <a:rPr lang="en-US" sz="2800" b="1">
                <a:solidFill>
                  <a:srgbClr val="0000FF"/>
                </a:solidFill>
              </a:rPr>
              <a:t>Labor-intensive farms and agribusinesses </a:t>
            </a:r>
            <a:r>
              <a:rPr lang="en-US" sz="2800"/>
              <a:t>worry about labor, especially the ability to continue with their  businesses as </a:t>
            </a:r>
            <a:r>
              <a:rPr lang="en-US" sz="2800" b="1">
                <a:solidFill>
                  <a:srgbClr val="0000FF"/>
                </a:solidFill>
              </a:rPr>
              <a:t>they get older</a:t>
            </a:r>
            <a:r>
              <a:rPr lang="en-US" sz="2800"/>
              <a:t>, and  they continue to struggle to </a:t>
            </a:r>
            <a:r>
              <a:rPr lang="en-US" sz="2800" b="1">
                <a:solidFill>
                  <a:srgbClr val="0000FF"/>
                </a:solidFill>
              </a:rPr>
              <a:t>find reliable workers</a:t>
            </a:r>
            <a:r>
              <a:rPr lang="en-US" sz="2800"/>
              <a:t>.</a:t>
            </a:r>
          </a:p>
          <a:p>
            <a:pPr>
              <a:lnSpc>
                <a:spcPct val="107000"/>
              </a:lnSpc>
              <a:buFont typeface="Courier New" panose="02070309020205020404" pitchFamily="49" charset="0"/>
              <a:buChar char="o"/>
              <a:tabLst>
                <a:tab pos="649539" algn="l"/>
              </a:tabLst>
            </a:pPr>
            <a:r>
              <a:rPr lang="en-US" sz="2800"/>
              <a:t>Some farmers and agribusiness owners think about the </a:t>
            </a:r>
            <a:r>
              <a:rPr lang="en-US" sz="2800" b="1">
                <a:solidFill>
                  <a:srgbClr val="0000FF"/>
                </a:solidFill>
              </a:rPr>
              <a:t>future</a:t>
            </a:r>
            <a:r>
              <a:rPr lang="en-US" sz="2800"/>
              <a:t> in a </a:t>
            </a:r>
            <a:r>
              <a:rPr lang="en-US" sz="2800" b="1">
                <a:solidFill>
                  <a:srgbClr val="0000FF"/>
                </a:solidFill>
              </a:rPr>
              <a:t>pessimistic</a:t>
            </a:r>
            <a:r>
              <a:rPr lang="en-US" sz="2800"/>
              <a:t> way.</a:t>
            </a:r>
            <a:endParaRPr lang="en-US" altLang="en-US" sz="2800"/>
          </a:p>
          <a:p>
            <a:endParaRPr lang="en-US" sz="2800"/>
          </a:p>
        </p:txBody>
      </p:sp>
    </p:spTree>
    <p:extLst>
      <p:ext uri="{BB962C8B-B14F-4D97-AF65-F5344CB8AC3E}">
        <p14:creationId xmlns:p14="http://schemas.microsoft.com/office/powerpoint/2010/main" val="2016764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D59B6-4ABB-4DD2-A351-765A825888B3}"/>
              </a:ext>
            </a:extLst>
          </p:cNvPr>
          <p:cNvSpPr>
            <a:spLocks noGrp="1"/>
          </p:cNvSpPr>
          <p:nvPr>
            <p:ph type="title"/>
          </p:nvPr>
        </p:nvSpPr>
        <p:spPr/>
        <p:txBody>
          <a:bodyPr/>
          <a:lstStyle/>
          <a:p>
            <a:r>
              <a:rPr lang="en-US"/>
              <a:t>Labor Scarcity: Evidence from the H-2A Program Growth in the US</a:t>
            </a:r>
          </a:p>
        </p:txBody>
      </p:sp>
      <p:pic>
        <p:nvPicPr>
          <p:cNvPr id="3074" name="Picture 2" descr="A stacked bar chart shows U.S. H-2A (temporary agricultural employment of foreign workers) positions certified by State, fiscal years 2005–22">
            <a:extLst>
              <a:ext uri="{FF2B5EF4-FFF2-40B4-BE49-F238E27FC236}">
                <a16:creationId xmlns:a16="http://schemas.microsoft.com/office/drawing/2014/main" id="{14CB2B2A-7A06-4A51-A634-AF6266C01C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42626" y="1877071"/>
            <a:ext cx="5489794" cy="43918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33347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B5F0C-4097-40DD-8B67-2158CEB6A9FA}"/>
              </a:ext>
            </a:extLst>
          </p:cNvPr>
          <p:cNvSpPr>
            <a:spLocks noGrp="1"/>
          </p:cNvSpPr>
          <p:nvPr>
            <p:ph type="title"/>
          </p:nvPr>
        </p:nvSpPr>
        <p:spPr>
          <a:xfrm>
            <a:off x="1097280" y="286603"/>
            <a:ext cx="10469880" cy="1450757"/>
          </a:xfrm>
        </p:spPr>
        <p:txBody>
          <a:bodyPr>
            <a:normAutofit/>
          </a:bodyPr>
          <a:lstStyle/>
          <a:p>
            <a:r>
              <a:rPr lang="en-US" sz="4400" b="1"/>
              <a:t>Farm Labor Scarcity in TN: H-2A Program in TN</a:t>
            </a:r>
          </a:p>
        </p:txBody>
      </p:sp>
      <p:graphicFrame>
        <p:nvGraphicFramePr>
          <p:cNvPr id="6" name="Chart 5">
            <a:extLst>
              <a:ext uri="{FF2B5EF4-FFF2-40B4-BE49-F238E27FC236}">
                <a16:creationId xmlns:a16="http://schemas.microsoft.com/office/drawing/2014/main" id="{B726ECC7-6E28-4AA4-8F83-137ABC69CC9D}"/>
              </a:ext>
            </a:extLst>
          </p:cNvPr>
          <p:cNvGraphicFramePr/>
          <p:nvPr/>
        </p:nvGraphicFramePr>
        <p:xfrm>
          <a:off x="149324" y="2153615"/>
          <a:ext cx="5731712" cy="328418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a:extLst>
              <a:ext uri="{FF2B5EF4-FFF2-40B4-BE49-F238E27FC236}">
                <a16:creationId xmlns:a16="http://schemas.microsoft.com/office/drawing/2014/main" id="{7C0A98D8-33B2-4163-8C63-AC277C4CA8B7}"/>
              </a:ext>
            </a:extLst>
          </p:cNvPr>
          <p:cNvGraphicFramePr/>
          <p:nvPr/>
        </p:nvGraphicFramePr>
        <p:xfrm>
          <a:off x="5956888" y="2153614"/>
          <a:ext cx="5824433" cy="328418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2513746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863000DE-3536-46E8-B89F-25EA2D6833CC}"/>
              </a:ext>
              <a:ext uri="{147F2762-F138-4A5C-976F-8EAC2B608ADB}">
                <a16:predDERef xmlns:a16="http://schemas.microsoft.com/office/drawing/2014/main" pred="{A414E327-2598-4ED0-92E4-3EB5C58A6445}"/>
              </a:ext>
            </a:extLst>
          </p:cNvPr>
          <p:cNvGraphicFramePr>
            <a:graphicFrameLocks/>
          </p:cNvGraphicFramePr>
          <p:nvPr>
            <p:extLst>
              <p:ext uri="{D42A27DB-BD31-4B8C-83A1-F6EECF244321}">
                <p14:modId xmlns:p14="http://schemas.microsoft.com/office/powerpoint/2010/main" val="762451751"/>
              </p:ext>
            </p:extLst>
          </p:nvPr>
        </p:nvGraphicFramePr>
        <p:xfrm>
          <a:off x="659312" y="1549128"/>
          <a:ext cx="5566228" cy="417603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3836DEEE-7D7A-4234-9D9A-8CB4F1465760}"/>
              </a:ext>
            </a:extLst>
          </p:cNvPr>
          <p:cNvGraphicFramePr>
            <a:graphicFrameLocks/>
          </p:cNvGraphicFramePr>
          <p:nvPr>
            <p:extLst>
              <p:ext uri="{D42A27DB-BD31-4B8C-83A1-F6EECF244321}">
                <p14:modId xmlns:p14="http://schemas.microsoft.com/office/powerpoint/2010/main" val="1592663743"/>
              </p:ext>
            </p:extLst>
          </p:nvPr>
        </p:nvGraphicFramePr>
        <p:xfrm>
          <a:off x="6412230" y="1549128"/>
          <a:ext cx="5217886" cy="4176032"/>
        </p:xfrm>
        <a:graphic>
          <a:graphicData uri="http://schemas.openxmlformats.org/drawingml/2006/chart">
            <c:chart xmlns:c="http://schemas.openxmlformats.org/drawingml/2006/chart" xmlns:r="http://schemas.openxmlformats.org/officeDocument/2006/relationships" r:id="rId4"/>
          </a:graphicData>
        </a:graphic>
      </p:graphicFrame>
      <p:sp>
        <p:nvSpPr>
          <p:cNvPr id="4" name="Title 1">
            <a:extLst>
              <a:ext uri="{FF2B5EF4-FFF2-40B4-BE49-F238E27FC236}">
                <a16:creationId xmlns:a16="http://schemas.microsoft.com/office/drawing/2014/main" id="{24C8426D-730D-473A-85B4-325E34C6BEBA}"/>
              </a:ext>
            </a:extLst>
          </p:cNvPr>
          <p:cNvSpPr txBox="1">
            <a:spLocks/>
          </p:cNvSpPr>
          <p:nvPr/>
        </p:nvSpPr>
        <p:spPr>
          <a:xfrm>
            <a:off x="1066800" y="573623"/>
            <a:ext cx="10058400" cy="559217"/>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b="1"/>
              <a:t>Farm Labor Scarcity in TN</a:t>
            </a:r>
          </a:p>
        </p:txBody>
      </p:sp>
    </p:spTree>
    <p:extLst>
      <p:ext uri="{BB962C8B-B14F-4D97-AF65-F5344CB8AC3E}">
        <p14:creationId xmlns:p14="http://schemas.microsoft.com/office/powerpoint/2010/main" val="33569484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D9D4C-09BC-45D8-AE13-2811852029EF}"/>
              </a:ext>
            </a:extLst>
          </p:cNvPr>
          <p:cNvSpPr>
            <a:spLocks noGrp="1"/>
          </p:cNvSpPr>
          <p:nvPr>
            <p:ph type="title"/>
          </p:nvPr>
        </p:nvSpPr>
        <p:spPr>
          <a:xfrm>
            <a:off x="751840" y="469483"/>
            <a:ext cx="10830560" cy="912277"/>
          </a:xfrm>
        </p:spPr>
        <p:txBody>
          <a:bodyPr/>
          <a:lstStyle/>
          <a:p>
            <a:r>
              <a:rPr lang="en-US"/>
              <a:t>Labor Challenges Faced by TN F&amp;V Growers</a:t>
            </a:r>
          </a:p>
        </p:txBody>
      </p:sp>
      <p:graphicFrame>
        <p:nvGraphicFramePr>
          <p:cNvPr id="4" name="Chart 3">
            <a:extLst>
              <a:ext uri="{FF2B5EF4-FFF2-40B4-BE49-F238E27FC236}">
                <a16:creationId xmlns:a16="http://schemas.microsoft.com/office/drawing/2014/main" id="{EC879A22-E129-443C-95B1-4567F0B00428}"/>
              </a:ext>
            </a:extLst>
          </p:cNvPr>
          <p:cNvGraphicFramePr/>
          <p:nvPr>
            <p:extLst>
              <p:ext uri="{D42A27DB-BD31-4B8C-83A1-F6EECF244321}">
                <p14:modId xmlns:p14="http://schemas.microsoft.com/office/powerpoint/2010/main" val="793012208"/>
              </p:ext>
            </p:extLst>
          </p:nvPr>
        </p:nvGraphicFramePr>
        <p:xfrm>
          <a:off x="1971040" y="1981200"/>
          <a:ext cx="7559040" cy="419608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454379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D9D4C-09BC-45D8-AE13-2811852029EF}"/>
              </a:ext>
            </a:extLst>
          </p:cNvPr>
          <p:cNvSpPr>
            <a:spLocks noGrp="1"/>
          </p:cNvSpPr>
          <p:nvPr>
            <p:ph type="title"/>
          </p:nvPr>
        </p:nvSpPr>
        <p:spPr>
          <a:xfrm>
            <a:off x="381001" y="286603"/>
            <a:ext cx="11577319" cy="1450757"/>
          </a:xfrm>
        </p:spPr>
        <p:txBody>
          <a:bodyPr/>
          <a:lstStyle/>
          <a:p>
            <a:pPr algn="ctr"/>
            <a:r>
              <a:rPr lang="en-US"/>
              <a:t>Labor Challenges Faced by TN Nursery and Green Industry</a:t>
            </a:r>
          </a:p>
        </p:txBody>
      </p:sp>
      <p:graphicFrame>
        <p:nvGraphicFramePr>
          <p:cNvPr id="3" name="Chart 2">
            <a:extLst>
              <a:ext uri="{FF2B5EF4-FFF2-40B4-BE49-F238E27FC236}">
                <a16:creationId xmlns:a16="http://schemas.microsoft.com/office/drawing/2014/main" id="{2920D120-5488-4030-88A8-9D0565529135}"/>
              </a:ext>
            </a:extLst>
          </p:cNvPr>
          <p:cNvGraphicFramePr/>
          <p:nvPr>
            <p:extLst>
              <p:ext uri="{D42A27DB-BD31-4B8C-83A1-F6EECF244321}">
                <p14:modId xmlns:p14="http://schemas.microsoft.com/office/powerpoint/2010/main" val="1445291550"/>
              </p:ext>
            </p:extLst>
          </p:nvPr>
        </p:nvGraphicFramePr>
        <p:xfrm>
          <a:off x="2778760" y="1790996"/>
          <a:ext cx="6771639" cy="438628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105661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D9D4C-09BC-45D8-AE13-2811852029EF}"/>
              </a:ext>
            </a:extLst>
          </p:cNvPr>
          <p:cNvSpPr>
            <a:spLocks noGrp="1"/>
          </p:cNvSpPr>
          <p:nvPr>
            <p:ph type="title"/>
          </p:nvPr>
        </p:nvSpPr>
        <p:spPr/>
        <p:txBody>
          <a:bodyPr/>
          <a:lstStyle/>
          <a:p>
            <a:r>
              <a:rPr lang="en-US"/>
              <a:t>Strategies to Address Labor Challenges </a:t>
            </a:r>
          </a:p>
        </p:txBody>
      </p:sp>
      <p:graphicFrame>
        <p:nvGraphicFramePr>
          <p:cNvPr id="5" name="Chart 4">
            <a:extLst>
              <a:ext uri="{FF2B5EF4-FFF2-40B4-BE49-F238E27FC236}">
                <a16:creationId xmlns:a16="http://schemas.microsoft.com/office/drawing/2014/main" id="{B172172D-1F6C-44DC-A7CA-16757998E9EF}"/>
              </a:ext>
            </a:extLst>
          </p:cNvPr>
          <p:cNvGraphicFramePr/>
          <p:nvPr>
            <p:extLst>
              <p:ext uri="{D42A27DB-BD31-4B8C-83A1-F6EECF244321}">
                <p14:modId xmlns:p14="http://schemas.microsoft.com/office/powerpoint/2010/main" val="1243016293"/>
              </p:ext>
            </p:extLst>
          </p:nvPr>
        </p:nvGraphicFramePr>
        <p:xfrm>
          <a:off x="2164080" y="1879600"/>
          <a:ext cx="8087360" cy="443992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755256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D9D4C-09BC-45D8-AE13-2811852029EF}"/>
              </a:ext>
            </a:extLst>
          </p:cNvPr>
          <p:cNvSpPr>
            <a:spLocks noGrp="1"/>
          </p:cNvSpPr>
          <p:nvPr>
            <p:ph type="title"/>
          </p:nvPr>
        </p:nvSpPr>
        <p:spPr/>
        <p:txBody>
          <a:bodyPr/>
          <a:lstStyle/>
          <a:p>
            <a:r>
              <a:rPr lang="en-US"/>
              <a:t>Strategies to Address Labor Challenges </a:t>
            </a:r>
          </a:p>
        </p:txBody>
      </p:sp>
      <p:graphicFrame>
        <p:nvGraphicFramePr>
          <p:cNvPr id="6" name="Chart 5">
            <a:extLst>
              <a:ext uri="{FF2B5EF4-FFF2-40B4-BE49-F238E27FC236}">
                <a16:creationId xmlns:a16="http://schemas.microsoft.com/office/drawing/2014/main" id="{EE613ED7-BCD3-415F-B2F3-AF4D8149C8D4}"/>
              </a:ext>
            </a:extLst>
          </p:cNvPr>
          <p:cNvGraphicFramePr/>
          <p:nvPr>
            <p:extLst>
              <p:ext uri="{D42A27DB-BD31-4B8C-83A1-F6EECF244321}">
                <p14:modId xmlns:p14="http://schemas.microsoft.com/office/powerpoint/2010/main" val="4220923383"/>
              </p:ext>
            </p:extLst>
          </p:nvPr>
        </p:nvGraphicFramePr>
        <p:xfrm>
          <a:off x="2183331" y="1903147"/>
          <a:ext cx="7401826" cy="426664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171532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80CEBD5-CBB1-9D7E-2367-BD6A26E54EF8}"/>
              </a:ext>
            </a:extLst>
          </p:cNvPr>
          <p:cNvSpPr>
            <a:spLocks noGrp="1"/>
          </p:cNvSpPr>
          <p:nvPr>
            <p:ph type="ctrTitle"/>
          </p:nvPr>
        </p:nvSpPr>
        <p:spPr>
          <a:xfrm>
            <a:off x="1097280" y="758952"/>
            <a:ext cx="10058400" cy="3566160"/>
          </a:xfrm>
        </p:spPr>
        <p:txBody>
          <a:bodyPr>
            <a:noAutofit/>
          </a:bodyPr>
          <a:lstStyle/>
          <a:p>
            <a:r>
              <a:rPr lang="en-US" sz="6600"/>
              <a:t>Introduction to Farm Labor Options for Agricultural Employers and Agribusinesses in Tennessee</a:t>
            </a:r>
          </a:p>
        </p:txBody>
      </p:sp>
      <p:sp>
        <p:nvSpPr>
          <p:cNvPr id="3" name="Subtitle 2">
            <a:extLst>
              <a:ext uri="{FF2B5EF4-FFF2-40B4-BE49-F238E27FC236}">
                <a16:creationId xmlns:a16="http://schemas.microsoft.com/office/drawing/2014/main" id="{C302B83A-F49D-9543-C29A-E7E057973125}"/>
              </a:ext>
            </a:extLst>
          </p:cNvPr>
          <p:cNvSpPr>
            <a:spLocks noGrp="1"/>
          </p:cNvSpPr>
          <p:nvPr>
            <p:ph type="subTitle" idx="1"/>
          </p:nvPr>
        </p:nvSpPr>
        <p:spPr/>
        <p:txBody>
          <a:bodyPr vert="horz" lIns="91440" tIns="45720" rIns="91440" bIns="45720" rtlCol="0" anchor="t">
            <a:normAutofit/>
          </a:bodyPr>
          <a:lstStyle/>
          <a:p>
            <a:r>
              <a:rPr lang="en-US" sz="2400">
                <a:latin typeface="Calibri"/>
                <a:cs typeface="Calibri"/>
              </a:rPr>
              <a:t>Dr. Margarita Velandia,</a:t>
            </a:r>
            <a:r>
              <a:rPr lang="en-US">
                <a:latin typeface="Calibri"/>
                <a:cs typeface="Calibri"/>
              </a:rPr>
              <a:t> </a:t>
            </a:r>
            <a:r>
              <a:rPr lang="en-US" u="sng">
                <a:solidFill>
                  <a:srgbClr val="6EAC1C"/>
                </a:solidFill>
                <a:latin typeface="Calibri"/>
                <a:cs typeface="Calibri"/>
                <a:hlinkClick r:id="rId2"/>
              </a:rPr>
              <a:t>mvelandi@utk.edu</a:t>
            </a:r>
            <a:r>
              <a:rPr lang="en-US">
                <a:latin typeface="Calibri"/>
                <a:cs typeface="Calibri"/>
              </a:rPr>
              <a:t>, (865)974-7409,</a:t>
            </a:r>
            <a:r>
              <a:rPr lang="en-US" sz="2400">
                <a:latin typeface="Calibri"/>
                <a:cs typeface="Calibri"/>
              </a:rPr>
              <a:t> UT</a:t>
            </a:r>
            <a:r>
              <a:rPr lang="en-US">
                <a:latin typeface="Calibri"/>
                <a:cs typeface="Calibri"/>
              </a:rPr>
              <a:t> </a:t>
            </a:r>
            <a:r>
              <a:rPr lang="en-US" sz="2400">
                <a:latin typeface="Calibri"/>
                <a:cs typeface="Calibri"/>
              </a:rPr>
              <a:t>Extension</a:t>
            </a:r>
            <a:endParaRPr lang="en-US">
              <a:latin typeface="Calibri"/>
              <a:cs typeface="Calibri"/>
            </a:endParaRPr>
          </a:p>
          <a:p>
            <a:endParaRPr lang="en-US" sz="2400">
              <a:cs typeface="Calibri Light"/>
            </a:endParaRPr>
          </a:p>
        </p:txBody>
      </p:sp>
      <p:pic>
        <p:nvPicPr>
          <p:cNvPr id="4" name="Picture 3" descr="A green and grey logo&#10;&#10;Description automatically generated">
            <a:extLst>
              <a:ext uri="{FF2B5EF4-FFF2-40B4-BE49-F238E27FC236}">
                <a16:creationId xmlns:a16="http://schemas.microsoft.com/office/drawing/2014/main" id="{BEEA1C47-E5D2-1880-998E-18C5A39AD5A1}"/>
              </a:ext>
            </a:extLst>
          </p:cNvPr>
          <p:cNvPicPr>
            <a:picLocks noChangeAspect="1"/>
          </p:cNvPicPr>
          <p:nvPr/>
        </p:nvPicPr>
        <p:blipFill>
          <a:blip r:embed="rId3"/>
          <a:stretch>
            <a:fillRect/>
          </a:stretch>
        </p:blipFill>
        <p:spPr>
          <a:xfrm>
            <a:off x="9375569" y="5528525"/>
            <a:ext cx="2743200" cy="768795"/>
          </a:xfrm>
          <a:prstGeom prst="rect">
            <a:avLst/>
          </a:prstGeom>
        </p:spPr>
      </p:pic>
    </p:spTree>
    <p:extLst>
      <p:ext uri="{BB962C8B-B14F-4D97-AF65-F5344CB8AC3E}">
        <p14:creationId xmlns:p14="http://schemas.microsoft.com/office/powerpoint/2010/main" val="29516915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19DE05C-3D92-B93D-CD35-C677E7E06493}"/>
              </a:ext>
            </a:extLst>
          </p:cNvPr>
          <p:cNvSpPr>
            <a:spLocks noGrp="1"/>
          </p:cNvSpPr>
          <p:nvPr>
            <p:ph type="title"/>
          </p:nvPr>
        </p:nvSpPr>
        <p:spPr>
          <a:xfrm>
            <a:off x="1097280" y="286603"/>
            <a:ext cx="10058400" cy="1450757"/>
          </a:xfrm>
        </p:spPr>
        <p:txBody>
          <a:bodyPr/>
          <a:lstStyle/>
          <a:p>
            <a:r>
              <a:rPr lang="en-US"/>
              <a:t>Options</a:t>
            </a:r>
          </a:p>
        </p:txBody>
      </p:sp>
      <p:graphicFrame>
        <p:nvGraphicFramePr>
          <p:cNvPr id="7" name="Content Placeholder 4">
            <a:extLst>
              <a:ext uri="{FF2B5EF4-FFF2-40B4-BE49-F238E27FC236}">
                <a16:creationId xmlns:a16="http://schemas.microsoft.com/office/drawing/2014/main" id="{F6606F8F-42EC-E8BE-C9A4-8FD17413E5B1}"/>
              </a:ext>
            </a:extLst>
          </p:cNvPr>
          <p:cNvGraphicFramePr>
            <a:graphicFrameLocks noGrp="1"/>
          </p:cNvGraphicFramePr>
          <p:nvPr>
            <p:ph idx="1"/>
            <p:extLst>
              <p:ext uri="{D42A27DB-BD31-4B8C-83A1-F6EECF244321}">
                <p14:modId xmlns:p14="http://schemas.microsoft.com/office/powerpoint/2010/main" val="1408067911"/>
              </p:ext>
            </p:extLst>
          </p:nvPr>
        </p:nvGraphicFramePr>
        <p:xfrm>
          <a:off x="1097280" y="1845734"/>
          <a:ext cx="10058400" cy="4023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503604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B5F0C-4097-40DD-8B67-2158CEB6A9FA}"/>
              </a:ext>
            </a:extLst>
          </p:cNvPr>
          <p:cNvSpPr>
            <a:spLocks noGrp="1"/>
          </p:cNvSpPr>
          <p:nvPr>
            <p:ph type="title"/>
          </p:nvPr>
        </p:nvSpPr>
        <p:spPr/>
        <p:txBody>
          <a:bodyPr>
            <a:normAutofit/>
          </a:bodyPr>
          <a:lstStyle/>
          <a:p>
            <a:r>
              <a:rPr lang="en-US" b="1"/>
              <a:t>TN NAFTA or USMCA Professional Visa Program</a:t>
            </a:r>
          </a:p>
        </p:txBody>
      </p:sp>
      <p:sp>
        <p:nvSpPr>
          <p:cNvPr id="3" name="Content Placeholder 2">
            <a:extLst>
              <a:ext uri="{FF2B5EF4-FFF2-40B4-BE49-F238E27FC236}">
                <a16:creationId xmlns:a16="http://schemas.microsoft.com/office/drawing/2014/main" id="{391F28CF-BD74-4A2D-AF15-94DBC5D95694}"/>
              </a:ext>
            </a:extLst>
          </p:cNvPr>
          <p:cNvSpPr>
            <a:spLocks noGrp="1"/>
          </p:cNvSpPr>
          <p:nvPr>
            <p:ph idx="1"/>
          </p:nvPr>
        </p:nvSpPr>
        <p:spPr>
          <a:xfrm>
            <a:off x="1265128" y="1845734"/>
            <a:ext cx="9890551" cy="4023360"/>
          </a:xfrm>
        </p:spPr>
        <p:txBody>
          <a:bodyPr>
            <a:noAutofit/>
          </a:bodyPr>
          <a:lstStyle/>
          <a:p>
            <a:pPr>
              <a:buFont typeface="Courier New" panose="02070309020205020404" pitchFamily="49" charset="0"/>
              <a:buChar char="o"/>
            </a:pPr>
            <a:r>
              <a:rPr lang="en-US" sz="2400"/>
              <a:t> The TN nonimmigrant classification permits qualified </a:t>
            </a:r>
            <a:r>
              <a:rPr lang="en-US" sz="2400" b="1">
                <a:solidFill>
                  <a:srgbClr val="0000FF"/>
                </a:solidFill>
              </a:rPr>
              <a:t>Canadian and Mexican citizens</a:t>
            </a:r>
            <a:r>
              <a:rPr lang="en-US" sz="2400"/>
              <a:t> to seek temporary entry into the United States to </a:t>
            </a:r>
            <a:r>
              <a:rPr lang="en-US" sz="2400" b="1">
                <a:solidFill>
                  <a:srgbClr val="0000FF"/>
                </a:solidFill>
              </a:rPr>
              <a:t>engage in business activities at a professional level </a:t>
            </a:r>
            <a:r>
              <a:rPr lang="en-US" sz="2400" b="1">
                <a:solidFill>
                  <a:schemeClr val="tx1"/>
                </a:solidFill>
              </a:rPr>
              <a:t>(e.g., accounts, agronomists, animal scientists, horticulturists, soil scientists, veterinarians, animal breeders).</a:t>
            </a:r>
          </a:p>
          <a:p>
            <a:pPr>
              <a:buFont typeface="Courier New" panose="02070309020205020404" pitchFamily="49" charset="0"/>
              <a:buChar char="o"/>
            </a:pPr>
            <a:r>
              <a:rPr lang="en-US" sz="2400" b="1">
                <a:solidFill>
                  <a:srgbClr val="0000FF"/>
                </a:solidFill>
              </a:rPr>
              <a:t>High-skill workers: </a:t>
            </a:r>
            <a:r>
              <a:rPr lang="en-US" sz="2400">
                <a:solidFill>
                  <a:schemeClr val="tx1"/>
                </a:solidFill>
              </a:rPr>
              <a:t>Require BS or “</a:t>
            </a:r>
            <a:r>
              <a:rPr lang="en-US" sz="2400" err="1">
                <a:solidFill>
                  <a:schemeClr val="tx1"/>
                </a:solidFill>
              </a:rPr>
              <a:t>Licenciatura</a:t>
            </a:r>
            <a:r>
              <a:rPr lang="en-US" sz="2400">
                <a:solidFill>
                  <a:schemeClr val="tx1"/>
                </a:solidFill>
              </a:rPr>
              <a:t>” degree.</a:t>
            </a:r>
          </a:p>
          <a:p>
            <a:pPr>
              <a:buFont typeface="Courier New" panose="02070309020205020404" pitchFamily="49" charset="0"/>
              <a:buChar char="o"/>
            </a:pPr>
            <a:r>
              <a:rPr lang="en-US" sz="2400" b="1">
                <a:solidFill>
                  <a:schemeClr val="tx1"/>
                </a:solidFill>
              </a:rPr>
              <a:t>Numbers are not capped.</a:t>
            </a:r>
            <a:endParaRPr lang="en-US" sz="2400">
              <a:solidFill>
                <a:schemeClr val="tx1"/>
              </a:solidFill>
            </a:endParaRPr>
          </a:p>
          <a:p>
            <a:pPr>
              <a:buFont typeface="Courier New" panose="02070309020205020404" pitchFamily="49" charset="0"/>
              <a:buChar char="o"/>
            </a:pPr>
            <a:r>
              <a:rPr lang="en-US" sz="2400" b="1">
                <a:solidFill>
                  <a:srgbClr val="0000FF"/>
                </a:solidFill>
              </a:rPr>
              <a:t>No need to recruit US workers </a:t>
            </a:r>
            <a:r>
              <a:rPr lang="en-US" sz="2400">
                <a:solidFill>
                  <a:schemeClr val="tx1"/>
                </a:solidFill>
              </a:rPr>
              <a:t>for the jobs advertised.</a:t>
            </a:r>
          </a:p>
          <a:p>
            <a:pPr>
              <a:buFont typeface="Courier New" panose="02070309020205020404" pitchFamily="49" charset="0"/>
              <a:buChar char="o"/>
            </a:pPr>
            <a:r>
              <a:rPr lang="en-US" sz="2400" b="1">
                <a:solidFill>
                  <a:srgbClr val="0000FF"/>
                </a:solidFill>
              </a:rPr>
              <a:t>No cost to the employer in theory</a:t>
            </a:r>
            <a:r>
              <a:rPr lang="en-US" sz="2400">
                <a:solidFill>
                  <a:schemeClr val="tx1"/>
                </a:solidFill>
              </a:rPr>
              <a:t>. In practice, recruitment, offering transportation and housing at low cost, and reimbursement of expenses while traveling might help attract the right workers. </a:t>
            </a:r>
          </a:p>
          <a:p>
            <a:pPr>
              <a:buFont typeface="Courier New" panose="02070309020205020404" pitchFamily="49" charset="0"/>
              <a:buChar char="o"/>
            </a:pPr>
            <a:endParaRPr lang="en-US" sz="2100"/>
          </a:p>
        </p:txBody>
      </p:sp>
    </p:spTree>
    <p:extLst>
      <p:ext uri="{BB962C8B-B14F-4D97-AF65-F5344CB8AC3E}">
        <p14:creationId xmlns:p14="http://schemas.microsoft.com/office/powerpoint/2010/main" val="38612359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D9D4C-09BC-45D8-AE13-2811852029EF}"/>
              </a:ext>
            </a:extLst>
          </p:cNvPr>
          <p:cNvSpPr>
            <a:spLocks noGrp="1"/>
          </p:cNvSpPr>
          <p:nvPr>
            <p:ph type="title" idx="4294967295"/>
          </p:nvPr>
        </p:nvSpPr>
        <p:spPr>
          <a:xfrm>
            <a:off x="470535" y="3858745"/>
            <a:ext cx="3598545" cy="911225"/>
          </a:xfrm>
        </p:spPr>
        <p:txBody>
          <a:bodyPr>
            <a:normAutofit fontScale="90000"/>
          </a:bodyPr>
          <a:lstStyle/>
          <a:p>
            <a:r>
              <a:rPr lang="en-US" b="1"/>
              <a:t>TN Program: Professions and Employment Projection Change</a:t>
            </a:r>
          </a:p>
        </p:txBody>
      </p:sp>
      <p:pic>
        <p:nvPicPr>
          <p:cNvPr id="1026" name="Picture 2" descr="USMX-TNVisa-060623-Table01">
            <a:extLst>
              <a:ext uri="{FF2B5EF4-FFF2-40B4-BE49-F238E27FC236}">
                <a16:creationId xmlns:a16="http://schemas.microsoft.com/office/drawing/2014/main" id="{D43EADB6-5788-4A83-9869-16521708A8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1355" y="114300"/>
            <a:ext cx="6877859" cy="62407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56539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D9D4C-09BC-45D8-AE13-2811852029EF}"/>
              </a:ext>
            </a:extLst>
          </p:cNvPr>
          <p:cNvSpPr>
            <a:spLocks noGrp="1"/>
          </p:cNvSpPr>
          <p:nvPr>
            <p:ph type="title"/>
          </p:nvPr>
        </p:nvSpPr>
        <p:spPr>
          <a:xfrm>
            <a:off x="751840" y="469483"/>
            <a:ext cx="10830560" cy="912277"/>
          </a:xfrm>
        </p:spPr>
        <p:txBody>
          <a:bodyPr>
            <a:normAutofit fontScale="90000"/>
          </a:bodyPr>
          <a:lstStyle/>
          <a:p>
            <a:r>
              <a:rPr lang="en-US" b="1"/>
              <a:t>TN Program: Admissions and Visas Issued in the US</a:t>
            </a:r>
          </a:p>
        </p:txBody>
      </p:sp>
      <p:graphicFrame>
        <p:nvGraphicFramePr>
          <p:cNvPr id="4" name="Chart 3">
            <a:extLst>
              <a:ext uri="{FF2B5EF4-FFF2-40B4-BE49-F238E27FC236}">
                <a16:creationId xmlns:a16="http://schemas.microsoft.com/office/drawing/2014/main" id="{C31AE75C-9AB9-496B-8605-E65BC865B02A}"/>
              </a:ext>
            </a:extLst>
          </p:cNvPr>
          <p:cNvGraphicFramePr>
            <a:graphicFrameLocks/>
          </p:cNvGraphicFramePr>
          <p:nvPr/>
        </p:nvGraphicFramePr>
        <p:xfrm>
          <a:off x="2434590" y="2057400"/>
          <a:ext cx="6972300" cy="40005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265711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1927DBA-8587-2D7B-5B4B-465E6B7BD388}"/>
              </a:ext>
            </a:extLst>
          </p:cNvPr>
          <p:cNvSpPr/>
          <p:nvPr/>
        </p:nvSpPr>
        <p:spPr>
          <a:xfrm>
            <a:off x="4481" y="-4483"/>
            <a:ext cx="4204447" cy="632908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E11440-7292-4315-9F28-47235345C35A}"/>
              </a:ext>
            </a:extLst>
          </p:cNvPr>
          <p:cNvSpPr>
            <a:spLocks noGrp="1"/>
          </p:cNvSpPr>
          <p:nvPr>
            <p:ph type="title" idx="4294967295"/>
          </p:nvPr>
        </p:nvSpPr>
        <p:spPr>
          <a:xfrm>
            <a:off x="564776" y="606425"/>
            <a:ext cx="3084513" cy="5645150"/>
          </a:xfrm>
        </p:spPr>
        <p:txBody>
          <a:bodyPr anchor="ctr">
            <a:normAutofit/>
          </a:bodyPr>
          <a:lstStyle/>
          <a:p>
            <a:r>
              <a:rPr lang="es-MX" sz="3600">
                <a:solidFill>
                  <a:srgbClr val="FFFFFF"/>
                </a:solidFill>
              </a:rPr>
              <a:t>Farm Labor </a:t>
            </a:r>
            <a:r>
              <a:rPr lang="es-MX" sz="3600" err="1">
                <a:solidFill>
                  <a:srgbClr val="FFFFFF"/>
                </a:solidFill>
              </a:rPr>
              <a:t>Contractors</a:t>
            </a:r>
            <a:r>
              <a:rPr lang="es-MX" sz="3600">
                <a:solidFill>
                  <a:srgbClr val="FFFFFF"/>
                </a:solidFill>
              </a:rPr>
              <a:t> (FLC)</a:t>
            </a:r>
          </a:p>
        </p:txBody>
      </p:sp>
      <p:sp>
        <p:nvSpPr>
          <p:cNvPr id="3" name="Content Placeholder 2">
            <a:extLst>
              <a:ext uri="{FF2B5EF4-FFF2-40B4-BE49-F238E27FC236}">
                <a16:creationId xmlns:a16="http://schemas.microsoft.com/office/drawing/2014/main" id="{6F3628A3-DEAA-4A13-B97D-9EF32F7CCCF4}"/>
              </a:ext>
            </a:extLst>
          </p:cNvPr>
          <p:cNvSpPr>
            <a:spLocks noGrp="1"/>
          </p:cNvSpPr>
          <p:nvPr>
            <p:ph idx="4294967295"/>
          </p:nvPr>
        </p:nvSpPr>
        <p:spPr>
          <a:xfrm>
            <a:off x="4774453" y="110938"/>
            <a:ext cx="6897594" cy="5172449"/>
          </a:xfrm>
        </p:spPr>
        <p:txBody>
          <a:bodyPr anchor="ctr">
            <a:normAutofit/>
          </a:bodyPr>
          <a:lstStyle/>
          <a:p>
            <a:r>
              <a:rPr lang="en-US" sz="2400"/>
              <a:t>A FLC is someone </a:t>
            </a:r>
            <a:r>
              <a:rPr lang="en-US" sz="2400" b="1">
                <a:solidFill>
                  <a:schemeClr val="accent2"/>
                </a:solidFill>
              </a:rPr>
              <a:t>who receives compensation </a:t>
            </a:r>
            <a:r>
              <a:rPr lang="en-US" sz="2400"/>
              <a:t>in return for providing any of the following services to migrant and/or seasonal agriculture workers:</a:t>
            </a:r>
          </a:p>
          <a:p>
            <a:pPr marL="383540" lvl="1"/>
            <a:r>
              <a:rPr lang="en-US" sz="2000" b="1">
                <a:solidFill>
                  <a:schemeClr val="accent2"/>
                </a:solidFill>
              </a:rPr>
              <a:t>Furnishing</a:t>
            </a:r>
            <a:r>
              <a:rPr lang="en-US" sz="2000"/>
              <a:t> – providing workers as needed or wanted</a:t>
            </a:r>
            <a:endParaRPr lang="en-US" sz="2000">
              <a:cs typeface="Calibri"/>
            </a:endParaRPr>
          </a:p>
          <a:p>
            <a:pPr marL="383540" lvl="1"/>
            <a:r>
              <a:rPr lang="en-US" sz="2000" b="1">
                <a:solidFill>
                  <a:schemeClr val="accent2"/>
                </a:solidFill>
              </a:rPr>
              <a:t>Recruiting</a:t>
            </a:r>
            <a:r>
              <a:rPr lang="en-US" sz="2000"/>
              <a:t> – the process of attracting or selecting someone for a job</a:t>
            </a:r>
            <a:endParaRPr lang="en-US" sz="2000">
              <a:cs typeface="Calibri"/>
            </a:endParaRPr>
          </a:p>
          <a:p>
            <a:pPr marL="383540" lvl="1"/>
            <a:r>
              <a:rPr lang="en-US" sz="2000" b="1">
                <a:solidFill>
                  <a:schemeClr val="accent2"/>
                </a:solidFill>
              </a:rPr>
              <a:t>Employing</a:t>
            </a:r>
            <a:r>
              <a:rPr lang="en-US" sz="2000"/>
              <a:t> – giving work to someone</a:t>
            </a:r>
            <a:endParaRPr lang="en-US" sz="2000">
              <a:cs typeface="Calibri"/>
            </a:endParaRPr>
          </a:p>
          <a:p>
            <a:pPr marL="383540" lvl="1"/>
            <a:r>
              <a:rPr lang="en-US" sz="2000" b="1">
                <a:solidFill>
                  <a:schemeClr val="accent2"/>
                </a:solidFill>
              </a:rPr>
              <a:t>Soliciting</a:t>
            </a:r>
            <a:r>
              <a:rPr lang="en-US" sz="2000"/>
              <a:t> – asking for or trying to obtain someone to work</a:t>
            </a:r>
            <a:endParaRPr lang="en-US" sz="2000">
              <a:cs typeface="Calibri"/>
            </a:endParaRPr>
          </a:p>
          <a:p>
            <a:pPr marL="383540" lvl="1"/>
            <a:r>
              <a:rPr lang="en-US" sz="2000" b="1">
                <a:solidFill>
                  <a:schemeClr val="accent2"/>
                </a:solidFill>
              </a:rPr>
              <a:t>Hiring</a:t>
            </a:r>
            <a:r>
              <a:rPr lang="en-US" sz="2000"/>
              <a:t> – employing someone to work for wages</a:t>
            </a:r>
            <a:endParaRPr lang="en-US" sz="2000">
              <a:cs typeface="Calibri"/>
            </a:endParaRPr>
          </a:p>
          <a:p>
            <a:pPr marL="383540" lvl="1"/>
            <a:r>
              <a:rPr lang="en-US" sz="2000" b="1">
                <a:solidFill>
                  <a:schemeClr val="accent2"/>
                </a:solidFill>
              </a:rPr>
              <a:t>Transporting</a:t>
            </a:r>
            <a:r>
              <a:rPr lang="en-US" sz="2000"/>
              <a:t> – driving workers to and from the field</a:t>
            </a:r>
            <a:endParaRPr lang="en-US" sz="2000">
              <a:cs typeface="Calibri"/>
            </a:endParaRPr>
          </a:p>
          <a:p>
            <a:pPr marL="383540" lvl="1"/>
            <a:r>
              <a:rPr lang="en-US" sz="2000" b="1">
                <a:solidFill>
                  <a:schemeClr val="accent2"/>
                </a:solidFill>
              </a:rPr>
              <a:t>Housing</a:t>
            </a:r>
            <a:r>
              <a:rPr lang="en-US" sz="2000"/>
              <a:t> – facility must comply with federal and state safety and health standards</a:t>
            </a:r>
            <a:endParaRPr lang="en-US" sz="2000">
              <a:cs typeface="Calibri"/>
            </a:endParaRPr>
          </a:p>
          <a:p>
            <a:endParaRPr lang="es-MX" sz="2400"/>
          </a:p>
        </p:txBody>
      </p:sp>
      <p:pic>
        <p:nvPicPr>
          <p:cNvPr id="5" name="Graphic 4" descr="Man outline">
            <a:extLst>
              <a:ext uri="{FF2B5EF4-FFF2-40B4-BE49-F238E27FC236}">
                <a16:creationId xmlns:a16="http://schemas.microsoft.com/office/drawing/2014/main" id="{C178F209-CEBF-00C6-C07E-17A702DCE31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704136" y="4988934"/>
            <a:ext cx="914400" cy="914400"/>
          </a:xfrm>
          <a:prstGeom prst="rect">
            <a:avLst/>
          </a:prstGeom>
        </p:spPr>
      </p:pic>
      <p:pic>
        <p:nvPicPr>
          <p:cNvPr id="7" name="Graphic 6" descr="Group of men outline">
            <a:extLst>
              <a:ext uri="{FF2B5EF4-FFF2-40B4-BE49-F238E27FC236}">
                <a16:creationId xmlns:a16="http://schemas.microsoft.com/office/drawing/2014/main" id="{E79C12DF-48AD-B6FF-3612-540FD83D80F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496771" y="4988934"/>
            <a:ext cx="914400" cy="914400"/>
          </a:xfrm>
          <a:prstGeom prst="rect">
            <a:avLst/>
          </a:prstGeom>
        </p:spPr>
      </p:pic>
      <p:pic>
        <p:nvPicPr>
          <p:cNvPr id="9" name="Graphic 8" descr="Man outline">
            <a:extLst>
              <a:ext uri="{FF2B5EF4-FFF2-40B4-BE49-F238E27FC236}">
                <a16:creationId xmlns:a16="http://schemas.microsoft.com/office/drawing/2014/main" id="{CF341056-12AA-8132-1792-F7E8668548F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455240" y="4993074"/>
            <a:ext cx="914400" cy="914400"/>
          </a:xfrm>
          <a:prstGeom prst="rect">
            <a:avLst/>
          </a:prstGeom>
        </p:spPr>
      </p:pic>
      <p:pic>
        <p:nvPicPr>
          <p:cNvPr id="13" name="Graphic 12" descr="Barn with solid fill">
            <a:extLst>
              <a:ext uri="{FF2B5EF4-FFF2-40B4-BE49-F238E27FC236}">
                <a16:creationId xmlns:a16="http://schemas.microsoft.com/office/drawing/2014/main" id="{E35F8E2C-1ACC-2BC7-7E65-20219580A6A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513664" y="4838232"/>
            <a:ext cx="1196535" cy="1196535"/>
          </a:xfrm>
          <a:prstGeom prst="rect">
            <a:avLst/>
          </a:prstGeom>
        </p:spPr>
      </p:pic>
      <p:cxnSp>
        <p:nvCxnSpPr>
          <p:cNvPr id="15" name="Straight Arrow Connector 14">
            <a:extLst>
              <a:ext uri="{FF2B5EF4-FFF2-40B4-BE49-F238E27FC236}">
                <a16:creationId xmlns:a16="http://schemas.microsoft.com/office/drawing/2014/main" id="{ABB1E776-A4B6-9D05-DC2C-FDF28CC17797}"/>
              </a:ext>
            </a:extLst>
          </p:cNvPr>
          <p:cNvCxnSpPr/>
          <p:nvPr/>
        </p:nvCxnSpPr>
        <p:spPr>
          <a:xfrm>
            <a:off x="6230222" y="5472535"/>
            <a:ext cx="1544274" cy="0"/>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7548DDEB-0719-282C-9497-FC5659D4DE8E}"/>
              </a:ext>
            </a:extLst>
          </p:cNvPr>
          <p:cNvCxnSpPr/>
          <p:nvPr/>
        </p:nvCxnSpPr>
        <p:spPr>
          <a:xfrm>
            <a:off x="8593796" y="5460178"/>
            <a:ext cx="1544274" cy="0"/>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11DC4114-B862-7E83-DF91-556CD8C9657F}"/>
              </a:ext>
            </a:extLst>
          </p:cNvPr>
          <p:cNvSpPr txBox="1"/>
          <p:nvPr/>
        </p:nvSpPr>
        <p:spPr>
          <a:xfrm>
            <a:off x="4471293" y="5909485"/>
            <a:ext cx="1784458" cy="369332"/>
          </a:xfrm>
          <a:prstGeom prst="rect">
            <a:avLst/>
          </a:prstGeom>
          <a:noFill/>
        </p:spPr>
        <p:txBody>
          <a:bodyPr wrap="square" rtlCol="0">
            <a:spAutoFit/>
          </a:bodyPr>
          <a:lstStyle/>
          <a:p>
            <a:r>
              <a:rPr lang="en-US" b="1">
                <a:solidFill>
                  <a:schemeClr val="accent2"/>
                </a:solidFill>
              </a:rPr>
              <a:t>Farmer/Grower</a:t>
            </a:r>
          </a:p>
        </p:txBody>
      </p:sp>
      <p:sp>
        <p:nvSpPr>
          <p:cNvPr id="18" name="TextBox 17">
            <a:extLst>
              <a:ext uri="{FF2B5EF4-FFF2-40B4-BE49-F238E27FC236}">
                <a16:creationId xmlns:a16="http://schemas.microsoft.com/office/drawing/2014/main" id="{1910F078-7738-255C-ADA7-7BCD06E46620}"/>
              </a:ext>
            </a:extLst>
          </p:cNvPr>
          <p:cNvSpPr txBox="1"/>
          <p:nvPr/>
        </p:nvSpPr>
        <p:spPr>
          <a:xfrm>
            <a:off x="7609841" y="5909485"/>
            <a:ext cx="1784458" cy="369332"/>
          </a:xfrm>
          <a:prstGeom prst="rect">
            <a:avLst/>
          </a:prstGeom>
          <a:noFill/>
        </p:spPr>
        <p:txBody>
          <a:bodyPr wrap="square" rtlCol="0">
            <a:spAutoFit/>
          </a:bodyPr>
          <a:lstStyle/>
          <a:p>
            <a:r>
              <a:rPr lang="en-US" b="1">
                <a:solidFill>
                  <a:schemeClr val="accent2"/>
                </a:solidFill>
              </a:rPr>
              <a:t>FLC/H-2ALC</a:t>
            </a:r>
          </a:p>
        </p:txBody>
      </p:sp>
      <p:sp>
        <p:nvSpPr>
          <p:cNvPr id="19" name="TextBox 18">
            <a:extLst>
              <a:ext uri="{FF2B5EF4-FFF2-40B4-BE49-F238E27FC236}">
                <a16:creationId xmlns:a16="http://schemas.microsoft.com/office/drawing/2014/main" id="{3ADFB01C-2F8E-0D2B-D118-4E4D689E6C66}"/>
              </a:ext>
            </a:extLst>
          </p:cNvPr>
          <p:cNvSpPr txBox="1"/>
          <p:nvPr/>
        </p:nvSpPr>
        <p:spPr>
          <a:xfrm>
            <a:off x="10084445" y="5890311"/>
            <a:ext cx="1784458" cy="369332"/>
          </a:xfrm>
          <a:prstGeom prst="rect">
            <a:avLst/>
          </a:prstGeom>
          <a:noFill/>
        </p:spPr>
        <p:txBody>
          <a:bodyPr wrap="square" rtlCol="0">
            <a:spAutoFit/>
          </a:bodyPr>
          <a:lstStyle/>
          <a:p>
            <a:pPr algn="ctr"/>
            <a:r>
              <a:rPr lang="en-US" b="1">
                <a:solidFill>
                  <a:schemeClr val="accent2"/>
                </a:solidFill>
              </a:rPr>
              <a:t>Workers</a:t>
            </a:r>
          </a:p>
        </p:txBody>
      </p:sp>
    </p:spTree>
    <p:extLst>
      <p:ext uri="{BB962C8B-B14F-4D97-AF65-F5344CB8AC3E}">
        <p14:creationId xmlns:p14="http://schemas.microsoft.com/office/powerpoint/2010/main" val="25603453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ine chart showing number of individual employers, total farm labor contractors (FLCs), FLCs in State, FLCs out of State, and associations between 2007 and 2022.">
            <a:extLst>
              <a:ext uri="{FF2B5EF4-FFF2-40B4-BE49-F238E27FC236}">
                <a16:creationId xmlns:a16="http://schemas.microsoft.com/office/drawing/2014/main" id="{FE4D2200-8680-416C-B42C-AA4DC3AE30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1680" y="560900"/>
            <a:ext cx="7160654" cy="50283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1408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4FD83-6A31-2DCA-B3E8-85A45760EBB5}"/>
              </a:ext>
            </a:extLst>
          </p:cNvPr>
          <p:cNvSpPr>
            <a:spLocks noGrp="1"/>
          </p:cNvSpPr>
          <p:nvPr>
            <p:ph type="title"/>
          </p:nvPr>
        </p:nvSpPr>
        <p:spPr/>
        <p:txBody>
          <a:bodyPr/>
          <a:lstStyle/>
          <a:p>
            <a:r>
              <a:rPr lang="en-US" b="1"/>
              <a:t>H-2B Program</a:t>
            </a:r>
            <a:endParaRPr lang="en-US" b="1">
              <a:ea typeface="Calibri Light"/>
              <a:cs typeface="Calibri Light"/>
            </a:endParaRPr>
          </a:p>
        </p:txBody>
      </p:sp>
      <p:sp>
        <p:nvSpPr>
          <p:cNvPr id="4" name="Content Placeholder 3">
            <a:extLst>
              <a:ext uri="{FF2B5EF4-FFF2-40B4-BE49-F238E27FC236}">
                <a16:creationId xmlns:a16="http://schemas.microsoft.com/office/drawing/2014/main" id="{1DF14AD4-DAF3-FC43-F7BA-EBB51D1290B9}"/>
              </a:ext>
            </a:extLst>
          </p:cNvPr>
          <p:cNvSpPr>
            <a:spLocks noGrp="1"/>
          </p:cNvSpPr>
          <p:nvPr>
            <p:ph idx="1"/>
          </p:nvPr>
        </p:nvSpPr>
        <p:spPr>
          <a:xfrm>
            <a:off x="1097280" y="1845733"/>
            <a:ext cx="10058400" cy="4179285"/>
          </a:xfrm>
        </p:spPr>
        <p:txBody>
          <a:bodyPr vert="horz" lIns="0" tIns="45720" rIns="0" bIns="45720" rtlCol="0" anchor="t">
            <a:normAutofit/>
          </a:bodyPr>
          <a:lstStyle/>
          <a:p>
            <a:r>
              <a:rPr lang="en-US" sz="2400"/>
              <a:t> Permits employers to temporarily hire nonimmigrants to perform </a:t>
            </a:r>
            <a:r>
              <a:rPr lang="en-US" sz="2400" b="1">
                <a:solidFill>
                  <a:srgbClr val="0000FF"/>
                </a:solidFill>
              </a:rPr>
              <a:t>nonagricultural</a:t>
            </a:r>
            <a:r>
              <a:rPr lang="en-US" sz="2400" b="1"/>
              <a:t> </a:t>
            </a:r>
            <a:r>
              <a:rPr lang="en-US" sz="2400"/>
              <a:t>labor or services in the United States.</a:t>
            </a:r>
          </a:p>
          <a:p>
            <a:r>
              <a:rPr lang="en-US" sz="2400"/>
              <a:t>Employment must be of a </a:t>
            </a:r>
            <a:r>
              <a:rPr lang="en-US" sz="2400" b="1">
                <a:solidFill>
                  <a:srgbClr val="0000FF"/>
                </a:solidFill>
              </a:rPr>
              <a:t>temporary nature, full-time (at least 35 hours per week)</a:t>
            </a:r>
            <a:r>
              <a:rPr lang="en-US" sz="2400" b="1"/>
              <a:t> </a:t>
            </a:r>
            <a:r>
              <a:rPr lang="en-US" sz="2400"/>
              <a:t>for a limited period, such as a one-time occurrence, seasonal need, peak load need, or intermittent need. </a:t>
            </a:r>
            <a:r>
              <a:rPr lang="en-US" sz="2400" b="1">
                <a:solidFill>
                  <a:srgbClr val="0000FF"/>
                </a:solidFill>
              </a:rPr>
              <a:t>Cannot become permanent positions.</a:t>
            </a:r>
            <a:endParaRPr lang="en-US" sz="2400" b="1">
              <a:solidFill>
                <a:srgbClr val="0000FF"/>
              </a:solidFill>
              <a:cs typeface="Calibri"/>
            </a:endParaRPr>
          </a:p>
          <a:p>
            <a:pPr>
              <a:buFont typeface="Courier New" panose="02070309020205020404" pitchFamily="49" charset="0"/>
              <a:buChar char="o"/>
            </a:pPr>
            <a:r>
              <a:rPr lang="en-US" sz="2400"/>
              <a:t>There are </a:t>
            </a:r>
            <a:r>
              <a:rPr lang="en-US" sz="2400" b="1">
                <a:solidFill>
                  <a:srgbClr val="0000FF"/>
                </a:solidFill>
              </a:rPr>
              <a:t>minimum wage requirements </a:t>
            </a:r>
            <a:r>
              <a:rPr lang="en-US" sz="2400"/>
              <a:t>to be paid to workers to avoid negatively affecting the local job market.</a:t>
            </a:r>
            <a:endParaRPr lang="en-US" sz="2400">
              <a:cs typeface="Calibri"/>
            </a:endParaRPr>
          </a:p>
          <a:p>
            <a:pPr>
              <a:buFont typeface="Courier New" panose="02070309020205020404" pitchFamily="49" charset="0"/>
              <a:buChar char="o"/>
            </a:pPr>
            <a:r>
              <a:rPr lang="en-US" sz="2400"/>
              <a:t>The program has a congressional </a:t>
            </a:r>
            <a:r>
              <a:rPr lang="en-US" sz="2400" b="1"/>
              <a:t>cap</a:t>
            </a:r>
            <a:r>
              <a:rPr lang="en-US" sz="2400"/>
              <a:t> (October 1=33,000, April 1= 33,000, Annual total 66,000). An increase in additional visas was approved in 2022 by DOL.</a:t>
            </a:r>
            <a:endParaRPr lang="en-US" sz="2400">
              <a:cs typeface="Calibri"/>
            </a:endParaRPr>
          </a:p>
          <a:p>
            <a:endParaRPr lang="en-US" sz="2400"/>
          </a:p>
        </p:txBody>
      </p:sp>
    </p:spTree>
    <p:extLst>
      <p:ext uri="{BB962C8B-B14F-4D97-AF65-F5344CB8AC3E}">
        <p14:creationId xmlns:p14="http://schemas.microsoft.com/office/powerpoint/2010/main" val="26369503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12337-EFC1-44F4-BB6D-6D6A32C02B0D}"/>
              </a:ext>
            </a:extLst>
          </p:cNvPr>
          <p:cNvSpPr>
            <a:spLocks noGrp="1"/>
          </p:cNvSpPr>
          <p:nvPr>
            <p:ph type="title"/>
          </p:nvPr>
        </p:nvSpPr>
        <p:spPr/>
        <p:txBody>
          <a:bodyPr/>
          <a:lstStyle/>
          <a:p>
            <a:r>
              <a:rPr lang="es-MX" b="1"/>
              <a:t>H-2B Program in TN</a:t>
            </a:r>
          </a:p>
        </p:txBody>
      </p:sp>
      <p:graphicFrame>
        <p:nvGraphicFramePr>
          <p:cNvPr id="4" name="Chart 3">
            <a:extLst>
              <a:ext uri="{FF2B5EF4-FFF2-40B4-BE49-F238E27FC236}">
                <a16:creationId xmlns:a16="http://schemas.microsoft.com/office/drawing/2014/main" id="{C6CF3DB6-617A-795E-55D8-9C7ECA6FCC11}"/>
              </a:ext>
            </a:extLst>
          </p:cNvPr>
          <p:cNvGraphicFramePr>
            <a:graphicFrameLocks/>
          </p:cNvGraphicFramePr>
          <p:nvPr>
            <p:extLst>
              <p:ext uri="{D42A27DB-BD31-4B8C-83A1-F6EECF244321}">
                <p14:modId xmlns:p14="http://schemas.microsoft.com/office/powerpoint/2010/main" val="669180053"/>
              </p:ext>
            </p:extLst>
          </p:nvPr>
        </p:nvGraphicFramePr>
        <p:xfrm>
          <a:off x="583912" y="2115868"/>
          <a:ext cx="6538823" cy="3843068"/>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1B09CF07-1EEF-D985-5453-D8CCD482BF93}"/>
              </a:ext>
            </a:extLst>
          </p:cNvPr>
          <p:cNvSpPr txBox="1"/>
          <p:nvPr/>
        </p:nvSpPr>
        <p:spPr>
          <a:xfrm>
            <a:off x="7544088" y="1790633"/>
            <a:ext cx="4405742" cy="4493538"/>
          </a:xfrm>
          <a:prstGeom prst="rect">
            <a:avLst/>
          </a:prstGeom>
          <a:noFill/>
        </p:spPr>
        <p:txBody>
          <a:bodyPr wrap="square">
            <a:spAutoFit/>
          </a:bodyPr>
          <a:lstStyle/>
          <a:p>
            <a:r>
              <a:rPr lang="en-US" sz="2200" b="1"/>
              <a:t>Costs</a:t>
            </a:r>
            <a:r>
              <a:rPr lang="en-US" sz="2200"/>
              <a:t>: Visa-related expenses, transportation expenses to the worksite and back to home country, stipend to cover food and lodging while traveling, recruitment activities, and probably an attorney/agent (e.g., lawyer) fee to handle paperwork, workers’ compensation.</a:t>
            </a:r>
          </a:p>
          <a:p>
            <a:endParaRPr lang="en-US" sz="2200" b="1"/>
          </a:p>
          <a:p>
            <a:r>
              <a:rPr lang="en-US" sz="2200" b="1"/>
              <a:t>Housing and daily transportation: </a:t>
            </a:r>
            <a:r>
              <a:rPr lang="en-US" sz="2200"/>
              <a:t>The employer is </a:t>
            </a:r>
            <a:r>
              <a:rPr lang="en-US" sz="2200" b="1">
                <a:solidFill>
                  <a:srgbClr val="0000FF"/>
                </a:solidFill>
              </a:rPr>
              <a:t>not required </a:t>
            </a:r>
            <a:r>
              <a:rPr lang="en-US" sz="2200"/>
              <a:t>to provide housing under this program.</a:t>
            </a:r>
            <a:endParaRPr lang="es-CO" sz="2200"/>
          </a:p>
        </p:txBody>
      </p:sp>
    </p:spTree>
    <p:extLst>
      <p:ext uri="{BB962C8B-B14F-4D97-AF65-F5344CB8AC3E}">
        <p14:creationId xmlns:p14="http://schemas.microsoft.com/office/powerpoint/2010/main" val="18626456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E1530B0-6F96-46C0-8B3E-3215CB756B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54910CF-1B56-45D3-960A-E89F7B3B91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CO"/>
          </a:p>
        </p:txBody>
      </p:sp>
      <p:sp>
        <p:nvSpPr>
          <p:cNvPr id="2" name="Title 1">
            <a:extLst>
              <a:ext uri="{FF2B5EF4-FFF2-40B4-BE49-F238E27FC236}">
                <a16:creationId xmlns:a16="http://schemas.microsoft.com/office/drawing/2014/main" id="{FCFE980E-BB00-56B7-616F-8FE20F937717}"/>
              </a:ext>
            </a:extLst>
          </p:cNvPr>
          <p:cNvSpPr>
            <a:spLocks noGrp="1"/>
          </p:cNvSpPr>
          <p:nvPr>
            <p:ph type="title"/>
          </p:nvPr>
        </p:nvSpPr>
        <p:spPr>
          <a:xfrm>
            <a:off x="492370" y="516835"/>
            <a:ext cx="3084844" cy="5772840"/>
          </a:xfrm>
        </p:spPr>
        <p:txBody>
          <a:bodyPr anchor="ctr">
            <a:normAutofit/>
          </a:bodyPr>
          <a:lstStyle/>
          <a:p>
            <a:r>
              <a:rPr lang="es-MX" sz="3600" b="1">
                <a:solidFill>
                  <a:srgbClr val="FFFFFF"/>
                </a:solidFill>
              </a:rPr>
              <a:t>H-2B Program in TN FY2022</a:t>
            </a:r>
            <a:endParaRPr lang="es-CO" sz="3600">
              <a:solidFill>
                <a:srgbClr val="FFFFFF"/>
              </a:solidFill>
            </a:endParaRPr>
          </a:p>
        </p:txBody>
      </p:sp>
      <p:sp>
        <p:nvSpPr>
          <p:cNvPr id="16" name="Rectangle 15">
            <a:extLst>
              <a:ext uri="{FF2B5EF4-FFF2-40B4-BE49-F238E27FC236}">
                <a16:creationId xmlns:a16="http://schemas.microsoft.com/office/drawing/2014/main" id="{6669F804-A677-4B75-95F4-A5E4426FB7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CO"/>
          </a:p>
        </p:txBody>
      </p:sp>
      <p:graphicFrame>
        <p:nvGraphicFramePr>
          <p:cNvPr id="7" name="Content Placeholder 6">
            <a:extLst>
              <a:ext uri="{FF2B5EF4-FFF2-40B4-BE49-F238E27FC236}">
                <a16:creationId xmlns:a16="http://schemas.microsoft.com/office/drawing/2014/main" id="{18F8302C-7382-1D22-A275-9D9E334AD9AD}"/>
              </a:ext>
            </a:extLst>
          </p:cNvPr>
          <p:cNvGraphicFramePr>
            <a:graphicFrameLocks noGrp="1"/>
          </p:cNvGraphicFramePr>
          <p:nvPr>
            <p:ph idx="1"/>
            <p:extLst>
              <p:ext uri="{D42A27DB-BD31-4B8C-83A1-F6EECF244321}">
                <p14:modId xmlns:p14="http://schemas.microsoft.com/office/powerpoint/2010/main" val="4071224784"/>
              </p:ext>
            </p:extLst>
          </p:nvPr>
        </p:nvGraphicFramePr>
        <p:xfrm>
          <a:off x="4480520" y="639754"/>
          <a:ext cx="7209346" cy="5649921"/>
        </p:xfrm>
        <a:graphic>
          <a:graphicData uri="http://schemas.openxmlformats.org/drawingml/2006/table">
            <a:tbl>
              <a:tblPr firstRow="1" bandRow="1">
                <a:tableStyleId>{5C22544A-7EE6-4342-B048-85BDC9FD1C3A}</a:tableStyleId>
              </a:tblPr>
              <a:tblGrid>
                <a:gridCol w="1309581">
                  <a:extLst>
                    <a:ext uri="{9D8B030D-6E8A-4147-A177-3AD203B41FA5}">
                      <a16:colId xmlns:a16="http://schemas.microsoft.com/office/drawing/2014/main" val="154994286"/>
                    </a:ext>
                  </a:extLst>
                </a:gridCol>
                <a:gridCol w="3654090">
                  <a:extLst>
                    <a:ext uri="{9D8B030D-6E8A-4147-A177-3AD203B41FA5}">
                      <a16:colId xmlns:a16="http://schemas.microsoft.com/office/drawing/2014/main" val="3637508264"/>
                    </a:ext>
                  </a:extLst>
                </a:gridCol>
                <a:gridCol w="835600">
                  <a:extLst>
                    <a:ext uri="{9D8B030D-6E8A-4147-A177-3AD203B41FA5}">
                      <a16:colId xmlns:a16="http://schemas.microsoft.com/office/drawing/2014/main" val="2439227572"/>
                    </a:ext>
                  </a:extLst>
                </a:gridCol>
                <a:gridCol w="705037">
                  <a:extLst>
                    <a:ext uri="{9D8B030D-6E8A-4147-A177-3AD203B41FA5}">
                      <a16:colId xmlns:a16="http://schemas.microsoft.com/office/drawing/2014/main" val="1481316428"/>
                    </a:ext>
                  </a:extLst>
                </a:gridCol>
                <a:gridCol w="705038">
                  <a:extLst>
                    <a:ext uri="{9D8B030D-6E8A-4147-A177-3AD203B41FA5}">
                      <a16:colId xmlns:a16="http://schemas.microsoft.com/office/drawing/2014/main" val="3900945707"/>
                    </a:ext>
                  </a:extLst>
                </a:gridCol>
              </a:tblGrid>
              <a:tr h="712581">
                <a:tc>
                  <a:txBody>
                    <a:bodyPr/>
                    <a:lstStyle/>
                    <a:p>
                      <a:pPr algn="ctr" fontAlgn="b"/>
                      <a:r>
                        <a:rPr lang="es-CO" sz="1400" u="none" strike="noStrike">
                          <a:effectLst/>
                        </a:rPr>
                        <a:t>SOC</a:t>
                      </a:r>
                      <a:endParaRPr lang="es-CO" sz="1400" b="1" i="0" u="none" strike="noStrike">
                        <a:solidFill>
                          <a:srgbClr val="000000"/>
                        </a:solidFill>
                        <a:effectLst/>
                        <a:latin typeface="Calibri" panose="020F0502020204030204" pitchFamily="34" charset="0"/>
                      </a:endParaRPr>
                    </a:p>
                  </a:txBody>
                  <a:tcPr marL="8290" marR="8290" marT="8290" marB="0" anchor="ctr"/>
                </a:tc>
                <a:tc>
                  <a:txBody>
                    <a:bodyPr/>
                    <a:lstStyle/>
                    <a:p>
                      <a:pPr algn="ctr" fontAlgn="b"/>
                      <a:r>
                        <a:rPr lang="es-CO" sz="1400" u="none" strike="noStrike">
                          <a:effectLst/>
                        </a:rPr>
                        <a:t>SOC_TITLE</a:t>
                      </a:r>
                      <a:endParaRPr lang="es-CO" sz="1400" b="1" i="0" u="none" strike="noStrike">
                        <a:solidFill>
                          <a:srgbClr val="000000"/>
                        </a:solidFill>
                        <a:effectLst/>
                        <a:latin typeface="Calibri" panose="020F0502020204030204" pitchFamily="34" charset="0"/>
                      </a:endParaRPr>
                    </a:p>
                  </a:txBody>
                  <a:tcPr marL="8290" marR="8290" marT="8290" marB="0" anchor="ctr"/>
                </a:tc>
                <a:tc>
                  <a:txBody>
                    <a:bodyPr/>
                    <a:lstStyle/>
                    <a:p>
                      <a:pPr algn="ctr" fontAlgn="b"/>
                      <a:r>
                        <a:rPr lang="es-CO" sz="1400" u="none" strike="noStrike">
                          <a:effectLst/>
                        </a:rPr>
                        <a:t>No. Certified </a:t>
                      </a:r>
                      <a:r>
                        <a:rPr lang="es-CO" sz="1400" u="none" strike="noStrike" err="1">
                          <a:effectLst/>
                        </a:rPr>
                        <a:t>Workers</a:t>
                      </a:r>
                      <a:endParaRPr lang="es-CO" sz="1400" b="1" i="0" u="none" strike="noStrike" err="1">
                        <a:solidFill>
                          <a:srgbClr val="000000"/>
                        </a:solidFill>
                        <a:effectLst/>
                        <a:latin typeface="Calibri" panose="020F0502020204030204" pitchFamily="34" charset="0"/>
                      </a:endParaRPr>
                    </a:p>
                  </a:txBody>
                  <a:tcPr marL="8290" marR="8290" marT="8290" marB="0" anchor="ctr"/>
                </a:tc>
                <a:tc>
                  <a:txBody>
                    <a:bodyPr/>
                    <a:lstStyle/>
                    <a:p>
                      <a:pPr algn="ctr" fontAlgn="b"/>
                      <a:r>
                        <a:rPr lang="es-CO" sz="1400" u="none" strike="noStrike">
                          <a:effectLst/>
                        </a:rPr>
                        <a:t>Min Wage</a:t>
                      </a:r>
                      <a:endParaRPr lang="es-CO" sz="1400" b="1" i="0" u="none" strike="noStrike">
                        <a:solidFill>
                          <a:srgbClr val="000000"/>
                        </a:solidFill>
                        <a:effectLst/>
                        <a:latin typeface="Calibri" panose="020F0502020204030204" pitchFamily="34" charset="0"/>
                      </a:endParaRPr>
                    </a:p>
                  </a:txBody>
                  <a:tcPr marL="8290" marR="8290" marT="8290" marB="0" anchor="ctr"/>
                </a:tc>
                <a:tc>
                  <a:txBody>
                    <a:bodyPr/>
                    <a:lstStyle/>
                    <a:p>
                      <a:pPr algn="ctr" fontAlgn="b"/>
                      <a:r>
                        <a:rPr lang="es-CO" sz="1400" u="none" strike="noStrike">
                          <a:effectLst/>
                        </a:rPr>
                        <a:t>Max Wage</a:t>
                      </a:r>
                      <a:endParaRPr lang="es-CO" sz="1400" b="1" i="0" u="none" strike="noStrike">
                        <a:solidFill>
                          <a:srgbClr val="000000"/>
                        </a:solidFill>
                        <a:effectLst/>
                        <a:latin typeface="Calibri" panose="020F0502020204030204" pitchFamily="34" charset="0"/>
                      </a:endParaRPr>
                    </a:p>
                  </a:txBody>
                  <a:tcPr marL="8290" marR="8290" marT="8290" marB="0" anchor="ctr"/>
                </a:tc>
                <a:extLst>
                  <a:ext uri="{0D108BD9-81ED-4DB2-BD59-A6C34878D82A}">
                    <a16:rowId xmlns:a16="http://schemas.microsoft.com/office/drawing/2014/main" val="2172127248"/>
                  </a:ext>
                </a:extLst>
              </a:tr>
              <a:tr h="493734">
                <a:tc>
                  <a:txBody>
                    <a:bodyPr/>
                    <a:lstStyle/>
                    <a:p>
                      <a:pPr algn="ctr" fontAlgn="b"/>
                      <a:r>
                        <a:rPr lang="es-CO" sz="1400" u="none" strike="noStrike">
                          <a:effectLst/>
                        </a:rPr>
                        <a:t>37-3011</a:t>
                      </a:r>
                      <a:endParaRPr lang="es-CO" sz="1400" b="0" i="0" u="none" strike="noStrike">
                        <a:solidFill>
                          <a:srgbClr val="000000"/>
                        </a:solidFill>
                        <a:effectLst/>
                        <a:latin typeface="Calibri" panose="020F0502020204030204" pitchFamily="34" charset="0"/>
                      </a:endParaRPr>
                    </a:p>
                  </a:txBody>
                  <a:tcPr marL="8290" marR="8290" marT="8290" marB="0" anchor="ctr"/>
                </a:tc>
                <a:tc>
                  <a:txBody>
                    <a:bodyPr/>
                    <a:lstStyle/>
                    <a:p>
                      <a:pPr algn="ctr" fontAlgn="b"/>
                      <a:r>
                        <a:rPr lang="es-CO" sz="1400" u="none" strike="noStrike">
                          <a:effectLst/>
                        </a:rPr>
                        <a:t>Landscaping and </a:t>
                      </a:r>
                      <a:r>
                        <a:rPr lang="es-CO" sz="1400" u="none" strike="noStrike" err="1">
                          <a:effectLst/>
                        </a:rPr>
                        <a:t>Groundskeeping</a:t>
                      </a:r>
                      <a:r>
                        <a:rPr lang="es-CO" sz="1400" u="none" strike="noStrike">
                          <a:effectLst/>
                        </a:rPr>
                        <a:t> </a:t>
                      </a:r>
                      <a:r>
                        <a:rPr lang="es-CO" sz="1400" u="none" strike="noStrike" err="1">
                          <a:effectLst/>
                        </a:rPr>
                        <a:t>Workers</a:t>
                      </a:r>
                      <a:endParaRPr lang="es-CO" sz="1400" b="0" i="0" u="none" strike="noStrike">
                        <a:solidFill>
                          <a:srgbClr val="000000"/>
                        </a:solidFill>
                        <a:effectLst/>
                        <a:latin typeface="Calibri" panose="020F0502020204030204" pitchFamily="34" charset="0"/>
                      </a:endParaRPr>
                    </a:p>
                  </a:txBody>
                  <a:tcPr marL="8290" marR="8290" marT="8290" marB="0" anchor="ctr"/>
                </a:tc>
                <a:tc>
                  <a:txBody>
                    <a:bodyPr/>
                    <a:lstStyle/>
                    <a:p>
                      <a:pPr algn="ctr" fontAlgn="b"/>
                      <a:r>
                        <a:rPr lang="es-CO" sz="1400" u="none" strike="noStrike">
                          <a:effectLst/>
                        </a:rPr>
                        <a:t>1127</a:t>
                      </a:r>
                      <a:endParaRPr lang="es-CO" sz="1400" b="0" i="0" u="none" strike="noStrike">
                        <a:solidFill>
                          <a:srgbClr val="000000"/>
                        </a:solidFill>
                        <a:effectLst/>
                        <a:latin typeface="Calibri" panose="020F0502020204030204" pitchFamily="34" charset="0"/>
                      </a:endParaRPr>
                    </a:p>
                  </a:txBody>
                  <a:tcPr marL="8290" marR="8290" marT="8290" marB="0" anchor="ctr"/>
                </a:tc>
                <a:tc>
                  <a:txBody>
                    <a:bodyPr/>
                    <a:lstStyle/>
                    <a:p>
                      <a:pPr algn="ctr" fontAlgn="b"/>
                      <a:r>
                        <a:rPr lang="es-CO" sz="1400" u="none" strike="noStrike">
                          <a:effectLst/>
                        </a:rPr>
                        <a:t>$14.24</a:t>
                      </a:r>
                      <a:endParaRPr lang="es-CO" sz="1400" b="0" i="0" u="none" strike="noStrike">
                        <a:solidFill>
                          <a:srgbClr val="000000"/>
                        </a:solidFill>
                        <a:effectLst/>
                        <a:latin typeface="Calibri" panose="020F0502020204030204" pitchFamily="34" charset="0"/>
                      </a:endParaRPr>
                    </a:p>
                  </a:txBody>
                  <a:tcPr marL="8290" marR="8290" marT="8290" marB="0" anchor="ctr"/>
                </a:tc>
                <a:tc>
                  <a:txBody>
                    <a:bodyPr/>
                    <a:lstStyle/>
                    <a:p>
                      <a:pPr algn="ctr" fontAlgn="b"/>
                      <a:r>
                        <a:rPr lang="es-CO" sz="1400" u="none" strike="noStrike">
                          <a:effectLst/>
                        </a:rPr>
                        <a:t>$15.29</a:t>
                      </a:r>
                      <a:endParaRPr lang="es-CO" sz="1400" b="0" i="0" u="none" strike="noStrike">
                        <a:solidFill>
                          <a:srgbClr val="000000"/>
                        </a:solidFill>
                        <a:effectLst/>
                        <a:latin typeface="Calibri" panose="020F0502020204030204" pitchFamily="34" charset="0"/>
                      </a:endParaRPr>
                    </a:p>
                  </a:txBody>
                  <a:tcPr marL="8290" marR="8290" marT="8290" marB="0" anchor="ctr"/>
                </a:tc>
                <a:extLst>
                  <a:ext uri="{0D108BD9-81ED-4DB2-BD59-A6C34878D82A}">
                    <a16:rowId xmlns:a16="http://schemas.microsoft.com/office/drawing/2014/main" val="3750075977"/>
                  </a:ext>
                </a:extLst>
              </a:tr>
              <a:tr h="493734">
                <a:tc>
                  <a:txBody>
                    <a:bodyPr/>
                    <a:lstStyle/>
                    <a:p>
                      <a:pPr algn="ctr" fontAlgn="b"/>
                      <a:r>
                        <a:rPr lang="es-CO" sz="1400" u="none" strike="noStrike">
                          <a:effectLst/>
                        </a:rPr>
                        <a:t>47-2061</a:t>
                      </a:r>
                      <a:endParaRPr lang="es-CO" sz="1400" b="0" i="0" u="none" strike="noStrike">
                        <a:solidFill>
                          <a:srgbClr val="000000"/>
                        </a:solidFill>
                        <a:effectLst/>
                        <a:latin typeface="Calibri" panose="020F0502020204030204" pitchFamily="34" charset="0"/>
                      </a:endParaRPr>
                    </a:p>
                  </a:txBody>
                  <a:tcPr marL="8290" marR="8290" marT="8290" marB="0" anchor="ctr"/>
                </a:tc>
                <a:tc>
                  <a:txBody>
                    <a:bodyPr/>
                    <a:lstStyle/>
                    <a:p>
                      <a:pPr algn="ctr" fontAlgn="b"/>
                      <a:r>
                        <a:rPr lang="es-CO" sz="1400" u="none" strike="noStrike">
                          <a:effectLst/>
                        </a:rPr>
                        <a:t>Construction </a:t>
                      </a:r>
                      <a:r>
                        <a:rPr lang="es-CO" sz="1400" u="none" strike="noStrike" err="1">
                          <a:effectLst/>
                        </a:rPr>
                        <a:t>Laborers</a:t>
                      </a:r>
                      <a:endParaRPr lang="es-CO" sz="1400" b="0" i="0" u="none" strike="noStrike">
                        <a:solidFill>
                          <a:srgbClr val="000000"/>
                        </a:solidFill>
                        <a:effectLst/>
                        <a:latin typeface="Calibri" panose="020F0502020204030204" pitchFamily="34" charset="0"/>
                      </a:endParaRPr>
                    </a:p>
                  </a:txBody>
                  <a:tcPr marL="8290" marR="8290" marT="8290" marB="0" anchor="ctr"/>
                </a:tc>
                <a:tc>
                  <a:txBody>
                    <a:bodyPr/>
                    <a:lstStyle/>
                    <a:p>
                      <a:pPr algn="ctr" fontAlgn="b"/>
                      <a:r>
                        <a:rPr lang="es-CO" sz="1400" u="none" strike="noStrike">
                          <a:effectLst/>
                        </a:rPr>
                        <a:t>295</a:t>
                      </a:r>
                      <a:endParaRPr lang="es-CO" sz="1400" b="0" i="0" u="none" strike="noStrike">
                        <a:solidFill>
                          <a:srgbClr val="000000"/>
                        </a:solidFill>
                        <a:effectLst/>
                        <a:latin typeface="Calibri" panose="020F0502020204030204" pitchFamily="34" charset="0"/>
                      </a:endParaRPr>
                    </a:p>
                  </a:txBody>
                  <a:tcPr marL="8290" marR="8290" marT="8290" marB="0" anchor="ctr"/>
                </a:tc>
                <a:tc>
                  <a:txBody>
                    <a:bodyPr/>
                    <a:lstStyle/>
                    <a:p>
                      <a:pPr algn="ctr" fontAlgn="b"/>
                      <a:r>
                        <a:rPr lang="es-CO" sz="1400" u="none" strike="noStrike">
                          <a:effectLst/>
                        </a:rPr>
                        <a:t>$16.54</a:t>
                      </a:r>
                      <a:endParaRPr lang="es-CO" sz="1400" b="0" i="0" u="none" strike="noStrike">
                        <a:solidFill>
                          <a:srgbClr val="000000"/>
                        </a:solidFill>
                        <a:effectLst/>
                        <a:latin typeface="Calibri" panose="020F0502020204030204" pitchFamily="34" charset="0"/>
                      </a:endParaRPr>
                    </a:p>
                  </a:txBody>
                  <a:tcPr marL="8290" marR="8290" marT="8290" marB="0" anchor="ctr"/>
                </a:tc>
                <a:tc>
                  <a:txBody>
                    <a:bodyPr/>
                    <a:lstStyle/>
                    <a:p>
                      <a:pPr algn="ctr" fontAlgn="b"/>
                      <a:r>
                        <a:rPr lang="es-CO" sz="1400" u="none" strike="noStrike">
                          <a:effectLst/>
                        </a:rPr>
                        <a:t>$18.52</a:t>
                      </a:r>
                      <a:endParaRPr lang="es-CO" sz="1400" b="0" i="0" u="none" strike="noStrike">
                        <a:solidFill>
                          <a:srgbClr val="000000"/>
                        </a:solidFill>
                        <a:effectLst/>
                        <a:latin typeface="Calibri" panose="020F0502020204030204" pitchFamily="34" charset="0"/>
                      </a:endParaRPr>
                    </a:p>
                  </a:txBody>
                  <a:tcPr marL="8290" marR="8290" marT="8290" marB="0" anchor="ctr"/>
                </a:tc>
                <a:extLst>
                  <a:ext uri="{0D108BD9-81ED-4DB2-BD59-A6C34878D82A}">
                    <a16:rowId xmlns:a16="http://schemas.microsoft.com/office/drawing/2014/main" val="1666778007"/>
                  </a:ext>
                </a:extLst>
              </a:tr>
              <a:tr h="493734">
                <a:tc>
                  <a:txBody>
                    <a:bodyPr/>
                    <a:lstStyle/>
                    <a:p>
                      <a:pPr algn="ctr" fontAlgn="b"/>
                      <a:r>
                        <a:rPr lang="es-CO" sz="1400" u="none" strike="noStrike">
                          <a:effectLst/>
                        </a:rPr>
                        <a:t>37-2012</a:t>
                      </a:r>
                      <a:endParaRPr lang="es-CO" sz="1400" b="0" i="0" u="none" strike="noStrike">
                        <a:solidFill>
                          <a:srgbClr val="000000"/>
                        </a:solidFill>
                        <a:effectLst/>
                        <a:latin typeface="Calibri" panose="020F0502020204030204" pitchFamily="34" charset="0"/>
                      </a:endParaRPr>
                    </a:p>
                  </a:txBody>
                  <a:tcPr marL="8290" marR="8290" marT="8290" marB="0" anchor="ctr"/>
                </a:tc>
                <a:tc>
                  <a:txBody>
                    <a:bodyPr/>
                    <a:lstStyle/>
                    <a:p>
                      <a:pPr algn="ctr" fontAlgn="b"/>
                      <a:r>
                        <a:rPr lang="es-CO" sz="1400" u="none" strike="noStrike" err="1">
                          <a:effectLst/>
                        </a:rPr>
                        <a:t>Maids</a:t>
                      </a:r>
                      <a:r>
                        <a:rPr lang="es-CO" sz="1400" u="none" strike="noStrike">
                          <a:effectLst/>
                        </a:rPr>
                        <a:t> and </a:t>
                      </a:r>
                      <a:r>
                        <a:rPr lang="es-CO" sz="1400" u="none" strike="noStrike" err="1">
                          <a:effectLst/>
                        </a:rPr>
                        <a:t>Housekeeping</a:t>
                      </a:r>
                      <a:r>
                        <a:rPr lang="es-CO" sz="1400" u="none" strike="noStrike">
                          <a:effectLst/>
                        </a:rPr>
                        <a:t> </a:t>
                      </a:r>
                      <a:r>
                        <a:rPr lang="es-CO" sz="1400" u="none" strike="noStrike" err="1">
                          <a:effectLst/>
                        </a:rPr>
                        <a:t>Cleaners</a:t>
                      </a:r>
                      <a:endParaRPr lang="es-CO" sz="1400" b="0" i="0" u="none" strike="noStrike">
                        <a:solidFill>
                          <a:srgbClr val="000000"/>
                        </a:solidFill>
                        <a:effectLst/>
                        <a:latin typeface="Calibri" panose="020F0502020204030204" pitchFamily="34" charset="0"/>
                      </a:endParaRPr>
                    </a:p>
                  </a:txBody>
                  <a:tcPr marL="8290" marR="8290" marT="8290" marB="0" anchor="ctr"/>
                </a:tc>
                <a:tc>
                  <a:txBody>
                    <a:bodyPr/>
                    <a:lstStyle/>
                    <a:p>
                      <a:pPr algn="ctr" fontAlgn="b"/>
                      <a:r>
                        <a:rPr lang="es-CO" sz="1400" u="none" strike="noStrike">
                          <a:effectLst/>
                        </a:rPr>
                        <a:t>180</a:t>
                      </a:r>
                      <a:endParaRPr lang="es-CO" sz="1400" b="0" i="0" u="none" strike="noStrike">
                        <a:solidFill>
                          <a:srgbClr val="000000"/>
                        </a:solidFill>
                        <a:effectLst/>
                        <a:latin typeface="Calibri" panose="020F0502020204030204" pitchFamily="34" charset="0"/>
                      </a:endParaRPr>
                    </a:p>
                  </a:txBody>
                  <a:tcPr marL="8290" marR="8290" marT="8290" marB="0" anchor="ctr"/>
                </a:tc>
                <a:tc>
                  <a:txBody>
                    <a:bodyPr/>
                    <a:lstStyle/>
                    <a:p>
                      <a:pPr algn="ctr" fontAlgn="b"/>
                      <a:r>
                        <a:rPr lang="es-CO" sz="1400" u="none" strike="noStrike">
                          <a:effectLst/>
                        </a:rPr>
                        <a:t>$11.95</a:t>
                      </a:r>
                      <a:endParaRPr lang="es-CO" sz="1400" b="0" i="0" u="none" strike="noStrike">
                        <a:solidFill>
                          <a:srgbClr val="000000"/>
                        </a:solidFill>
                        <a:effectLst/>
                        <a:latin typeface="Calibri" panose="020F0502020204030204" pitchFamily="34" charset="0"/>
                      </a:endParaRPr>
                    </a:p>
                  </a:txBody>
                  <a:tcPr marL="8290" marR="8290" marT="8290" marB="0" anchor="ctr"/>
                </a:tc>
                <a:tc>
                  <a:txBody>
                    <a:bodyPr/>
                    <a:lstStyle/>
                    <a:p>
                      <a:pPr algn="ctr" fontAlgn="b"/>
                      <a:r>
                        <a:rPr lang="es-CO" sz="1400" u="none" strike="noStrike">
                          <a:effectLst/>
                        </a:rPr>
                        <a:t>$14.78</a:t>
                      </a:r>
                      <a:endParaRPr lang="es-CO" sz="1400" b="0" i="0" u="none" strike="noStrike">
                        <a:solidFill>
                          <a:srgbClr val="000000"/>
                        </a:solidFill>
                        <a:effectLst/>
                        <a:latin typeface="Calibri" panose="020F0502020204030204" pitchFamily="34" charset="0"/>
                      </a:endParaRPr>
                    </a:p>
                  </a:txBody>
                  <a:tcPr marL="8290" marR="8290" marT="8290" marB="0" anchor="ctr"/>
                </a:tc>
                <a:extLst>
                  <a:ext uri="{0D108BD9-81ED-4DB2-BD59-A6C34878D82A}">
                    <a16:rowId xmlns:a16="http://schemas.microsoft.com/office/drawing/2014/main" val="2279186632"/>
                  </a:ext>
                </a:extLst>
              </a:tr>
              <a:tr h="493734">
                <a:tc>
                  <a:txBody>
                    <a:bodyPr/>
                    <a:lstStyle/>
                    <a:p>
                      <a:pPr algn="ctr" fontAlgn="b"/>
                      <a:r>
                        <a:rPr lang="es-CO" sz="1400" u="none" strike="noStrike">
                          <a:effectLst/>
                        </a:rPr>
                        <a:t>43-5081</a:t>
                      </a:r>
                      <a:endParaRPr lang="es-CO" sz="1400" b="0" i="0" u="none" strike="noStrike">
                        <a:solidFill>
                          <a:srgbClr val="000000"/>
                        </a:solidFill>
                        <a:effectLst/>
                        <a:latin typeface="Calibri" panose="020F0502020204030204" pitchFamily="34" charset="0"/>
                      </a:endParaRPr>
                    </a:p>
                  </a:txBody>
                  <a:tcPr marL="8290" marR="8290" marT="8290" marB="0" anchor="ctr"/>
                </a:tc>
                <a:tc>
                  <a:txBody>
                    <a:bodyPr/>
                    <a:lstStyle/>
                    <a:p>
                      <a:pPr algn="ctr" fontAlgn="b"/>
                      <a:r>
                        <a:rPr lang="en-US" sz="1400" u="none" strike="noStrike">
                          <a:effectLst/>
                        </a:rPr>
                        <a:t>Stock Clerks and Order Fillers</a:t>
                      </a:r>
                      <a:endParaRPr lang="en-US" sz="1400" b="0" i="0" u="none" strike="noStrike">
                        <a:solidFill>
                          <a:srgbClr val="000000"/>
                        </a:solidFill>
                        <a:effectLst/>
                        <a:latin typeface="Calibri" panose="020F0502020204030204" pitchFamily="34" charset="0"/>
                      </a:endParaRPr>
                    </a:p>
                  </a:txBody>
                  <a:tcPr marL="8290" marR="8290" marT="8290" marB="0" anchor="ctr"/>
                </a:tc>
                <a:tc>
                  <a:txBody>
                    <a:bodyPr/>
                    <a:lstStyle/>
                    <a:p>
                      <a:pPr algn="ctr" fontAlgn="b"/>
                      <a:r>
                        <a:rPr lang="es-CO" sz="1400" u="none" strike="noStrike">
                          <a:effectLst/>
                        </a:rPr>
                        <a:t>147</a:t>
                      </a:r>
                      <a:endParaRPr lang="es-CO" sz="1400" b="0" i="0" u="none" strike="noStrike">
                        <a:solidFill>
                          <a:srgbClr val="000000"/>
                        </a:solidFill>
                        <a:effectLst/>
                        <a:latin typeface="Calibri" panose="020F0502020204030204" pitchFamily="34" charset="0"/>
                      </a:endParaRPr>
                    </a:p>
                  </a:txBody>
                  <a:tcPr marL="8290" marR="8290" marT="8290" marB="0" anchor="ctr"/>
                </a:tc>
                <a:tc>
                  <a:txBody>
                    <a:bodyPr/>
                    <a:lstStyle/>
                    <a:p>
                      <a:pPr algn="ctr" fontAlgn="b"/>
                      <a:r>
                        <a:rPr lang="es-CO" sz="1400" u="none" strike="noStrike">
                          <a:effectLst/>
                        </a:rPr>
                        <a:t>$12.58</a:t>
                      </a:r>
                      <a:endParaRPr lang="es-CO" sz="1400" b="0" i="0" u="none" strike="noStrike">
                        <a:solidFill>
                          <a:srgbClr val="000000"/>
                        </a:solidFill>
                        <a:effectLst/>
                        <a:latin typeface="Calibri" panose="020F0502020204030204" pitchFamily="34" charset="0"/>
                      </a:endParaRPr>
                    </a:p>
                  </a:txBody>
                  <a:tcPr marL="8290" marR="8290" marT="8290" marB="0" anchor="ctr"/>
                </a:tc>
                <a:tc>
                  <a:txBody>
                    <a:bodyPr/>
                    <a:lstStyle/>
                    <a:p>
                      <a:pPr algn="ctr" fontAlgn="b"/>
                      <a:r>
                        <a:rPr lang="es-CO" sz="1400" u="none" strike="noStrike">
                          <a:effectLst/>
                        </a:rPr>
                        <a:t>$12.58</a:t>
                      </a:r>
                      <a:endParaRPr lang="es-CO" sz="1400" b="0" i="0" u="none" strike="noStrike">
                        <a:solidFill>
                          <a:srgbClr val="000000"/>
                        </a:solidFill>
                        <a:effectLst/>
                        <a:latin typeface="Calibri" panose="020F0502020204030204" pitchFamily="34" charset="0"/>
                      </a:endParaRPr>
                    </a:p>
                  </a:txBody>
                  <a:tcPr marL="8290" marR="8290" marT="8290" marB="0" anchor="ctr"/>
                </a:tc>
                <a:extLst>
                  <a:ext uri="{0D108BD9-81ED-4DB2-BD59-A6C34878D82A}">
                    <a16:rowId xmlns:a16="http://schemas.microsoft.com/office/drawing/2014/main" val="3200835951"/>
                  </a:ext>
                </a:extLst>
              </a:tr>
              <a:tr h="493734">
                <a:tc>
                  <a:txBody>
                    <a:bodyPr/>
                    <a:lstStyle/>
                    <a:p>
                      <a:pPr algn="ctr" fontAlgn="b"/>
                      <a:r>
                        <a:rPr lang="es-CO" sz="1400" u="none" strike="noStrike">
                          <a:effectLst/>
                        </a:rPr>
                        <a:t>39-3091</a:t>
                      </a:r>
                      <a:endParaRPr lang="es-CO" sz="1400" b="0" i="0" u="none" strike="noStrike">
                        <a:solidFill>
                          <a:srgbClr val="000000"/>
                        </a:solidFill>
                        <a:effectLst/>
                        <a:latin typeface="Calibri" panose="020F0502020204030204" pitchFamily="34" charset="0"/>
                      </a:endParaRPr>
                    </a:p>
                  </a:txBody>
                  <a:tcPr marL="8290" marR="8290" marT="8290" marB="0" anchor="ctr"/>
                </a:tc>
                <a:tc>
                  <a:txBody>
                    <a:bodyPr/>
                    <a:lstStyle/>
                    <a:p>
                      <a:pPr algn="ctr" fontAlgn="b"/>
                      <a:r>
                        <a:rPr lang="es-CO" sz="1400" u="none" strike="noStrike" err="1">
                          <a:effectLst/>
                        </a:rPr>
                        <a:t>Amusement</a:t>
                      </a:r>
                      <a:r>
                        <a:rPr lang="es-CO" sz="1400" u="none" strike="noStrike">
                          <a:effectLst/>
                        </a:rPr>
                        <a:t> and </a:t>
                      </a:r>
                      <a:r>
                        <a:rPr lang="es-CO" sz="1400" u="none" strike="noStrike" err="1">
                          <a:effectLst/>
                        </a:rPr>
                        <a:t>Recreation</a:t>
                      </a:r>
                      <a:r>
                        <a:rPr lang="es-CO" sz="1400" u="none" strike="noStrike">
                          <a:effectLst/>
                        </a:rPr>
                        <a:t> </a:t>
                      </a:r>
                      <a:r>
                        <a:rPr lang="es-CO" sz="1400" u="none" strike="noStrike" err="1">
                          <a:effectLst/>
                        </a:rPr>
                        <a:t>Attendants</a:t>
                      </a:r>
                      <a:endParaRPr lang="es-CO" sz="1400" b="0" i="0" u="none" strike="noStrike" err="1">
                        <a:solidFill>
                          <a:srgbClr val="000000"/>
                        </a:solidFill>
                        <a:effectLst/>
                        <a:latin typeface="Calibri" panose="020F0502020204030204" pitchFamily="34" charset="0"/>
                      </a:endParaRPr>
                    </a:p>
                  </a:txBody>
                  <a:tcPr marL="8290" marR="8290" marT="8290" marB="0" anchor="ctr"/>
                </a:tc>
                <a:tc>
                  <a:txBody>
                    <a:bodyPr/>
                    <a:lstStyle/>
                    <a:p>
                      <a:pPr algn="ctr" fontAlgn="b"/>
                      <a:r>
                        <a:rPr lang="es-CO" sz="1400" u="none" strike="noStrike">
                          <a:effectLst/>
                        </a:rPr>
                        <a:t>119</a:t>
                      </a:r>
                      <a:endParaRPr lang="es-CO" sz="1400" b="0" i="0" u="none" strike="noStrike">
                        <a:solidFill>
                          <a:srgbClr val="000000"/>
                        </a:solidFill>
                        <a:effectLst/>
                        <a:latin typeface="Calibri" panose="020F0502020204030204" pitchFamily="34" charset="0"/>
                      </a:endParaRPr>
                    </a:p>
                  </a:txBody>
                  <a:tcPr marL="8290" marR="8290" marT="8290" marB="0" anchor="ctr"/>
                </a:tc>
                <a:tc>
                  <a:txBody>
                    <a:bodyPr/>
                    <a:lstStyle/>
                    <a:p>
                      <a:pPr algn="ctr" fontAlgn="b"/>
                      <a:r>
                        <a:rPr lang="es-CO" sz="1400" u="none" strike="noStrike">
                          <a:effectLst/>
                        </a:rPr>
                        <a:t>$10.87</a:t>
                      </a:r>
                      <a:endParaRPr lang="es-CO" sz="1400" b="0" i="0" u="none" strike="noStrike">
                        <a:solidFill>
                          <a:srgbClr val="000000"/>
                        </a:solidFill>
                        <a:effectLst/>
                        <a:latin typeface="Calibri" panose="020F0502020204030204" pitchFamily="34" charset="0"/>
                      </a:endParaRPr>
                    </a:p>
                  </a:txBody>
                  <a:tcPr marL="8290" marR="8290" marT="8290" marB="0" anchor="ctr"/>
                </a:tc>
                <a:tc>
                  <a:txBody>
                    <a:bodyPr/>
                    <a:lstStyle/>
                    <a:p>
                      <a:pPr algn="ctr" fontAlgn="b"/>
                      <a:r>
                        <a:rPr lang="es-CO" sz="1400" u="none" strike="noStrike">
                          <a:effectLst/>
                        </a:rPr>
                        <a:t>$12.85</a:t>
                      </a:r>
                      <a:endParaRPr lang="es-CO" sz="1400" b="0" i="0" u="none" strike="noStrike">
                        <a:solidFill>
                          <a:srgbClr val="000000"/>
                        </a:solidFill>
                        <a:effectLst/>
                        <a:latin typeface="Calibri" panose="020F0502020204030204" pitchFamily="34" charset="0"/>
                      </a:endParaRPr>
                    </a:p>
                  </a:txBody>
                  <a:tcPr marL="8290" marR="8290" marT="8290" marB="0" anchor="ctr"/>
                </a:tc>
                <a:extLst>
                  <a:ext uri="{0D108BD9-81ED-4DB2-BD59-A6C34878D82A}">
                    <a16:rowId xmlns:a16="http://schemas.microsoft.com/office/drawing/2014/main" val="2479643174"/>
                  </a:ext>
                </a:extLst>
              </a:tr>
              <a:tr h="493734">
                <a:tc>
                  <a:txBody>
                    <a:bodyPr/>
                    <a:lstStyle/>
                    <a:p>
                      <a:pPr algn="ctr" fontAlgn="b"/>
                      <a:r>
                        <a:rPr lang="es-CO" sz="1400" u="none" strike="noStrike">
                          <a:effectLst/>
                        </a:rPr>
                        <a:t>35-3022</a:t>
                      </a:r>
                      <a:endParaRPr lang="es-CO" sz="1400" b="0" i="0" u="none" strike="noStrike">
                        <a:solidFill>
                          <a:srgbClr val="000000"/>
                        </a:solidFill>
                        <a:effectLst/>
                        <a:latin typeface="Calibri" panose="020F0502020204030204" pitchFamily="34" charset="0"/>
                      </a:endParaRPr>
                    </a:p>
                  </a:txBody>
                  <a:tcPr marL="8290" marR="8290" marT="8290" marB="0" anchor="ctr"/>
                </a:tc>
                <a:tc>
                  <a:txBody>
                    <a:bodyPr/>
                    <a:lstStyle/>
                    <a:p>
                      <a:pPr algn="ctr" fontAlgn="b"/>
                      <a:r>
                        <a:rPr lang="en-US" sz="1400" u="none" strike="noStrike">
                          <a:effectLst/>
                        </a:rPr>
                        <a:t>Counter Attendants, Cafeteria, Food Concession, and Coffee Shop</a:t>
                      </a:r>
                      <a:endParaRPr lang="en-US" sz="1400" b="0" i="0" u="none" strike="noStrike">
                        <a:solidFill>
                          <a:srgbClr val="000000"/>
                        </a:solidFill>
                        <a:effectLst/>
                        <a:latin typeface="Calibri" panose="020F0502020204030204" pitchFamily="34" charset="0"/>
                      </a:endParaRPr>
                    </a:p>
                  </a:txBody>
                  <a:tcPr marL="8290" marR="8290" marT="8290" marB="0" anchor="ctr"/>
                </a:tc>
                <a:tc>
                  <a:txBody>
                    <a:bodyPr/>
                    <a:lstStyle/>
                    <a:p>
                      <a:pPr algn="ctr" fontAlgn="b"/>
                      <a:r>
                        <a:rPr lang="es-CO" sz="1400" u="none" strike="noStrike">
                          <a:effectLst/>
                        </a:rPr>
                        <a:t>100</a:t>
                      </a:r>
                      <a:endParaRPr lang="es-CO" sz="1400" b="0" i="0" u="none" strike="noStrike">
                        <a:solidFill>
                          <a:srgbClr val="000000"/>
                        </a:solidFill>
                        <a:effectLst/>
                        <a:latin typeface="Calibri" panose="020F0502020204030204" pitchFamily="34" charset="0"/>
                      </a:endParaRPr>
                    </a:p>
                  </a:txBody>
                  <a:tcPr marL="8290" marR="8290" marT="8290" marB="0" anchor="ctr"/>
                </a:tc>
                <a:tc>
                  <a:txBody>
                    <a:bodyPr/>
                    <a:lstStyle/>
                    <a:p>
                      <a:pPr algn="ctr" fontAlgn="b"/>
                      <a:r>
                        <a:rPr lang="es-CO" sz="1400" u="none" strike="noStrike">
                          <a:effectLst/>
                        </a:rPr>
                        <a:t>$10.59</a:t>
                      </a:r>
                      <a:endParaRPr lang="es-CO" sz="1400" b="0" i="0" u="none" strike="noStrike">
                        <a:solidFill>
                          <a:srgbClr val="000000"/>
                        </a:solidFill>
                        <a:effectLst/>
                        <a:latin typeface="Calibri" panose="020F0502020204030204" pitchFamily="34" charset="0"/>
                      </a:endParaRPr>
                    </a:p>
                  </a:txBody>
                  <a:tcPr marL="8290" marR="8290" marT="8290" marB="0" anchor="ctr"/>
                </a:tc>
                <a:tc>
                  <a:txBody>
                    <a:bodyPr/>
                    <a:lstStyle/>
                    <a:p>
                      <a:pPr algn="ctr" fontAlgn="b"/>
                      <a:r>
                        <a:rPr lang="es-CO" sz="1400" u="none" strike="noStrike">
                          <a:effectLst/>
                        </a:rPr>
                        <a:t>NA</a:t>
                      </a:r>
                      <a:endParaRPr lang="es-CO" sz="1400" b="0" i="0" u="none" strike="noStrike">
                        <a:solidFill>
                          <a:srgbClr val="000000"/>
                        </a:solidFill>
                        <a:effectLst/>
                        <a:latin typeface="Calibri" panose="020F0502020204030204" pitchFamily="34" charset="0"/>
                      </a:endParaRPr>
                    </a:p>
                  </a:txBody>
                  <a:tcPr marL="8290" marR="8290" marT="8290" marB="0" anchor="ctr"/>
                </a:tc>
                <a:extLst>
                  <a:ext uri="{0D108BD9-81ED-4DB2-BD59-A6C34878D82A}">
                    <a16:rowId xmlns:a16="http://schemas.microsoft.com/office/drawing/2014/main" val="1718721281"/>
                  </a:ext>
                </a:extLst>
              </a:tr>
              <a:tr h="493734">
                <a:tc>
                  <a:txBody>
                    <a:bodyPr/>
                    <a:lstStyle/>
                    <a:p>
                      <a:pPr algn="ctr" fontAlgn="b"/>
                      <a:r>
                        <a:rPr lang="es-CO" sz="1400" u="none" strike="noStrike">
                          <a:effectLst/>
                        </a:rPr>
                        <a:t>53-7064</a:t>
                      </a:r>
                      <a:endParaRPr lang="es-CO" sz="1400" b="0" i="0" u="none" strike="noStrike">
                        <a:solidFill>
                          <a:srgbClr val="000000"/>
                        </a:solidFill>
                        <a:effectLst/>
                        <a:latin typeface="Calibri" panose="020F0502020204030204" pitchFamily="34" charset="0"/>
                      </a:endParaRPr>
                    </a:p>
                  </a:txBody>
                  <a:tcPr marL="8290" marR="8290" marT="8290" marB="0" anchor="ctr"/>
                </a:tc>
                <a:tc>
                  <a:txBody>
                    <a:bodyPr/>
                    <a:lstStyle/>
                    <a:p>
                      <a:pPr algn="ctr" fontAlgn="b"/>
                      <a:r>
                        <a:rPr lang="es-CO" sz="1400" u="none" strike="noStrike" err="1">
                          <a:effectLst/>
                        </a:rPr>
                        <a:t>Packers</a:t>
                      </a:r>
                      <a:r>
                        <a:rPr lang="es-CO" sz="1400" u="none" strike="noStrike">
                          <a:effectLst/>
                        </a:rPr>
                        <a:t> and </a:t>
                      </a:r>
                      <a:r>
                        <a:rPr lang="es-CO" sz="1400" u="none" strike="noStrike" err="1">
                          <a:effectLst/>
                        </a:rPr>
                        <a:t>Packagers</a:t>
                      </a:r>
                      <a:r>
                        <a:rPr lang="es-CO" sz="1400" u="none" strike="noStrike">
                          <a:effectLst/>
                        </a:rPr>
                        <a:t>, Hand</a:t>
                      </a:r>
                      <a:endParaRPr lang="es-CO" sz="1400" b="0" i="0" u="none" strike="noStrike">
                        <a:solidFill>
                          <a:srgbClr val="000000"/>
                        </a:solidFill>
                        <a:effectLst/>
                        <a:latin typeface="Calibri" panose="020F0502020204030204" pitchFamily="34" charset="0"/>
                      </a:endParaRPr>
                    </a:p>
                  </a:txBody>
                  <a:tcPr marL="8290" marR="8290" marT="8290" marB="0" anchor="ctr"/>
                </a:tc>
                <a:tc>
                  <a:txBody>
                    <a:bodyPr/>
                    <a:lstStyle/>
                    <a:p>
                      <a:pPr algn="ctr" fontAlgn="b"/>
                      <a:r>
                        <a:rPr lang="es-CO" sz="1400" u="none" strike="noStrike">
                          <a:effectLst/>
                        </a:rPr>
                        <a:t>75</a:t>
                      </a:r>
                      <a:endParaRPr lang="es-CO" sz="1400" b="0" i="0" u="none" strike="noStrike">
                        <a:solidFill>
                          <a:srgbClr val="000000"/>
                        </a:solidFill>
                        <a:effectLst/>
                        <a:latin typeface="Calibri" panose="020F0502020204030204" pitchFamily="34" charset="0"/>
                      </a:endParaRPr>
                    </a:p>
                  </a:txBody>
                  <a:tcPr marL="8290" marR="8290" marT="8290" marB="0" anchor="ctr"/>
                </a:tc>
                <a:tc>
                  <a:txBody>
                    <a:bodyPr/>
                    <a:lstStyle/>
                    <a:p>
                      <a:pPr algn="ctr" fontAlgn="b"/>
                      <a:r>
                        <a:rPr lang="es-CO" sz="1400" u="none" strike="noStrike">
                          <a:effectLst/>
                        </a:rPr>
                        <a:t>$12.42</a:t>
                      </a:r>
                      <a:endParaRPr lang="es-CO" sz="1400" b="0" i="0" u="none" strike="noStrike">
                        <a:solidFill>
                          <a:srgbClr val="000000"/>
                        </a:solidFill>
                        <a:effectLst/>
                        <a:latin typeface="Calibri" panose="020F0502020204030204" pitchFamily="34" charset="0"/>
                      </a:endParaRPr>
                    </a:p>
                  </a:txBody>
                  <a:tcPr marL="8290" marR="8290" marT="8290" marB="0" anchor="ctr"/>
                </a:tc>
                <a:tc>
                  <a:txBody>
                    <a:bodyPr/>
                    <a:lstStyle/>
                    <a:p>
                      <a:pPr algn="ctr" fontAlgn="b"/>
                      <a:r>
                        <a:rPr lang="es-CO" sz="1400" u="none" strike="noStrike">
                          <a:effectLst/>
                        </a:rPr>
                        <a:t>$12.42</a:t>
                      </a:r>
                      <a:endParaRPr lang="es-CO" sz="1400" b="0" i="0" u="none" strike="noStrike">
                        <a:solidFill>
                          <a:srgbClr val="000000"/>
                        </a:solidFill>
                        <a:effectLst/>
                        <a:latin typeface="Calibri" panose="020F0502020204030204" pitchFamily="34" charset="0"/>
                      </a:endParaRPr>
                    </a:p>
                  </a:txBody>
                  <a:tcPr marL="8290" marR="8290" marT="8290" marB="0" anchor="ctr"/>
                </a:tc>
                <a:extLst>
                  <a:ext uri="{0D108BD9-81ED-4DB2-BD59-A6C34878D82A}">
                    <a16:rowId xmlns:a16="http://schemas.microsoft.com/office/drawing/2014/main" val="1437202904"/>
                  </a:ext>
                </a:extLst>
              </a:tr>
              <a:tr h="493734">
                <a:tc>
                  <a:txBody>
                    <a:bodyPr/>
                    <a:lstStyle/>
                    <a:p>
                      <a:pPr algn="ctr" fontAlgn="b"/>
                      <a:r>
                        <a:rPr lang="es-CO" sz="1400" u="none" strike="noStrike">
                          <a:effectLst/>
                        </a:rPr>
                        <a:t>47-2051</a:t>
                      </a:r>
                      <a:endParaRPr lang="es-CO" sz="1400" b="0" i="0" u="none" strike="noStrike">
                        <a:solidFill>
                          <a:srgbClr val="000000"/>
                        </a:solidFill>
                        <a:effectLst/>
                        <a:latin typeface="Calibri" panose="020F0502020204030204" pitchFamily="34" charset="0"/>
                      </a:endParaRPr>
                    </a:p>
                  </a:txBody>
                  <a:tcPr marL="8290" marR="8290" marT="8290" marB="0" anchor="ctr"/>
                </a:tc>
                <a:tc>
                  <a:txBody>
                    <a:bodyPr/>
                    <a:lstStyle/>
                    <a:p>
                      <a:pPr algn="ctr" fontAlgn="b"/>
                      <a:r>
                        <a:rPr lang="en-US" sz="1400" u="none" strike="noStrike">
                          <a:effectLst/>
                        </a:rPr>
                        <a:t>Cement Masons and Concrete Finishers</a:t>
                      </a:r>
                      <a:endParaRPr lang="en-US" sz="1400" b="0" i="0" u="none" strike="noStrike">
                        <a:solidFill>
                          <a:srgbClr val="000000"/>
                        </a:solidFill>
                        <a:effectLst/>
                        <a:latin typeface="Calibri" panose="020F0502020204030204" pitchFamily="34" charset="0"/>
                      </a:endParaRPr>
                    </a:p>
                  </a:txBody>
                  <a:tcPr marL="8290" marR="8290" marT="8290" marB="0" anchor="ctr"/>
                </a:tc>
                <a:tc>
                  <a:txBody>
                    <a:bodyPr/>
                    <a:lstStyle/>
                    <a:p>
                      <a:pPr algn="ctr" fontAlgn="b"/>
                      <a:r>
                        <a:rPr lang="es-CO" sz="1400" u="none" strike="noStrike">
                          <a:effectLst/>
                        </a:rPr>
                        <a:t>73</a:t>
                      </a:r>
                      <a:endParaRPr lang="es-CO" sz="1400" b="0" i="0" u="none" strike="noStrike">
                        <a:solidFill>
                          <a:srgbClr val="000000"/>
                        </a:solidFill>
                        <a:effectLst/>
                        <a:latin typeface="Calibri" panose="020F0502020204030204" pitchFamily="34" charset="0"/>
                      </a:endParaRPr>
                    </a:p>
                  </a:txBody>
                  <a:tcPr marL="8290" marR="8290" marT="8290" marB="0" anchor="ctr"/>
                </a:tc>
                <a:tc>
                  <a:txBody>
                    <a:bodyPr/>
                    <a:lstStyle/>
                    <a:p>
                      <a:pPr algn="ctr" fontAlgn="b"/>
                      <a:r>
                        <a:rPr lang="es-CO" sz="1400" u="none" strike="noStrike">
                          <a:effectLst/>
                        </a:rPr>
                        <a:t>$17.43</a:t>
                      </a:r>
                      <a:endParaRPr lang="es-CO" sz="1400" b="0" i="0" u="none" strike="noStrike">
                        <a:solidFill>
                          <a:srgbClr val="000000"/>
                        </a:solidFill>
                        <a:effectLst/>
                        <a:latin typeface="Calibri" panose="020F0502020204030204" pitchFamily="34" charset="0"/>
                      </a:endParaRPr>
                    </a:p>
                  </a:txBody>
                  <a:tcPr marL="8290" marR="8290" marT="8290" marB="0" anchor="ctr"/>
                </a:tc>
                <a:tc>
                  <a:txBody>
                    <a:bodyPr/>
                    <a:lstStyle/>
                    <a:p>
                      <a:pPr algn="ctr" fontAlgn="b"/>
                      <a:r>
                        <a:rPr lang="es-CO" sz="1400" u="none" strike="noStrike">
                          <a:effectLst/>
                        </a:rPr>
                        <a:t>$18.94</a:t>
                      </a:r>
                      <a:endParaRPr lang="es-CO" sz="1400" b="0" i="0" u="none" strike="noStrike">
                        <a:solidFill>
                          <a:srgbClr val="000000"/>
                        </a:solidFill>
                        <a:effectLst/>
                        <a:latin typeface="Calibri" panose="020F0502020204030204" pitchFamily="34" charset="0"/>
                      </a:endParaRPr>
                    </a:p>
                  </a:txBody>
                  <a:tcPr marL="8290" marR="8290" marT="8290" marB="0" anchor="ctr"/>
                </a:tc>
                <a:extLst>
                  <a:ext uri="{0D108BD9-81ED-4DB2-BD59-A6C34878D82A}">
                    <a16:rowId xmlns:a16="http://schemas.microsoft.com/office/drawing/2014/main" val="4052563799"/>
                  </a:ext>
                </a:extLst>
              </a:tr>
              <a:tr h="493734">
                <a:tc>
                  <a:txBody>
                    <a:bodyPr/>
                    <a:lstStyle/>
                    <a:p>
                      <a:pPr algn="ctr" fontAlgn="b"/>
                      <a:r>
                        <a:rPr lang="es-CO" sz="1400" b="1" u="none" strike="noStrike">
                          <a:effectLst/>
                        </a:rPr>
                        <a:t>51-3023</a:t>
                      </a:r>
                      <a:endParaRPr lang="es-CO" sz="1400" b="1" i="0" u="none" strike="noStrike">
                        <a:solidFill>
                          <a:srgbClr val="000000"/>
                        </a:solidFill>
                        <a:effectLst/>
                        <a:latin typeface="Calibri" panose="020F0502020204030204" pitchFamily="34" charset="0"/>
                      </a:endParaRPr>
                    </a:p>
                  </a:txBody>
                  <a:tcPr marL="8290" marR="8290" marT="8290" marB="0" anchor="ctr"/>
                </a:tc>
                <a:tc>
                  <a:txBody>
                    <a:bodyPr/>
                    <a:lstStyle/>
                    <a:p>
                      <a:pPr algn="ctr" fontAlgn="b"/>
                      <a:r>
                        <a:rPr lang="es-CO" sz="1400" b="1" u="none" strike="noStrike" err="1">
                          <a:effectLst/>
                        </a:rPr>
                        <a:t>Slaughterers</a:t>
                      </a:r>
                      <a:r>
                        <a:rPr lang="es-CO" sz="1400" b="1" u="none" strike="noStrike">
                          <a:effectLst/>
                        </a:rPr>
                        <a:t> and </a:t>
                      </a:r>
                      <a:r>
                        <a:rPr lang="es-CO" sz="1400" b="1" u="none" strike="noStrike" err="1">
                          <a:effectLst/>
                        </a:rPr>
                        <a:t>Meat</a:t>
                      </a:r>
                      <a:r>
                        <a:rPr lang="es-CO" sz="1400" b="1" u="none" strike="noStrike">
                          <a:effectLst/>
                        </a:rPr>
                        <a:t> </a:t>
                      </a:r>
                      <a:r>
                        <a:rPr lang="es-CO" sz="1400" b="1" u="none" strike="noStrike" err="1">
                          <a:effectLst/>
                        </a:rPr>
                        <a:t>Packers</a:t>
                      </a:r>
                      <a:endParaRPr lang="es-CO" sz="1400" b="1" i="0" u="none" strike="noStrike">
                        <a:solidFill>
                          <a:srgbClr val="000000"/>
                        </a:solidFill>
                        <a:effectLst/>
                        <a:latin typeface="Calibri" panose="020F0502020204030204" pitchFamily="34" charset="0"/>
                      </a:endParaRPr>
                    </a:p>
                  </a:txBody>
                  <a:tcPr marL="8290" marR="8290" marT="8290" marB="0" anchor="ctr"/>
                </a:tc>
                <a:tc>
                  <a:txBody>
                    <a:bodyPr/>
                    <a:lstStyle/>
                    <a:p>
                      <a:pPr algn="ctr" fontAlgn="b"/>
                      <a:r>
                        <a:rPr lang="es-CO" sz="1400" b="1" u="none" strike="noStrike">
                          <a:effectLst/>
                        </a:rPr>
                        <a:t>56</a:t>
                      </a:r>
                      <a:endParaRPr lang="es-CO" sz="1400" b="1" i="0" u="none" strike="noStrike">
                        <a:solidFill>
                          <a:srgbClr val="000000"/>
                        </a:solidFill>
                        <a:effectLst/>
                        <a:latin typeface="Calibri" panose="020F0502020204030204" pitchFamily="34" charset="0"/>
                      </a:endParaRPr>
                    </a:p>
                  </a:txBody>
                  <a:tcPr marL="8290" marR="8290" marT="8290" marB="0" anchor="ctr"/>
                </a:tc>
                <a:tc>
                  <a:txBody>
                    <a:bodyPr/>
                    <a:lstStyle/>
                    <a:p>
                      <a:pPr algn="ctr" fontAlgn="b"/>
                      <a:r>
                        <a:rPr lang="es-CO" sz="1400" b="1" u="none" strike="noStrike">
                          <a:effectLst/>
                        </a:rPr>
                        <a:t>$13.74</a:t>
                      </a:r>
                      <a:endParaRPr lang="es-CO" sz="1400" b="1" i="0" u="none" strike="noStrike">
                        <a:solidFill>
                          <a:srgbClr val="000000"/>
                        </a:solidFill>
                        <a:effectLst/>
                        <a:latin typeface="Calibri" panose="020F0502020204030204" pitchFamily="34" charset="0"/>
                      </a:endParaRPr>
                    </a:p>
                  </a:txBody>
                  <a:tcPr marL="8290" marR="8290" marT="8290" marB="0" anchor="ctr"/>
                </a:tc>
                <a:tc>
                  <a:txBody>
                    <a:bodyPr/>
                    <a:lstStyle/>
                    <a:p>
                      <a:pPr algn="ctr" fontAlgn="b"/>
                      <a:r>
                        <a:rPr lang="es-CO" sz="1400" b="1" u="none" strike="noStrike">
                          <a:effectLst/>
                        </a:rPr>
                        <a:t>NA</a:t>
                      </a:r>
                      <a:endParaRPr lang="es-CO" sz="1400" b="1" i="0" u="none" strike="noStrike">
                        <a:solidFill>
                          <a:srgbClr val="000000"/>
                        </a:solidFill>
                        <a:effectLst/>
                        <a:latin typeface="Calibri" panose="020F0502020204030204" pitchFamily="34" charset="0"/>
                      </a:endParaRPr>
                    </a:p>
                  </a:txBody>
                  <a:tcPr marL="8290" marR="8290" marT="8290" marB="0" anchor="ctr"/>
                </a:tc>
                <a:extLst>
                  <a:ext uri="{0D108BD9-81ED-4DB2-BD59-A6C34878D82A}">
                    <a16:rowId xmlns:a16="http://schemas.microsoft.com/office/drawing/2014/main" val="4005916019"/>
                  </a:ext>
                </a:extLst>
              </a:tr>
              <a:tr h="493734">
                <a:tc>
                  <a:txBody>
                    <a:bodyPr/>
                    <a:lstStyle/>
                    <a:p>
                      <a:pPr algn="ctr" fontAlgn="b"/>
                      <a:r>
                        <a:rPr lang="es-CO" sz="1400" u="none" strike="noStrike">
                          <a:effectLst/>
                        </a:rPr>
                        <a:t>37-2011</a:t>
                      </a:r>
                      <a:endParaRPr lang="es-CO" sz="1400" b="0" i="0" u="none" strike="noStrike">
                        <a:solidFill>
                          <a:srgbClr val="000000"/>
                        </a:solidFill>
                        <a:effectLst/>
                        <a:latin typeface="Calibri" panose="020F0502020204030204" pitchFamily="34" charset="0"/>
                      </a:endParaRPr>
                    </a:p>
                  </a:txBody>
                  <a:tcPr marL="8290" marR="8290" marT="8290" marB="0" anchor="ctr"/>
                </a:tc>
                <a:tc>
                  <a:txBody>
                    <a:bodyPr/>
                    <a:lstStyle/>
                    <a:p>
                      <a:pPr algn="ctr" fontAlgn="b"/>
                      <a:r>
                        <a:rPr lang="en-US" sz="1400" u="none" strike="noStrike">
                          <a:effectLst/>
                        </a:rPr>
                        <a:t>Janitors and Cleaners, Except Maids and Housekeeping Cleaners</a:t>
                      </a:r>
                      <a:endParaRPr lang="en-US" sz="1400" b="0" i="0" u="none" strike="noStrike">
                        <a:solidFill>
                          <a:srgbClr val="000000"/>
                        </a:solidFill>
                        <a:effectLst/>
                        <a:latin typeface="Calibri" panose="020F0502020204030204" pitchFamily="34" charset="0"/>
                      </a:endParaRPr>
                    </a:p>
                  </a:txBody>
                  <a:tcPr marL="8290" marR="8290" marT="8290" marB="0" anchor="ctr"/>
                </a:tc>
                <a:tc>
                  <a:txBody>
                    <a:bodyPr/>
                    <a:lstStyle/>
                    <a:p>
                      <a:pPr algn="ctr" fontAlgn="b"/>
                      <a:r>
                        <a:rPr lang="es-CO" sz="1400" u="none" strike="noStrike">
                          <a:effectLst/>
                        </a:rPr>
                        <a:t>54</a:t>
                      </a:r>
                      <a:endParaRPr lang="es-CO" sz="1400" b="0" i="0" u="none" strike="noStrike">
                        <a:solidFill>
                          <a:srgbClr val="000000"/>
                        </a:solidFill>
                        <a:effectLst/>
                        <a:latin typeface="Calibri" panose="020F0502020204030204" pitchFamily="34" charset="0"/>
                      </a:endParaRPr>
                    </a:p>
                  </a:txBody>
                  <a:tcPr marL="8290" marR="8290" marT="8290" marB="0" anchor="ctr"/>
                </a:tc>
                <a:tc>
                  <a:txBody>
                    <a:bodyPr/>
                    <a:lstStyle/>
                    <a:p>
                      <a:pPr algn="ctr" fontAlgn="b"/>
                      <a:r>
                        <a:rPr lang="es-CO" sz="1400" u="none" strike="noStrike">
                          <a:effectLst/>
                        </a:rPr>
                        <a:t>$12.43</a:t>
                      </a:r>
                      <a:endParaRPr lang="es-CO" sz="1400" b="0" i="0" u="none" strike="noStrike">
                        <a:solidFill>
                          <a:srgbClr val="000000"/>
                        </a:solidFill>
                        <a:effectLst/>
                        <a:latin typeface="Calibri" panose="020F0502020204030204" pitchFamily="34" charset="0"/>
                      </a:endParaRPr>
                    </a:p>
                  </a:txBody>
                  <a:tcPr marL="8290" marR="8290" marT="8290" marB="0" anchor="ctr"/>
                </a:tc>
                <a:tc>
                  <a:txBody>
                    <a:bodyPr/>
                    <a:lstStyle/>
                    <a:p>
                      <a:pPr algn="ctr" fontAlgn="b"/>
                      <a:r>
                        <a:rPr lang="es-CO" sz="1400" u="none" strike="noStrike">
                          <a:effectLst/>
                        </a:rPr>
                        <a:t>$13.23</a:t>
                      </a:r>
                      <a:endParaRPr lang="es-CO" sz="1400" b="0" i="0" u="none" strike="noStrike">
                        <a:solidFill>
                          <a:srgbClr val="000000"/>
                        </a:solidFill>
                        <a:effectLst/>
                        <a:latin typeface="Calibri" panose="020F0502020204030204" pitchFamily="34" charset="0"/>
                      </a:endParaRPr>
                    </a:p>
                  </a:txBody>
                  <a:tcPr marL="8290" marR="8290" marT="8290" marB="0" anchor="ctr"/>
                </a:tc>
                <a:extLst>
                  <a:ext uri="{0D108BD9-81ED-4DB2-BD59-A6C34878D82A}">
                    <a16:rowId xmlns:a16="http://schemas.microsoft.com/office/drawing/2014/main" val="3548604190"/>
                  </a:ext>
                </a:extLst>
              </a:tr>
            </a:tbl>
          </a:graphicData>
        </a:graphic>
      </p:graphicFrame>
    </p:spTree>
    <p:extLst>
      <p:ext uri="{BB962C8B-B14F-4D97-AF65-F5344CB8AC3E}">
        <p14:creationId xmlns:p14="http://schemas.microsoft.com/office/powerpoint/2010/main" val="19368491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F49EF-FD79-9070-CA38-4F5FFE6304ED}"/>
              </a:ext>
            </a:extLst>
          </p:cNvPr>
          <p:cNvSpPr>
            <a:spLocks noGrp="1"/>
          </p:cNvSpPr>
          <p:nvPr>
            <p:ph type="title"/>
          </p:nvPr>
        </p:nvSpPr>
        <p:spPr/>
        <p:txBody>
          <a:bodyPr/>
          <a:lstStyle/>
          <a:p>
            <a:r>
              <a:rPr lang="en-US"/>
              <a:t>H-2A Program </a:t>
            </a:r>
            <a:br>
              <a:rPr lang="en-US"/>
            </a:br>
            <a:r>
              <a:rPr lang="en-US" sz="4400" i="1">
                <a:solidFill>
                  <a:schemeClr val="bg1">
                    <a:lumMod val="50000"/>
                  </a:schemeClr>
                </a:solidFill>
              </a:rPr>
              <a:t>(Immigration and Nationality Act: INA)</a:t>
            </a:r>
            <a:endParaRPr lang="en-US" i="1">
              <a:solidFill>
                <a:schemeClr val="bg1">
                  <a:lumMod val="50000"/>
                </a:schemeClr>
              </a:solidFill>
            </a:endParaRPr>
          </a:p>
        </p:txBody>
      </p:sp>
      <p:sp>
        <p:nvSpPr>
          <p:cNvPr id="3" name="Content Placeholder 2">
            <a:extLst>
              <a:ext uri="{FF2B5EF4-FFF2-40B4-BE49-F238E27FC236}">
                <a16:creationId xmlns:a16="http://schemas.microsoft.com/office/drawing/2014/main" id="{730C29E0-63AD-BBA0-F59B-490DBCFCAE3C}"/>
              </a:ext>
            </a:extLst>
          </p:cNvPr>
          <p:cNvSpPr>
            <a:spLocks noGrp="1"/>
          </p:cNvSpPr>
          <p:nvPr>
            <p:ph idx="1"/>
          </p:nvPr>
        </p:nvSpPr>
        <p:spPr>
          <a:xfrm>
            <a:off x="1097280" y="1736877"/>
            <a:ext cx="10058400" cy="4840805"/>
          </a:xfrm>
        </p:spPr>
        <p:txBody>
          <a:bodyPr vert="horz" lIns="0" tIns="45720" rIns="0" bIns="45720" rtlCol="0" anchor="t">
            <a:normAutofit lnSpcReduction="10000"/>
          </a:bodyPr>
          <a:lstStyle/>
          <a:p>
            <a:r>
              <a:rPr lang="en-US"/>
              <a:t> Allows U.S. </a:t>
            </a:r>
            <a:r>
              <a:rPr lang="en-US" b="1">
                <a:solidFill>
                  <a:srgbClr val="0000FF"/>
                </a:solidFill>
              </a:rPr>
              <a:t>agricultural employers </a:t>
            </a:r>
            <a:r>
              <a:rPr lang="en-US"/>
              <a:t>experiencing a </a:t>
            </a:r>
            <a:r>
              <a:rPr lang="en-US" b="1">
                <a:solidFill>
                  <a:srgbClr val="0000FF"/>
                </a:solidFill>
              </a:rPr>
              <a:t>shortage of domestic workers to fill seasonal or temporary jobs </a:t>
            </a:r>
            <a:r>
              <a:rPr lang="en-US"/>
              <a:t>with foreign nonimmigrant workers.</a:t>
            </a:r>
            <a:endParaRPr lang="en-US">
              <a:ea typeface="Calibri"/>
              <a:cs typeface="Calibri"/>
            </a:endParaRPr>
          </a:p>
          <a:p>
            <a:pPr>
              <a:buFont typeface="Courier New" panose="02070309020205020404" pitchFamily="49" charset="0"/>
              <a:buChar char="o"/>
            </a:pPr>
            <a:r>
              <a:rPr lang="en-US"/>
              <a:t>The employment has </a:t>
            </a:r>
            <a:r>
              <a:rPr lang="en-US" b="1">
                <a:solidFill>
                  <a:srgbClr val="0000FF"/>
                </a:solidFill>
              </a:rPr>
              <a:t>to be seasonal or temporary in nature</a:t>
            </a:r>
            <a:r>
              <a:rPr lang="en-US"/>
              <a:t>, implying that the work is tied to a specific time of the year when required labor is above the regular operation needs.</a:t>
            </a:r>
          </a:p>
          <a:p>
            <a:pPr>
              <a:buFont typeface="Courier New" panose="02070309020205020404" pitchFamily="49" charset="0"/>
              <a:buChar char="o"/>
            </a:pPr>
            <a:r>
              <a:rPr lang="en-US"/>
              <a:t>An employer seeking to employ H-2A workers is required to pay a wage at least equal to the </a:t>
            </a:r>
            <a:r>
              <a:rPr lang="en-US" b="1">
                <a:solidFill>
                  <a:srgbClr val="0000FF"/>
                </a:solidFill>
              </a:rPr>
              <a:t>AEWR if this is the highest applicable rate for the job offer by the employer</a:t>
            </a:r>
            <a:r>
              <a:rPr lang="en-US"/>
              <a:t>. </a:t>
            </a:r>
          </a:p>
          <a:p>
            <a:pPr>
              <a:buFont typeface="Courier New" panose="02070309020205020404" pitchFamily="49" charset="0"/>
              <a:buChar char="o"/>
            </a:pPr>
            <a:r>
              <a:rPr lang="en-US"/>
              <a:t>Must guarantee to offer each covered worker employment </a:t>
            </a:r>
            <a:r>
              <a:rPr lang="en-US" b="1">
                <a:solidFill>
                  <a:srgbClr val="0000FF"/>
                </a:solidFill>
              </a:rPr>
              <a:t>for a total number of hours equal to at least 75% </a:t>
            </a:r>
            <a:r>
              <a:rPr lang="en-US"/>
              <a:t>of the workdays in the contract period.</a:t>
            </a:r>
          </a:p>
          <a:p>
            <a:pPr>
              <a:buFont typeface="Courier New" panose="02070309020205020404" pitchFamily="49" charset="0"/>
              <a:buChar char="o"/>
            </a:pPr>
            <a:r>
              <a:rPr lang="en-US"/>
              <a:t>Employers must provide </a:t>
            </a:r>
            <a:r>
              <a:rPr lang="en-US" b="1">
                <a:solidFill>
                  <a:srgbClr val="0000FF"/>
                </a:solidFill>
              </a:rPr>
              <a:t>housing at no cost to H-2A workers</a:t>
            </a:r>
            <a:r>
              <a:rPr lang="en-US"/>
              <a:t>. Provide workers with </a:t>
            </a:r>
            <a:r>
              <a:rPr lang="en-US" b="1">
                <a:solidFill>
                  <a:srgbClr val="0000FF"/>
                </a:solidFill>
              </a:rPr>
              <a:t>three meals per day</a:t>
            </a:r>
            <a:r>
              <a:rPr lang="en-US"/>
              <a:t>, or to furnish free and convenient </a:t>
            </a:r>
            <a:r>
              <a:rPr lang="en-US" b="1">
                <a:solidFill>
                  <a:srgbClr val="0000FF"/>
                </a:solidFill>
              </a:rPr>
              <a:t>cooking and kitchen facilities.</a:t>
            </a:r>
          </a:p>
          <a:p>
            <a:pPr>
              <a:buFont typeface="Courier New" panose="02070309020205020404" pitchFamily="49" charset="0"/>
              <a:buChar char="o"/>
            </a:pPr>
            <a:r>
              <a:rPr lang="en-US"/>
              <a:t>Provide daily </a:t>
            </a:r>
            <a:r>
              <a:rPr lang="en-US" b="1">
                <a:solidFill>
                  <a:srgbClr val="0000FF"/>
                </a:solidFill>
              </a:rPr>
              <a:t>transportation at no cost</a:t>
            </a:r>
            <a:r>
              <a:rPr lang="en-US"/>
              <a:t>.</a:t>
            </a:r>
          </a:p>
          <a:p>
            <a:r>
              <a:rPr lang="en-US" b="1">
                <a:solidFill>
                  <a:srgbClr val="0000FF"/>
                </a:solidFill>
              </a:rPr>
              <a:t>Reimburse</a:t>
            </a:r>
            <a:r>
              <a:rPr lang="en-US"/>
              <a:t> for inbound and outbound </a:t>
            </a:r>
            <a:r>
              <a:rPr lang="en-US" b="1">
                <a:solidFill>
                  <a:srgbClr val="0000FF"/>
                </a:solidFill>
              </a:rPr>
              <a:t>travel expenses</a:t>
            </a:r>
            <a:r>
              <a:rPr lang="en-US"/>
              <a:t>.</a:t>
            </a:r>
            <a:endParaRPr lang="en-US">
              <a:ea typeface="Calibri"/>
              <a:cs typeface="Calibri"/>
            </a:endParaRPr>
          </a:p>
          <a:p>
            <a:pPr>
              <a:buFont typeface="Courier New" panose="02070309020205020404" pitchFamily="49" charset="0"/>
              <a:buChar char="o"/>
            </a:pPr>
            <a:r>
              <a:rPr lang="en-US" b="1">
                <a:solidFill>
                  <a:srgbClr val="0000FF"/>
                </a:solidFill>
              </a:rPr>
              <a:t>Keep records </a:t>
            </a:r>
            <a:r>
              <a:rPr lang="en-US"/>
              <a:t>and comply with regulations.</a:t>
            </a:r>
          </a:p>
          <a:p>
            <a:pPr marL="0" indent="0">
              <a:buNone/>
            </a:pPr>
            <a:endParaRPr lang="en-US"/>
          </a:p>
        </p:txBody>
      </p:sp>
    </p:spTree>
    <p:extLst>
      <p:ext uri="{BB962C8B-B14F-4D97-AF65-F5344CB8AC3E}">
        <p14:creationId xmlns:p14="http://schemas.microsoft.com/office/powerpoint/2010/main" val="10873973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EF85F-496A-4110-91CA-FA6F30277824}"/>
              </a:ext>
            </a:extLst>
          </p:cNvPr>
          <p:cNvSpPr>
            <a:spLocks noGrp="1"/>
          </p:cNvSpPr>
          <p:nvPr>
            <p:ph type="title"/>
          </p:nvPr>
        </p:nvSpPr>
        <p:spPr/>
        <p:txBody>
          <a:bodyPr/>
          <a:lstStyle/>
          <a:p>
            <a:r>
              <a:rPr lang="es-MX" b="1"/>
              <a:t>H-2A Program in TN</a:t>
            </a:r>
          </a:p>
        </p:txBody>
      </p:sp>
      <p:pic>
        <p:nvPicPr>
          <p:cNvPr id="3" name="Picture 2">
            <a:extLst>
              <a:ext uri="{FF2B5EF4-FFF2-40B4-BE49-F238E27FC236}">
                <a16:creationId xmlns:a16="http://schemas.microsoft.com/office/drawing/2014/main" id="{BF2E8DD6-17A7-40AE-82DF-A24229D9A901}"/>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711354" y="1971413"/>
            <a:ext cx="7900006" cy="4378587"/>
          </a:xfrm>
          <a:prstGeom prst="rect">
            <a:avLst/>
          </a:prstGeom>
          <a:noFill/>
          <a:ln>
            <a:noFill/>
          </a:ln>
        </p:spPr>
      </p:pic>
    </p:spTree>
    <p:extLst>
      <p:ext uri="{BB962C8B-B14F-4D97-AF65-F5344CB8AC3E}">
        <p14:creationId xmlns:p14="http://schemas.microsoft.com/office/powerpoint/2010/main" val="5639985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A69A8-AEBC-4E94-A9EF-75A528A0AB1C}"/>
              </a:ext>
            </a:extLst>
          </p:cNvPr>
          <p:cNvSpPr>
            <a:spLocks noGrp="1"/>
          </p:cNvSpPr>
          <p:nvPr>
            <p:ph type="title"/>
          </p:nvPr>
        </p:nvSpPr>
        <p:spPr/>
        <p:txBody>
          <a:bodyPr/>
          <a:lstStyle/>
          <a:p>
            <a:r>
              <a:rPr lang="en-US" b="1"/>
              <a:t>Who Can Help with the H-2A Program Certification Process in TN</a:t>
            </a:r>
          </a:p>
        </p:txBody>
      </p:sp>
      <p:graphicFrame>
        <p:nvGraphicFramePr>
          <p:cNvPr id="3" name="Table 2">
            <a:extLst>
              <a:ext uri="{FF2B5EF4-FFF2-40B4-BE49-F238E27FC236}">
                <a16:creationId xmlns:a16="http://schemas.microsoft.com/office/drawing/2014/main" id="{611F79BF-3796-4748-AA2B-B66986148335}"/>
              </a:ext>
            </a:extLst>
          </p:cNvPr>
          <p:cNvGraphicFramePr>
            <a:graphicFrameLocks noGrp="1"/>
          </p:cNvGraphicFramePr>
          <p:nvPr>
            <p:extLst>
              <p:ext uri="{D42A27DB-BD31-4B8C-83A1-F6EECF244321}">
                <p14:modId xmlns:p14="http://schemas.microsoft.com/office/powerpoint/2010/main" val="3179860298"/>
              </p:ext>
            </p:extLst>
          </p:nvPr>
        </p:nvGraphicFramePr>
        <p:xfrm>
          <a:off x="2299424" y="1865272"/>
          <a:ext cx="6631216" cy="4383126"/>
        </p:xfrm>
        <a:graphic>
          <a:graphicData uri="http://schemas.openxmlformats.org/drawingml/2006/table">
            <a:tbl>
              <a:tblPr firstRow="1" firstCol="1" bandRow="1">
                <a:tableStyleId>{5C22544A-7EE6-4342-B048-85BDC9FD1C3A}</a:tableStyleId>
              </a:tblPr>
              <a:tblGrid>
                <a:gridCol w="1621273">
                  <a:extLst>
                    <a:ext uri="{9D8B030D-6E8A-4147-A177-3AD203B41FA5}">
                      <a16:colId xmlns:a16="http://schemas.microsoft.com/office/drawing/2014/main" val="998955739"/>
                    </a:ext>
                  </a:extLst>
                </a:gridCol>
                <a:gridCol w="2630220">
                  <a:extLst>
                    <a:ext uri="{9D8B030D-6E8A-4147-A177-3AD203B41FA5}">
                      <a16:colId xmlns:a16="http://schemas.microsoft.com/office/drawing/2014/main" val="71310234"/>
                    </a:ext>
                  </a:extLst>
                </a:gridCol>
                <a:gridCol w="1315110">
                  <a:extLst>
                    <a:ext uri="{9D8B030D-6E8A-4147-A177-3AD203B41FA5}">
                      <a16:colId xmlns:a16="http://schemas.microsoft.com/office/drawing/2014/main" val="2857946201"/>
                    </a:ext>
                  </a:extLst>
                </a:gridCol>
                <a:gridCol w="1064613">
                  <a:extLst>
                    <a:ext uri="{9D8B030D-6E8A-4147-A177-3AD203B41FA5}">
                      <a16:colId xmlns:a16="http://schemas.microsoft.com/office/drawing/2014/main" val="84564774"/>
                    </a:ext>
                  </a:extLst>
                </a:gridCol>
              </a:tblGrid>
              <a:tr h="419940">
                <a:tc>
                  <a:txBody>
                    <a:bodyPr/>
                    <a:lstStyle/>
                    <a:p>
                      <a:pPr marL="0" marR="0" algn="ctr">
                        <a:lnSpc>
                          <a:spcPct val="107000"/>
                        </a:lnSpc>
                        <a:spcBef>
                          <a:spcPts val="0"/>
                        </a:spcBef>
                        <a:spcAft>
                          <a:spcPts val="0"/>
                        </a:spcAft>
                      </a:pPr>
                      <a:r>
                        <a:rPr lang="en-US" sz="1100">
                          <a:effectLst/>
                        </a:rPr>
                        <a:t>Law firm/Business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00">
                          <a:effectLst/>
                        </a:rPr>
                        <a:t>E-mail or Website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00">
                          <a:effectLst/>
                        </a:rPr>
                        <a:t>Phone Number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00">
                          <a:effectLst/>
                        </a:rPr>
                        <a:t>Certified Workers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152845843"/>
                  </a:ext>
                </a:extLst>
              </a:tr>
              <a:tr h="584417">
                <a:tc>
                  <a:txBody>
                    <a:bodyPr/>
                    <a:lstStyle/>
                    <a:p>
                      <a:pPr marL="0" marR="0" algn="l">
                        <a:lnSpc>
                          <a:spcPct val="107000"/>
                        </a:lnSpc>
                        <a:spcBef>
                          <a:spcPts val="0"/>
                        </a:spcBef>
                        <a:spcAft>
                          <a:spcPts val="0"/>
                        </a:spcAft>
                      </a:pPr>
                      <a:r>
                        <a:rPr lang="en-US" sz="1100">
                          <a:effectLst/>
                        </a:rPr>
                        <a:t>Agriculture Workforce Management Association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l">
                        <a:lnSpc>
                          <a:spcPct val="107000"/>
                        </a:lnSpc>
                        <a:spcBef>
                          <a:spcPts val="0"/>
                        </a:spcBef>
                        <a:spcAft>
                          <a:spcPts val="0"/>
                        </a:spcAft>
                      </a:pPr>
                      <a:r>
                        <a:rPr lang="en-US" sz="1100" u="sng">
                          <a:effectLst/>
                          <a:hlinkClick r:id="rId3"/>
                        </a:rPr>
                        <a:t>h2a@awmalabor.com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00">
                          <a:effectLst/>
                        </a:rPr>
                        <a:t>(859) 233-7845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00">
                          <a:effectLst/>
                        </a:rPr>
                        <a:t>1,840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009471116"/>
                  </a:ext>
                </a:extLst>
              </a:tr>
              <a:tr h="386695">
                <a:tc>
                  <a:txBody>
                    <a:bodyPr/>
                    <a:lstStyle/>
                    <a:p>
                      <a:pPr marL="0" marR="0" algn="l">
                        <a:lnSpc>
                          <a:spcPct val="107000"/>
                        </a:lnSpc>
                        <a:spcBef>
                          <a:spcPts val="0"/>
                        </a:spcBef>
                        <a:spcAft>
                          <a:spcPts val="0"/>
                        </a:spcAft>
                      </a:pPr>
                      <a:r>
                        <a:rPr lang="en-US" sz="1100">
                          <a:effectLst/>
                        </a:rPr>
                        <a:t>National Agricultural Consultants LLC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l">
                        <a:lnSpc>
                          <a:spcPct val="107000"/>
                        </a:lnSpc>
                        <a:spcBef>
                          <a:spcPts val="0"/>
                        </a:spcBef>
                        <a:spcAft>
                          <a:spcPts val="0"/>
                        </a:spcAft>
                      </a:pPr>
                      <a:r>
                        <a:rPr lang="en-US" sz="1100" u="sng">
                          <a:effectLst/>
                          <a:hlinkClick r:id="rId4"/>
                        </a:rPr>
                        <a:t>theresa@nach2a.com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00">
                          <a:effectLst/>
                        </a:rPr>
                        <a:t>(910) 947-6004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00">
                          <a:effectLst/>
                        </a:rPr>
                        <a:t>1,094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149277166"/>
                  </a:ext>
                </a:extLst>
              </a:tr>
              <a:tr h="209970">
                <a:tc>
                  <a:txBody>
                    <a:bodyPr/>
                    <a:lstStyle/>
                    <a:p>
                      <a:pPr marL="0" marR="0" algn="l">
                        <a:lnSpc>
                          <a:spcPct val="107000"/>
                        </a:lnSpc>
                        <a:spcBef>
                          <a:spcPts val="0"/>
                        </a:spcBef>
                        <a:spcAft>
                          <a:spcPts val="0"/>
                        </a:spcAft>
                      </a:pPr>
                      <a:r>
                        <a:rPr lang="en-US" sz="1100" err="1">
                          <a:effectLst/>
                        </a:rPr>
                        <a:t>AgWorks</a:t>
                      </a:r>
                      <a:r>
                        <a:rPr lang="en-US" sz="1100">
                          <a:effectLst/>
                        </a:rPr>
                        <a:t> H2, LLC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l">
                        <a:lnSpc>
                          <a:spcPct val="107000"/>
                        </a:lnSpc>
                        <a:spcBef>
                          <a:spcPts val="0"/>
                        </a:spcBef>
                        <a:spcAft>
                          <a:spcPts val="0"/>
                        </a:spcAft>
                      </a:pPr>
                      <a:r>
                        <a:rPr lang="en-US" sz="1100" u="sng">
                          <a:effectLst/>
                          <a:hlinkClick r:id="rId5"/>
                        </a:rPr>
                        <a:t>https://www.maslabor.com/agworks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00">
                          <a:effectLst/>
                        </a:rPr>
                        <a:t>(434) 263-4300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00">
                          <a:effectLst/>
                        </a:rPr>
                        <a:t>822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536830530"/>
                  </a:ext>
                </a:extLst>
              </a:tr>
              <a:tr h="386695">
                <a:tc>
                  <a:txBody>
                    <a:bodyPr/>
                    <a:lstStyle/>
                    <a:p>
                      <a:pPr marL="0" marR="0" algn="l">
                        <a:lnSpc>
                          <a:spcPct val="107000"/>
                        </a:lnSpc>
                        <a:spcBef>
                          <a:spcPts val="0"/>
                        </a:spcBef>
                        <a:spcAft>
                          <a:spcPts val="0"/>
                        </a:spcAft>
                      </a:pPr>
                      <a:r>
                        <a:rPr lang="en-US" sz="1100">
                          <a:effectLst/>
                        </a:rPr>
                        <a:t>Low Country Labor Company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l">
                        <a:lnSpc>
                          <a:spcPct val="107000"/>
                        </a:lnSpc>
                        <a:spcBef>
                          <a:spcPts val="0"/>
                        </a:spcBef>
                        <a:spcAft>
                          <a:spcPts val="0"/>
                        </a:spcAft>
                      </a:pPr>
                      <a:r>
                        <a:rPr lang="en-US" sz="1100" u="sng">
                          <a:effectLst/>
                          <a:hlinkClick r:id="rId6"/>
                        </a:rPr>
                        <a:t>ck@lowcountrylabor.com, https://lowcountrylabor.com/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00">
                          <a:effectLst/>
                        </a:rPr>
                        <a:t>(843) 200-4263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00">
                          <a:effectLst/>
                        </a:rPr>
                        <a:t>697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672465535"/>
                  </a:ext>
                </a:extLst>
              </a:tr>
              <a:tr h="386695">
                <a:tc>
                  <a:txBody>
                    <a:bodyPr/>
                    <a:lstStyle/>
                    <a:p>
                      <a:pPr marL="0" marR="0" algn="l">
                        <a:lnSpc>
                          <a:spcPct val="107000"/>
                        </a:lnSpc>
                        <a:spcBef>
                          <a:spcPts val="0"/>
                        </a:spcBef>
                        <a:spcAft>
                          <a:spcPts val="0"/>
                        </a:spcAft>
                      </a:pPr>
                      <a:r>
                        <a:rPr lang="en-US" sz="1100">
                          <a:effectLst/>
                        </a:rPr>
                        <a:t>Andrew Jackson Law P.C.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l">
                        <a:lnSpc>
                          <a:spcPct val="107000"/>
                        </a:lnSpc>
                        <a:spcBef>
                          <a:spcPts val="0"/>
                        </a:spcBef>
                        <a:spcAft>
                          <a:spcPts val="0"/>
                        </a:spcAft>
                      </a:pPr>
                      <a:r>
                        <a:rPr lang="en-US" sz="1100" u="sng">
                          <a:effectLst/>
                          <a:hlinkClick r:id="rId7"/>
                        </a:rPr>
                        <a:t> https://legalfarmworkersh2avisas.com/</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00">
                          <a:effectLst/>
                        </a:rPr>
                        <a:t>(910) 592-4124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00">
                          <a:effectLst/>
                        </a:rPr>
                        <a:t>250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585671123"/>
                  </a:ext>
                </a:extLst>
              </a:tr>
              <a:tr h="209970">
                <a:tc>
                  <a:txBody>
                    <a:bodyPr/>
                    <a:lstStyle/>
                    <a:p>
                      <a:pPr marL="0" marR="0" algn="l">
                        <a:lnSpc>
                          <a:spcPct val="107000"/>
                        </a:lnSpc>
                        <a:spcBef>
                          <a:spcPts val="0"/>
                        </a:spcBef>
                        <a:spcAft>
                          <a:spcPts val="0"/>
                        </a:spcAft>
                      </a:pPr>
                      <a:r>
                        <a:rPr lang="en-US" sz="1100">
                          <a:effectLst/>
                        </a:rPr>
                        <a:t>Signature Staffing Inc.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l">
                        <a:lnSpc>
                          <a:spcPct val="107000"/>
                        </a:lnSpc>
                        <a:spcBef>
                          <a:spcPts val="0"/>
                        </a:spcBef>
                        <a:spcAft>
                          <a:spcPts val="0"/>
                        </a:spcAft>
                      </a:pPr>
                      <a:r>
                        <a:rPr lang="en-US" sz="1100" u="sng">
                          <a:effectLst/>
                          <a:hlinkClick r:id="rId8"/>
                        </a:rPr>
                        <a:t>stephanie@signaturestaffinginc.com</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00">
                          <a:effectLst/>
                        </a:rPr>
                        <a:t>(863) 201-9211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00">
                          <a:effectLst/>
                        </a:rPr>
                        <a:t>167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783626031"/>
                  </a:ext>
                </a:extLst>
              </a:tr>
              <a:tr h="782139">
                <a:tc>
                  <a:txBody>
                    <a:bodyPr/>
                    <a:lstStyle/>
                    <a:p>
                      <a:pPr marL="0" marR="0" algn="l">
                        <a:lnSpc>
                          <a:spcPct val="107000"/>
                        </a:lnSpc>
                        <a:spcBef>
                          <a:spcPts val="0"/>
                        </a:spcBef>
                        <a:spcAft>
                          <a:spcPts val="0"/>
                        </a:spcAft>
                      </a:pPr>
                      <a:r>
                        <a:rPr lang="en-US" sz="1100">
                          <a:effectLst/>
                        </a:rPr>
                        <a:t>Mas Labor H2A, LLC (They merged with </a:t>
                      </a:r>
                      <a:r>
                        <a:rPr lang="en-US" sz="1100" err="1">
                          <a:effectLst/>
                        </a:rPr>
                        <a:t>AgWorks</a:t>
                      </a:r>
                      <a:r>
                        <a:rPr lang="en-US" sz="1100">
                          <a:effectLst/>
                        </a:rPr>
                        <a:t> H2, LLC in 2022)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l">
                        <a:lnSpc>
                          <a:spcPct val="107000"/>
                        </a:lnSpc>
                        <a:spcBef>
                          <a:spcPts val="0"/>
                        </a:spcBef>
                        <a:spcAft>
                          <a:spcPts val="0"/>
                        </a:spcAft>
                      </a:pPr>
                      <a:r>
                        <a:rPr lang="en-US" sz="1100" u="sng">
                          <a:effectLst/>
                          <a:hlinkClick r:id="rId5"/>
                        </a:rPr>
                        <a:t>https://www.maslabor.com/agworks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00">
                          <a:effectLst/>
                        </a:rPr>
                        <a:t>(434) 263-4300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00">
                          <a:effectLst/>
                        </a:rPr>
                        <a:t>152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54173335"/>
                  </a:ext>
                </a:extLst>
              </a:tr>
              <a:tr h="419940">
                <a:tc>
                  <a:txBody>
                    <a:bodyPr/>
                    <a:lstStyle/>
                    <a:p>
                      <a:pPr marL="0" marR="0" algn="l">
                        <a:lnSpc>
                          <a:spcPct val="107000"/>
                        </a:lnSpc>
                        <a:spcBef>
                          <a:spcPts val="0"/>
                        </a:spcBef>
                        <a:spcAft>
                          <a:spcPts val="0"/>
                        </a:spcAft>
                      </a:pPr>
                      <a:r>
                        <a:rPr lang="en-US" sz="1100">
                          <a:effectLst/>
                        </a:rPr>
                        <a:t>Florida Fruit and Vegetable Association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l">
                        <a:lnSpc>
                          <a:spcPct val="107000"/>
                        </a:lnSpc>
                        <a:spcBef>
                          <a:spcPts val="0"/>
                        </a:spcBef>
                        <a:spcAft>
                          <a:spcPts val="0"/>
                        </a:spcAft>
                      </a:pPr>
                      <a:r>
                        <a:rPr lang="en-US" sz="1100" u="sng">
                          <a:effectLst/>
                          <a:hlinkClick r:id="rId9"/>
                        </a:rPr>
                        <a:t>h2.labor@ffva.com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00">
                          <a:effectLst/>
                        </a:rPr>
                        <a:t>144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887295830"/>
                  </a:ext>
                </a:extLst>
              </a:tr>
              <a:tr h="209970">
                <a:tc>
                  <a:txBody>
                    <a:bodyPr/>
                    <a:lstStyle/>
                    <a:p>
                      <a:pPr marL="0" marR="0" algn="l">
                        <a:lnSpc>
                          <a:spcPct val="107000"/>
                        </a:lnSpc>
                        <a:spcBef>
                          <a:spcPts val="0"/>
                        </a:spcBef>
                        <a:spcAft>
                          <a:spcPts val="0"/>
                        </a:spcAft>
                      </a:pPr>
                      <a:r>
                        <a:rPr lang="en-US" sz="1100">
                          <a:effectLst/>
                        </a:rPr>
                        <a:t>KY FARMERS AID INC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l">
                        <a:lnSpc>
                          <a:spcPct val="107000"/>
                        </a:lnSpc>
                        <a:spcBef>
                          <a:spcPts val="0"/>
                        </a:spcBef>
                        <a:spcAft>
                          <a:spcPts val="0"/>
                        </a:spcAft>
                      </a:pPr>
                      <a:r>
                        <a:rPr lang="en-US" sz="1100" u="sng">
                          <a:effectLst/>
                          <a:hlinkClick r:id="rId10"/>
                        </a:rPr>
                        <a:t>kfainc2@gmail.com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00">
                          <a:effectLst/>
                        </a:rPr>
                        <a:t>(270) 489-2378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00">
                          <a:effectLst/>
                        </a:rPr>
                        <a:t>121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20349010"/>
                  </a:ext>
                </a:extLst>
              </a:tr>
              <a:tr h="386695">
                <a:tc>
                  <a:txBody>
                    <a:bodyPr/>
                    <a:lstStyle/>
                    <a:p>
                      <a:pPr marL="0" marR="0" algn="l">
                        <a:lnSpc>
                          <a:spcPct val="107000"/>
                        </a:lnSpc>
                        <a:spcBef>
                          <a:spcPts val="0"/>
                        </a:spcBef>
                        <a:spcAft>
                          <a:spcPts val="0"/>
                        </a:spcAft>
                      </a:pPr>
                      <a:r>
                        <a:rPr lang="en-US" sz="1100">
                          <a:effectLst/>
                        </a:rPr>
                        <a:t>YOUNGBLOOD &amp; ASSOCIATES, PLLC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l">
                        <a:lnSpc>
                          <a:spcPct val="107000"/>
                        </a:lnSpc>
                        <a:spcBef>
                          <a:spcPts val="0"/>
                        </a:spcBef>
                        <a:spcAft>
                          <a:spcPts val="0"/>
                        </a:spcAft>
                      </a:pPr>
                      <a:r>
                        <a:rPr lang="en-US" sz="1100" u="sng">
                          <a:effectLst/>
                          <a:hlinkClick r:id="rId11"/>
                        </a:rPr>
                        <a:t>H2@YOUNGBLOODASSOCIATES.COM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00">
                          <a:effectLst/>
                        </a:rPr>
                        <a:t>(931) 274-7811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00">
                          <a:effectLst/>
                        </a:rPr>
                        <a:t>114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26826693"/>
                  </a:ext>
                </a:extLst>
              </a:tr>
            </a:tbl>
          </a:graphicData>
        </a:graphic>
      </p:graphicFrame>
    </p:spTree>
    <p:extLst>
      <p:ext uri="{BB962C8B-B14F-4D97-AF65-F5344CB8AC3E}">
        <p14:creationId xmlns:p14="http://schemas.microsoft.com/office/powerpoint/2010/main" val="13381508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30BEE-2984-AB5F-BE2F-AAB4187444F4}"/>
              </a:ext>
            </a:extLst>
          </p:cNvPr>
          <p:cNvSpPr>
            <a:spLocks noGrp="1"/>
          </p:cNvSpPr>
          <p:nvPr>
            <p:ph type="title"/>
          </p:nvPr>
        </p:nvSpPr>
        <p:spPr>
          <a:xfrm>
            <a:off x="968631" y="5599414"/>
            <a:ext cx="10113645" cy="822960"/>
          </a:xfrm>
        </p:spPr>
        <p:txBody>
          <a:bodyPr/>
          <a:lstStyle/>
          <a:p>
            <a:r>
              <a:rPr lang="en-US"/>
              <a:t>H-2A Program Costs </a:t>
            </a:r>
            <a:br>
              <a:rPr lang="en-US">
                <a:latin typeface="Calibri Light"/>
                <a:cs typeface="Calibri Light"/>
              </a:rPr>
            </a:br>
            <a:r>
              <a:rPr lang="en-US" sz="2400" cap="all">
                <a:solidFill>
                  <a:schemeClr val="tx2"/>
                </a:solidFill>
                <a:latin typeface="Calibri"/>
                <a:cs typeface="Calibri"/>
              </a:rPr>
              <a:t>DR. MARGARITA VELANDIA, </a:t>
            </a:r>
            <a:r>
              <a:rPr lang="en-US" sz="2400" u="sng" cap="all">
                <a:solidFill>
                  <a:srgbClr val="6EAC1C"/>
                </a:solidFill>
                <a:latin typeface="Calibri"/>
                <a:cs typeface="Calibri"/>
                <a:hlinkClick r:id="rId2"/>
              </a:rPr>
              <a:t>MVELANDI@UTK.EDU</a:t>
            </a:r>
            <a:r>
              <a:rPr lang="en-US" sz="2400" cap="all">
                <a:solidFill>
                  <a:schemeClr val="tx2"/>
                </a:solidFill>
                <a:latin typeface="Calibri"/>
                <a:cs typeface="Calibri"/>
              </a:rPr>
              <a:t>, (865)974-7409, UT EXTENSION</a:t>
            </a:r>
            <a:endParaRPr lang="en-US" sz="2400">
              <a:solidFill>
                <a:schemeClr val="tx2"/>
              </a:solidFill>
              <a:latin typeface="Calibri"/>
              <a:cs typeface="Calibri"/>
            </a:endParaRPr>
          </a:p>
          <a:p>
            <a:endParaRPr lang="en-US">
              <a:cs typeface="Calibri Light"/>
            </a:endParaRPr>
          </a:p>
        </p:txBody>
      </p:sp>
      <p:pic>
        <p:nvPicPr>
          <p:cNvPr id="8" name="Picture Placeholder 7" descr="Spreadsheet and calculator">
            <a:extLst>
              <a:ext uri="{FF2B5EF4-FFF2-40B4-BE49-F238E27FC236}">
                <a16:creationId xmlns:a16="http://schemas.microsoft.com/office/drawing/2014/main" id="{01A039BE-72D0-B0E3-A5BC-E24C0AC4A8F7}"/>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t="19766" b="19766"/>
          <a:stretch>
            <a:fillRect/>
          </a:stretch>
        </p:blipFill>
        <p:spPr/>
      </p:pic>
      <p:pic>
        <p:nvPicPr>
          <p:cNvPr id="4" name="Picture 3" descr="A green and grey logo&#10;&#10;Description automatically generated">
            <a:extLst>
              <a:ext uri="{FF2B5EF4-FFF2-40B4-BE49-F238E27FC236}">
                <a16:creationId xmlns:a16="http://schemas.microsoft.com/office/drawing/2014/main" id="{BE5EDCD5-04CD-2B3D-05D0-DAAD597E6210}"/>
              </a:ext>
            </a:extLst>
          </p:cNvPr>
          <p:cNvPicPr>
            <a:picLocks noChangeAspect="1"/>
          </p:cNvPicPr>
          <p:nvPr/>
        </p:nvPicPr>
        <p:blipFill>
          <a:blip r:embed="rId4"/>
          <a:stretch>
            <a:fillRect/>
          </a:stretch>
        </p:blipFill>
        <p:spPr>
          <a:xfrm>
            <a:off x="9355777" y="6013434"/>
            <a:ext cx="2743200" cy="768795"/>
          </a:xfrm>
          <a:prstGeom prst="rect">
            <a:avLst/>
          </a:prstGeom>
        </p:spPr>
      </p:pic>
    </p:spTree>
    <p:extLst>
      <p:ext uri="{BB962C8B-B14F-4D97-AF65-F5344CB8AC3E}">
        <p14:creationId xmlns:p14="http://schemas.microsoft.com/office/powerpoint/2010/main" val="7831510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868BD057-2415-40FA-4019-55047463334E}"/>
              </a:ext>
            </a:extLst>
          </p:cNvPr>
          <p:cNvGraphicFramePr>
            <a:graphicFrameLocks noGrp="1"/>
          </p:cNvGraphicFramePr>
          <p:nvPr/>
        </p:nvGraphicFramePr>
        <p:xfrm>
          <a:off x="826851" y="89170"/>
          <a:ext cx="9113307" cy="6143527"/>
        </p:xfrm>
        <a:graphic>
          <a:graphicData uri="http://schemas.openxmlformats.org/drawingml/2006/table">
            <a:tbl>
              <a:tblPr firstRow="1" bandRow="1">
                <a:tableStyleId>{5C22544A-7EE6-4342-B048-85BDC9FD1C3A}</a:tableStyleId>
              </a:tblPr>
              <a:tblGrid>
                <a:gridCol w="2050494">
                  <a:extLst>
                    <a:ext uri="{9D8B030D-6E8A-4147-A177-3AD203B41FA5}">
                      <a16:colId xmlns:a16="http://schemas.microsoft.com/office/drawing/2014/main" val="1554788207"/>
                    </a:ext>
                  </a:extLst>
                </a:gridCol>
                <a:gridCol w="5012319">
                  <a:extLst>
                    <a:ext uri="{9D8B030D-6E8A-4147-A177-3AD203B41FA5}">
                      <a16:colId xmlns:a16="http://schemas.microsoft.com/office/drawing/2014/main" val="4222099871"/>
                    </a:ext>
                  </a:extLst>
                </a:gridCol>
                <a:gridCol w="2050494">
                  <a:extLst>
                    <a:ext uri="{9D8B030D-6E8A-4147-A177-3AD203B41FA5}">
                      <a16:colId xmlns:a16="http://schemas.microsoft.com/office/drawing/2014/main" val="3518355101"/>
                    </a:ext>
                  </a:extLst>
                </a:gridCol>
              </a:tblGrid>
              <a:tr h="535021">
                <a:tc>
                  <a:txBody>
                    <a:bodyPr/>
                    <a:lstStyle/>
                    <a:p>
                      <a:r>
                        <a:rPr lang="en-US" sz="1200" b="1">
                          <a:solidFill>
                            <a:schemeClr val="bg1"/>
                          </a:solidFill>
                          <a:effectLst/>
                          <a:latin typeface="Calibri"/>
                        </a:rPr>
                        <a:t>Expense</a:t>
                      </a:r>
                      <a:r>
                        <a:rPr lang="en-US" sz="1200" b="1">
                          <a:solidFill>
                            <a:srgbClr val="000000"/>
                          </a:solidFill>
                          <a:effectLst/>
                          <a:latin typeface="Calibri"/>
                        </a:rPr>
                        <a:t> </a:t>
                      </a:r>
                      <a:endParaRPr lang="en-US" sz="120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205"/>
                        </a:lnSpc>
                      </a:pPr>
                      <a:r>
                        <a:rPr lang="en-US" sz="1200" b="1">
                          <a:effectLst/>
                          <a:latin typeface="Calibri"/>
                        </a:rPr>
                        <a:t>Description </a:t>
                      </a:r>
                      <a:endParaRPr lang="en-US" sz="120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205"/>
                        </a:lnSpc>
                      </a:pPr>
                      <a:r>
                        <a:rPr lang="en-US" sz="1200" b="1">
                          <a:effectLst/>
                          <a:latin typeface="Calibri"/>
                        </a:rPr>
                        <a:t>Example of Estimated Costs for four H-2A workers</a:t>
                      </a:r>
                      <a:endParaRPr lang="en-US" sz="1200">
                        <a:effectLst/>
                        <a:latin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01055697"/>
                  </a:ext>
                </a:extLst>
              </a:tr>
              <a:tr h="503857">
                <a:tc>
                  <a:txBody>
                    <a:bodyPr/>
                    <a:lstStyle/>
                    <a:p>
                      <a:pPr>
                        <a:spcAft>
                          <a:spcPts val="300"/>
                        </a:spcAft>
                      </a:pPr>
                      <a:r>
                        <a:rPr lang="en-US" sz="1200">
                          <a:effectLst/>
                          <a:latin typeface="Calibri"/>
                          <a:cs typeface="Times New Roman"/>
                        </a:rPr>
                        <a:t>H-2A labor certification filing fee (to DOL) </a:t>
                      </a:r>
                      <a:endParaRPr lang="en-US" sz="120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300"/>
                        </a:spcAft>
                      </a:pPr>
                      <a:r>
                        <a:rPr lang="en-US" sz="1200">
                          <a:effectLst/>
                          <a:latin typeface="Calibri"/>
                          <a:cs typeface="Times New Roman"/>
                        </a:rPr>
                        <a:t>$100 per application plus $10 per certified worker (max of $1,000 total). One application will be $100 plus $40 ($10/worker x 4 workers)  </a:t>
                      </a:r>
                      <a:endParaRPr lang="en-US" sz="120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300"/>
                        </a:spcAft>
                      </a:pPr>
                      <a:r>
                        <a:rPr lang="en-US" sz="1200">
                          <a:effectLst/>
                          <a:latin typeface="Calibri"/>
                          <a:cs typeface="Times New Roman"/>
                        </a:rPr>
                        <a:t>$140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57091614"/>
                  </a:ext>
                </a:extLst>
              </a:tr>
              <a:tr h="503857">
                <a:tc>
                  <a:txBody>
                    <a:bodyPr/>
                    <a:lstStyle/>
                    <a:p>
                      <a:pPr>
                        <a:spcAft>
                          <a:spcPts val="300"/>
                        </a:spcAft>
                      </a:pPr>
                      <a:r>
                        <a:rPr lang="en-US" sz="1200">
                          <a:effectLst/>
                          <a:latin typeface="Calibri"/>
                          <a:cs typeface="Times New Roman"/>
                        </a:rPr>
                        <a:t>Non-immigrant worker petition filing fee (to USCIS) </a:t>
                      </a:r>
                      <a:endParaRPr lang="en-US" sz="120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300"/>
                        </a:spcAft>
                      </a:pPr>
                      <a:r>
                        <a:rPr lang="en-US" sz="1200">
                          <a:effectLst/>
                          <a:latin typeface="Calibri"/>
                          <a:cs typeface="Times New Roman"/>
                        </a:rPr>
                        <a:t>$460 per application </a:t>
                      </a:r>
                      <a:endParaRPr lang="en-US" sz="120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300"/>
                        </a:spcAft>
                      </a:pPr>
                      <a:r>
                        <a:rPr lang="en-US" sz="1200">
                          <a:effectLst/>
                          <a:latin typeface="Calibri"/>
                          <a:cs typeface="Times New Roman"/>
                        </a:rPr>
                        <a:t>$460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20560497"/>
                  </a:ext>
                </a:extLst>
              </a:tr>
              <a:tr h="379957">
                <a:tc>
                  <a:txBody>
                    <a:bodyPr/>
                    <a:lstStyle/>
                    <a:p>
                      <a:pPr>
                        <a:spcAft>
                          <a:spcPts val="300"/>
                        </a:spcAft>
                      </a:pPr>
                      <a:r>
                        <a:rPr lang="en-US" sz="1200">
                          <a:effectLst/>
                          <a:latin typeface="Calibri"/>
                          <a:cs typeface="Times New Roman"/>
                        </a:rPr>
                        <a:t>H-2A visa application consulate fee </a:t>
                      </a:r>
                      <a:endParaRPr lang="en-US" sz="120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300"/>
                        </a:spcAft>
                      </a:pPr>
                      <a:r>
                        <a:rPr lang="en-US" sz="1200">
                          <a:effectLst/>
                          <a:latin typeface="Calibri"/>
                          <a:cs typeface="Times New Roman"/>
                        </a:rPr>
                        <a:t>$205 per worker. Must be reimbursed to the worker in the first paycheck. For a four-worker application, this will be $820. </a:t>
                      </a:r>
                      <a:endParaRPr lang="en-US" sz="120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300"/>
                        </a:spcAft>
                      </a:pPr>
                      <a:r>
                        <a:rPr lang="en-US" sz="1200">
                          <a:effectLst/>
                          <a:latin typeface="Calibri"/>
                          <a:cs typeface="Times New Roman"/>
                        </a:rPr>
                        <a:t>$820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05254138"/>
                  </a:ext>
                </a:extLst>
              </a:tr>
              <a:tr h="189978">
                <a:tc>
                  <a:txBody>
                    <a:bodyPr/>
                    <a:lstStyle/>
                    <a:p>
                      <a:pPr>
                        <a:spcAft>
                          <a:spcPts val="300"/>
                        </a:spcAft>
                      </a:pPr>
                      <a:r>
                        <a:rPr lang="en-US" sz="1200">
                          <a:effectLst/>
                          <a:latin typeface="Calibri"/>
                          <a:cs typeface="Times New Roman"/>
                        </a:rPr>
                        <a:t>US border stamp fee </a:t>
                      </a:r>
                      <a:endParaRPr lang="en-US" sz="120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300"/>
                        </a:spcAft>
                      </a:pPr>
                      <a:r>
                        <a:rPr lang="en-US" sz="1200">
                          <a:effectLst/>
                          <a:latin typeface="Calibri"/>
                          <a:cs typeface="Times New Roman"/>
                        </a:rPr>
                        <a:t>$6 per worker, for a total of $24 ($6/worker x 4 workers)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300"/>
                        </a:spcAft>
                      </a:pPr>
                      <a:r>
                        <a:rPr lang="en-US" sz="1200">
                          <a:effectLst/>
                          <a:latin typeface="Calibri"/>
                          <a:cs typeface="Times New Roman"/>
                        </a:rPr>
                        <a:t>$24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3488962"/>
                  </a:ext>
                </a:extLst>
              </a:tr>
              <a:tr h="759915">
                <a:tc>
                  <a:txBody>
                    <a:bodyPr/>
                    <a:lstStyle/>
                    <a:p>
                      <a:pPr>
                        <a:spcAft>
                          <a:spcPts val="300"/>
                        </a:spcAft>
                      </a:pPr>
                      <a:r>
                        <a:rPr lang="en-US" sz="1200">
                          <a:effectLst/>
                          <a:latin typeface="Calibri"/>
                          <a:cs typeface="Times New Roman"/>
                        </a:rPr>
                        <a:t>Agent fee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300"/>
                        </a:spcAft>
                      </a:pPr>
                      <a:r>
                        <a:rPr lang="en-US" sz="1200" b="1">
                          <a:effectLst/>
                          <a:latin typeface="Calibri"/>
                          <a:cs typeface="Times New Roman"/>
                        </a:rPr>
                        <a:t>Varies by the agent.</a:t>
                      </a:r>
                      <a:r>
                        <a:rPr lang="en-US" sz="1200">
                          <a:effectLst/>
                          <a:latin typeface="Calibri"/>
                          <a:cs typeface="Times New Roman"/>
                        </a:rPr>
                        <a:t> For example, the agent’s fee for four workers could be between $400 and $600 per worker. This cost might decrease depending on the number of workers certified. The estimated cost for four workers in this example is $2,400 ($600/worker x 4 workers).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300"/>
                        </a:spcAft>
                      </a:pPr>
                      <a:r>
                        <a:rPr lang="en-US" sz="1200">
                          <a:effectLst/>
                          <a:latin typeface="Calibri"/>
                          <a:cs typeface="Times New Roman"/>
                        </a:rPr>
                        <a:t>$2,400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35705881"/>
                  </a:ext>
                </a:extLst>
              </a:tr>
              <a:tr h="759915">
                <a:tc>
                  <a:txBody>
                    <a:bodyPr/>
                    <a:lstStyle/>
                    <a:p>
                      <a:pPr>
                        <a:spcAft>
                          <a:spcPts val="300"/>
                        </a:spcAft>
                      </a:pPr>
                      <a:r>
                        <a:rPr lang="en-US" sz="1200">
                          <a:effectLst/>
                          <a:latin typeface="Calibri"/>
                          <a:cs typeface="Times New Roman"/>
                        </a:rPr>
                        <a:t>Transportation country-worksite-country (e.g., transportation, lodging and per-diem)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300"/>
                        </a:spcAft>
                      </a:pPr>
                      <a:r>
                        <a:rPr lang="en-US" sz="1200" b="1">
                          <a:effectLst/>
                          <a:latin typeface="Calibri"/>
                          <a:cs typeface="Times New Roman"/>
                        </a:rPr>
                        <a:t>Cost varies</a:t>
                      </a:r>
                      <a:r>
                        <a:rPr lang="en-US" sz="1200">
                          <a:effectLst/>
                          <a:latin typeface="Calibri"/>
                          <a:cs typeface="Times New Roman"/>
                        </a:rPr>
                        <a:t> depending on the country of origin. In this example, we estimated $1,200/worker x 4 workers = $4,800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300"/>
                        </a:spcAft>
                      </a:pPr>
                      <a:r>
                        <a:rPr lang="en-US" sz="1200">
                          <a:effectLst/>
                          <a:latin typeface="Calibri"/>
                          <a:cs typeface="Times New Roman"/>
                        </a:rPr>
                        <a:t>$4,800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31409989"/>
                  </a:ext>
                </a:extLst>
              </a:tr>
              <a:tr h="949897">
                <a:tc>
                  <a:txBody>
                    <a:bodyPr/>
                    <a:lstStyle/>
                    <a:p>
                      <a:pPr>
                        <a:spcAft>
                          <a:spcPts val="300"/>
                        </a:spcAft>
                      </a:pPr>
                      <a:r>
                        <a:rPr lang="en-US" sz="1200">
                          <a:effectLst/>
                          <a:latin typeface="Calibri"/>
                          <a:cs typeface="Times New Roman"/>
                        </a:rPr>
                        <a:t>Weekly travel to and from the grocery store, bank and/or worksite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300"/>
                        </a:spcAft>
                      </a:pPr>
                      <a:r>
                        <a:rPr lang="en-US" sz="1200" b="1">
                          <a:effectLst/>
                          <a:latin typeface="Calibri"/>
                          <a:cs typeface="Times New Roman"/>
                        </a:rPr>
                        <a:t>Cost varies.</a:t>
                      </a:r>
                      <a:r>
                        <a:rPr lang="en-US" sz="1200">
                          <a:effectLst/>
                          <a:latin typeface="Calibri"/>
                          <a:cs typeface="Times New Roman"/>
                        </a:rPr>
                        <a:t> A farmer we interviewed suggested $0.4 to $0.5 per mile for town, bank, farm trips, etc. Because these costs would vary greatly depending on the farm location, distance to the worksite, grocery store, and bank, we did not estimate this cost, but it needs to be considered by employers of H-2A workers.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300"/>
                        </a:spcAft>
                      </a:pPr>
                      <a:r>
                        <a:rPr lang="en-US" sz="1200">
                          <a:effectLst/>
                          <a:latin typeface="Calibri"/>
                          <a:cs typeface="Times New Roman"/>
                        </a:rPr>
                        <a:t>Varies greatly but needs to be included in total costs.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06859530"/>
                  </a:ext>
                </a:extLst>
              </a:tr>
              <a:tr h="759915">
                <a:tc>
                  <a:txBody>
                    <a:bodyPr/>
                    <a:lstStyle/>
                    <a:p>
                      <a:pPr>
                        <a:spcAft>
                          <a:spcPts val="300"/>
                        </a:spcAft>
                      </a:pPr>
                      <a:r>
                        <a:rPr lang="en-US" sz="1200">
                          <a:effectLst/>
                          <a:latin typeface="Calibri"/>
                          <a:cs typeface="Times New Roman"/>
                        </a:rPr>
                        <a:t>Workers Compensation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300"/>
                        </a:spcAft>
                      </a:pPr>
                      <a:r>
                        <a:rPr lang="en-US" sz="1200">
                          <a:effectLst/>
                          <a:latin typeface="Calibri"/>
                          <a:cs typeface="Times New Roman"/>
                        </a:rPr>
                        <a:t>Required to have in order to employ H2A workers.  The </a:t>
                      </a:r>
                      <a:r>
                        <a:rPr lang="en-US" sz="1200" b="1">
                          <a:effectLst/>
                          <a:latin typeface="Calibri"/>
                          <a:cs typeface="Times New Roman"/>
                        </a:rPr>
                        <a:t>rates vary greatly</a:t>
                      </a:r>
                      <a:r>
                        <a:rPr lang="en-US" sz="1200">
                          <a:effectLst/>
                          <a:latin typeface="Calibri"/>
                          <a:cs typeface="Times New Roman"/>
                        </a:rPr>
                        <a:t> depending on the type of work and crop the workers are working with. In this example, we estimated this cost to be $2,900 based on information from a grower using the H-2A program in TN.</a:t>
                      </a:r>
                      <a:r>
                        <a:rPr lang="en-US" sz="1200">
                          <a:solidFill>
                            <a:srgbClr val="242424"/>
                          </a:solidFill>
                          <a:effectLst/>
                          <a:latin typeface="Segoe UI"/>
                        </a:rPr>
                        <a:t> </a:t>
                      </a:r>
                      <a:endParaRPr lang="en-US" sz="1200">
                        <a:effectLst/>
                        <a:latin typeface="Segoe U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300"/>
                        </a:spcAft>
                      </a:pPr>
                      <a:r>
                        <a:rPr lang="en-US" sz="1200">
                          <a:effectLst/>
                          <a:latin typeface="Calibri"/>
                          <a:cs typeface="Times New Roman"/>
                        </a:rPr>
                        <a:t>$2,900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72292971"/>
                  </a:ext>
                </a:extLst>
              </a:tr>
              <a:tr h="801215">
                <a:tc>
                  <a:txBody>
                    <a:bodyPr/>
                    <a:lstStyle/>
                    <a:p>
                      <a:pPr>
                        <a:spcAft>
                          <a:spcPts val="300"/>
                        </a:spcAft>
                      </a:pPr>
                      <a:r>
                        <a:rPr lang="en-US" sz="1200">
                          <a:effectLst/>
                          <a:latin typeface="Calibri"/>
                          <a:cs typeface="Times New Roman"/>
                        </a:rPr>
                        <a:t>Housing and other living expenses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300"/>
                        </a:spcAft>
                      </a:pPr>
                      <a:r>
                        <a:rPr lang="en-US" sz="1200" b="1">
                          <a:effectLst/>
                          <a:latin typeface="Calibri"/>
                          <a:cs typeface="Times New Roman"/>
                        </a:rPr>
                        <a:t>Varies by type of housing provided by employer.</a:t>
                      </a:r>
                      <a:r>
                        <a:rPr lang="en-US" sz="1200">
                          <a:effectLst/>
                          <a:latin typeface="Calibri"/>
                          <a:cs typeface="Times New Roman"/>
                        </a:rPr>
                        <a:t> Examples of types of housing include mobile homes and apartment-style housing. Some employers subcontract housing with hotels or motels. </a:t>
                      </a:r>
                      <a:endParaRPr lang="en-US" sz="1200">
                        <a:effectLst/>
                      </a:endParaRPr>
                    </a:p>
                    <a:p>
                      <a:pPr>
                        <a:spcAft>
                          <a:spcPts val="300"/>
                        </a:spcAft>
                      </a:pPr>
                      <a:endParaRPr lang="en-US" sz="1200">
                        <a:effectLst/>
                        <a:latin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300"/>
                        </a:spcAft>
                      </a:pPr>
                      <a:r>
                        <a:rPr lang="en-US" sz="1200">
                          <a:effectLst/>
                          <a:latin typeface="Calibri"/>
                          <a:cs typeface="Times New Roman"/>
                        </a:rPr>
                        <a:t>Varies greatly but needs to be included in total costs.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0915077"/>
                  </a:ext>
                </a:extLst>
              </a:tr>
            </a:tbl>
          </a:graphicData>
        </a:graphic>
      </p:graphicFrame>
    </p:spTree>
    <p:extLst>
      <p:ext uri="{BB962C8B-B14F-4D97-AF65-F5344CB8AC3E}">
        <p14:creationId xmlns:p14="http://schemas.microsoft.com/office/powerpoint/2010/main" val="3081916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10245-2044-02C0-A857-9C413D500D99}"/>
              </a:ext>
            </a:extLst>
          </p:cNvPr>
          <p:cNvSpPr>
            <a:spLocks noGrp="1"/>
          </p:cNvSpPr>
          <p:nvPr>
            <p:ph type="title"/>
          </p:nvPr>
        </p:nvSpPr>
        <p:spPr/>
        <p:txBody>
          <a:bodyPr/>
          <a:lstStyle/>
          <a:p>
            <a:r>
              <a:rPr lang="en-US">
                <a:ea typeface="Calibri Light"/>
                <a:cs typeface="Calibri Light"/>
              </a:rPr>
              <a:t>Housing </a:t>
            </a:r>
            <a:endParaRPr lang="en-US"/>
          </a:p>
        </p:txBody>
      </p:sp>
      <p:pic>
        <p:nvPicPr>
          <p:cNvPr id="5" name="Content Placeholder 4">
            <a:extLst>
              <a:ext uri="{FF2B5EF4-FFF2-40B4-BE49-F238E27FC236}">
                <a16:creationId xmlns:a16="http://schemas.microsoft.com/office/drawing/2014/main" id="{5DE09A63-836A-9FB2-E1B4-06345679DEA5}"/>
              </a:ext>
            </a:extLst>
          </p:cNvPr>
          <p:cNvPicPr>
            <a:picLocks noGrp="1" noChangeAspect="1"/>
          </p:cNvPicPr>
          <p:nvPr>
            <p:ph idx="1"/>
          </p:nvPr>
        </p:nvPicPr>
        <p:blipFill>
          <a:blip r:embed="rId2"/>
          <a:stretch>
            <a:fillRect/>
          </a:stretch>
        </p:blipFill>
        <p:spPr>
          <a:xfrm>
            <a:off x="4451134" y="471203"/>
            <a:ext cx="4028209" cy="3018683"/>
          </a:xfrm>
        </p:spPr>
      </p:pic>
      <p:sp>
        <p:nvSpPr>
          <p:cNvPr id="4" name="Text Placeholder 3">
            <a:extLst>
              <a:ext uri="{FF2B5EF4-FFF2-40B4-BE49-F238E27FC236}">
                <a16:creationId xmlns:a16="http://schemas.microsoft.com/office/drawing/2014/main" id="{E238B866-8717-2F50-A6BA-AE7D3BDE07C5}"/>
              </a:ext>
            </a:extLst>
          </p:cNvPr>
          <p:cNvSpPr>
            <a:spLocks noGrp="1"/>
          </p:cNvSpPr>
          <p:nvPr>
            <p:ph type="body" sz="half" idx="2"/>
          </p:nvPr>
        </p:nvSpPr>
        <p:spPr/>
        <p:txBody>
          <a:bodyPr vert="horz" lIns="91440" tIns="45720" rIns="91440" bIns="45720" rtlCol="0" anchor="t">
            <a:noAutofit/>
          </a:bodyPr>
          <a:lstStyle/>
          <a:p>
            <a:r>
              <a:rPr lang="en-US" sz="1800">
                <a:ea typeface="Calibri"/>
                <a:cs typeface="Calibri"/>
              </a:rPr>
              <a:t>In Tennessee, the type of housing provided by employers to H-2A workers varies greatly depending on the number of workers. Examples of housing types used in Tennessee for H-2A workers include mobile homes, wood frame bunkhouses, trailers, metal frame houses, single-family houses, hotels, motels, and apartments.</a:t>
            </a:r>
            <a:endParaRPr lang="en-US" sz="1800"/>
          </a:p>
        </p:txBody>
      </p:sp>
      <p:pic>
        <p:nvPicPr>
          <p:cNvPr id="6" name="Picture 5" descr="A yellow school bus parked on a porch&#10;&#10;Description automatically generated">
            <a:extLst>
              <a:ext uri="{FF2B5EF4-FFF2-40B4-BE49-F238E27FC236}">
                <a16:creationId xmlns:a16="http://schemas.microsoft.com/office/drawing/2014/main" id="{92E883AA-89C6-E3B0-67DF-6CE691B52304}"/>
              </a:ext>
            </a:extLst>
          </p:cNvPr>
          <p:cNvPicPr>
            <a:picLocks noChangeAspect="1"/>
          </p:cNvPicPr>
          <p:nvPr/>
        </p:nvPicPr>
        <p:blipFill>
          <a:blip r:embed="rId3"/>
          <a:stretch>
            <a:fillRect/>
          </a:stretch>
        </p:blipFill>
        <p:spPr>
          <a:xfrm>
            <a:off x="5506192" y="3715834"/>
            <a:ext cx="3772394" cy="2830592"/>
          </a:xfrm>
          <a:prstGeom prst="rect">
            <a:avLst/>
          </a:prstGeom>
        </p:spPr>
      </p:pic>
    </p:spTree>
    <p:extLst>
      <p:ext uri="{BB962C8B-B14F-4D97-AF65-F5344CB8AC3E}">
        <p14:creationId xmlns:p14="http://schemas.microsoft.com/office/powerpoint/2010/main" val="15813196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B5F0C-4097-40DD-8B67-2158CEB6A9FA}"/>
              </a:ext>
            </a:extLst>
          </p:cNvPr>
          <p:cNvSpPr>
            <a:spLocks noGrp="1"/>
          </p:cNvSpPr>
          <p:nvPr>
            <p:ph type="title"/>
          </p:nvPr>
        </p:nvSpPr>
        <p:spPr/>
        <p:txBody>
          <a:bodyPr/>
          <a:lstStyle/>
          <a:p>
            <a:r>
              <a:rPr lang="es-MX" b="1"/>
              <a:t>H-2A Costs: AEWR</a:t>
            </a:r>
          </a:p>
        </p:txBody>
      </p:sp>
      <p:graphicFrame>
        <p:nvGraphicFramePr>
          <p:cNvPr id="10" name="Chart 9">
            <a:extLst>
              <a:ext uri="{FF2B5EF4-FFF2-40B4-BE49-F238E27FC236}">
                <a16:creationId xmlns:a16="http://schemas.microsoft.com/office/drawing/2014/main" id="{7C0A98D8-33B2-4163-8C63-AC277C4CA8B7}"/>
              </a:ext>
            </a:extLst>
          </p:cNvPr>
          <p:cNvGraphicFramePr/>
          <p:nvPr/>
        </p:nvGraphicFramePr>
        <p:xfrm>
          <a:off x="323763" y="2085362"/>
          <a:ext cx="5418897" cy="3152130"/>
        </p:xfrm>
        <a:graphic>
          <a:graphicData uri="http://schemas.openxmlformats.org/drawingml/2006/chart">
            <c:chart xmlns:c="http://schemas.openxmlformats.org/drawingml/2006/chart" xmlns:r="http://schemas.openxmlformats.org/officeDocument/2006/relationships" r:id="rId3"/>
          </a:graphicData>
        </a:graphic>
      </p:graphicFrame>
      <p:pic>
        <p:nvPicPr>
          <p:cNvPr id="4" name="Picture 2" descr="Adverse effect wage rates (AEWR), 2023">
            <a:extLst>
              <a:ext uri="{FF2B5EF4-FFF2-40B4-BE49-F238E27FC236}">
                <a16:creationId xmlns:a16="http://schemas.microsoft.com/office/drawing/2014/main" id="{94CF8696-6FC7-46EB-BA3A-7099B0BC11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51105" y="1808272"/>
            <a:ext cx="5310771" cy="42407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21059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3BCCAE5-A35B-4B66-A4A7-E23C34A403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5B5F0C-4097-40DD-8B67-2158CEB6A9FA}"/>
              </a:ext>
            </a:extLst>
          </p:cNvPr>
          <p:cNvSpPr>
            <a:spLocks noGrp="1"/>
          </p:cNvSpPr>
          <p:nvPr>
            <p:ph type="title"/>
          </p:nvPr>
        </p:nvSpPr>
        <p:spPr>
          <a:xfrm>
            <a:off x="1097280" y="286603"/>
            <a:ext cx="10058400" cy="1450757"/>
          </a:xfrm>
        </p:spPr>
        <p:txBody>
          <a:bodyPr>
            <a:normAutofit/>
          </a:bodyPr>
          <a:lstStyle/>
          <a:p>
            <a:r>
              <a:rPr lang="es-MX"/>
              <a:t>H-2A Program 2023 AEWR Final Rule</a:t>
            </a:r>
          </a:p>
        </p:txBody>
      </p:sp>
      <p:cxnSp>
        <p:nvCxnSpPr>
          <p:cNvPr id="23" name="Straight Connector 22">
            <a:extLst>
              <a:ext uri="{FF2B5EF4-FFF2-40B4-BE49-F238E27FC236}">
                <a16:creationId xmlns:a16="http://schemas.microsoft.com/office/drawing/2014/main" id="{6987BDFB-DE64-4B56-B44F-45FAE19FA9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91F28CF-BD74-4A2D-AF15-94DBC5D95694}"/>
              </a:ext>
            </a:extLst>
          </p:cNvPr>
          <p:cNvSpPr>
            <a:spLocks noGrp="1"/>
          </p:cNvSpPr>
          <p:nvPr>
            <p:ph idx="1"/>
          </p:nvPr>
        </p:nvSpPr>
        <p:spPr>
          <a:xfrm>
            <a:off x="1097279" y="1845734"/>
            <a:ext cx="10058400" cy="4488096"/>
          </a:xfrm>
        </p:spPr>
        <p:txBody>
          <a:bodyPr>
            <a:normAutofit lnSpcReduction="10000"/>
          </a:bodyPr>
          <a:lstStyle/>
          <a:p>
            <a:r>
              <a:rPr lang="en-US" sz="1600"/>
              <a:t> The U.S. Department of Labor published a final rule in February of 2023 describing a new methodology for determining AEWR that was implemented on March 30, 2023, for certain occupations for temporary labor certification in the H-2A program.</a:t>
            </a:r>
          </a:p>
          <a:p>
            <a:r>
              <a:rPr lang="en-US" sz="1600"/>
              <a:t>Who is affected? </a:t>
            </a:r>
          </a:p>
          <a:p>
            <a:pPr lvl="1"/>
            <a:r>
              <a:rPr lang="en-US" sz="1600"/>
              <a:t>Those employing workers outside of the following job categories: </a:t>
            </a:r>
          </a:p>
          <a:p>
            <a:pPr lvl="2"/>
            <a:r>
              <a:rPr lang="en-US" sz="1600"/>
              <a:t>45-2041 -Graders and Sorters, Agricultural Products; </a:t>
            </a:r>
          </a:p>
          <a:p>
            <a:pPr lvl="2"/>
            <a:r>
              <a:rPr lang="en-US" sz="1600"/>
              <a:t>45-2091 - Agricultural Equipment Operators; </a:t>
            </a:r>
          </a:p>
          <a:p>
            <a:pPr lvl="2"/>
            <a:r>
              <a:rPr lang="en-US" sz="1600"/>
              <a:t>45- 2092 - Farmworkers and Laborers, Crop, Nursery, and Greenhouse;</a:t>
            </a:r>
          </a:p>
          <a:p>
            <a:pPr lvl="2"/>
            <a:r>
              <a:rPr lang="en-US" sz="1600"/>
              <a:t>45-2093 - Farmworkers, Farm, Ranch, and Aquacultural Animals; </a:t>
            </a:r>
          </a:p>
          <a:p>
            <a:pPr lvl="2"/>
            <a:r>
              <a:rPr lang="en-US" sz="1600"/>
              <a:t>53-7064 - Packers and Packagers, Hand; and </a:t>
            </a:r>
          </a:p>
          <a:p>
            <a:pPr lvl="2"/>
            <a:r>
              <a:rPr lang="en-US" sz="1600"/>
              <a:t>45-2099 - Agricultural Workers, All Other.</a:t>
            </a:r>
          </a:p>
          <a:p>
            <a:pPr lvl="1"/>
            <a:r>
              <a:rPr lang="en-US" sz="1600"/>
              <a:t>Examples: SOC code 45-1011 (First-Line Supervisors of Farm Workers) and jobs that entailed driving duties depending on the type of equipment involved and the location of the work.</a:t>
            </a:r>
          </a:p>
          <a:p>
            <a:r>
              <a:rPr lang="en-US" sz="1600"/>
              <a:t>Rule application will depend on depend on how the job order is structured and, on the job performed by the worker. </a:t>
            </a:r>
          </a:p>
          <a:p>
            <a:r>
              <a:rPr lang="en-US" sz="1600"/>
              <a:t>More information can be found at: 2023 H-2A Adverse Effect Wage Rate (AEWR) Final Rule FAQs </a:t>
            </a:r>
            <a:r>
              <a:rPr lang="en-US" sz="1600">
                <a:hlinkClick r:id="rId2"/>
              </a:rPr>
              <a:t>tiny.utk.edu/LF59v</a:t>
            </a:r>
            <a:r>
              <a:rPr lang="en-US" sz="1600"/>
              <a:t> </a:t>
            </a:r>
          </a:p>
        </p:txBody>
      </p:sp>
      <p:sp>
        <p:nvSpPr>
          <p:cNvPr id="25" name="Rectangle 24">
            <a:extLst>
              <a:ext uri="{FF2B5EF4-FFF2-40B4-BE49-F238E27FC236}">
                <a16:creationId xmlns:a16="http://schemas.microsoft.com/office/drawing/2014/main" id="{BD7A74B5-8367-4A83-ABEC-0FCDDE97B1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7" name="Rectangle 26">
            <a:extLst>
              <a:ext uri="{FF2B5EF4-FFF2-40B4-BE49-F238E27FC236}">
                <a16:creationId xmlns:a16="http://schemas.microsoft.com/office/drawing/2014/main" id="{2CC184B0-C2C6-4BF0-B078-816C7AF959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9773079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30BEE-2984-AB5F-BE2F-AAB4187444F4}"/>
              </a:ext>
            </a:extLst>
          </p:cNvPr>
          <p:cNvSpPr>
            <a:spLocks noGrp="1"/>
          </p:cNvSpPr>
          <p:nvPr>
            <p:ph type="title"/>
          </p:nvPr>
        </p:nvSpPr>
        <p:spPr/>
        <p:txBody>
          <a:bodyPr/>
          <a:lstStyle/>
          <a:p>
            <a:r>
              <a:rPr lang="en-US"/>
              <a:t>Option for Smaller Operations</a:t>
            </a:r>
          </a:p>
        </p:txBody>
      </p:sp>
      <p:pic>
        <p:nvPicPr>
          <p:cNvPr id="8" name="Picture Placeholder 7" descr="Person kneeling in a garden">
            <a:extLst>
              <a:ext uri="{FF2B5EF4-FFF2-40B4-BE49-F238E27FC236}">
                <a16:creationId xmlns:a16="http://schemas.microsoft.com/office/drawing/2014/main" id="{01A039BE-72D0-B0E3-A5BC-E24C0AC4A8F7}"/>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19810" b="19810"/>
          <a:stretch/>
        </p:blipFill>
        <p:spPr/>
      </p:pic>
      <p:pic>
        <p:nvPicPr>
          <p:cNvPr id="4" name="Picture 3" descr="A green letters on a black background&#10;&#10;Description automatically generated">
            <a:extLst>
              <a:ext uri="{FF2B5EF4-FFF2-40B4-BE49-F238E27FC236}">
                <a16:creationId xmlns:a16="http://schemas.microsoft.com/office/drawing/2014/main" id="{9D1CC088-7BBA-87F3-1480-477A3E2452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26925" y="5230843"/>
            <a:ext cx="2990678" cy="1187310"/>
          </a:xfrm>
          <a:prstGeom prst="rect">
            <a:avLst/>
          </a:prstGeom>
        </p:spPr>
      </p:pic>
    </p:spTree>
    <p:extLst>
      <p:ext uri="{BB962C8B-B14F-4D97-AF65-F5344CB8AC3E}">
        <p14:creationId xmlns:p14="http://schemas.microsoft.com/office/powerpoint/2010/main" val="8648912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7CF8E-BC6C-A4F5-794A-C6ED2C84EB3C}"/>
              </a:ext>
            </a:extLst>
          </p:cNvPr>
          <p:cNvSpPr>
            <a:spLocks noGrp="1"/>
          </p:cNvSpPr>
          <p:nvPr>
            <p:ph type="title"/>
          </p:nvPr>
        </p:nvSpPr>
        <p:spPr/>
        <p:txBody>
          <a:bodyPr/>
          <a:lstStyle/>
          <a:p>
            <a:r>
              <a:rPr lang="en-US"/>
              <a:t>Option for Small Operations</a:t>
            </a:r>
          </a:p>
        </p:txBody>
      </p:sp>
      <p:sp>
        <p:nvSpPr>
          <p:cNvPr id="3" name="Content Placeholder 2">
            <a:extLst>
              <a:ext uri="{FF2B5EF4-FFF2-40B4-BE49-F238E27FC236}">
                <a16:creationId xmlns:a16="http://schemas.microsoft.com/office/drawing/2014/main" id="{49BEEAAB-BD48-31CA-0A08-EDF4126C5089}"/>
              </a:ext>
            </a:extLst>
          </p:cNvPr>
          <p:cNvSpPr>
            <a:spLocks noGrp="1"/>
          </p:cNvSpPr>
          <p:nvPr>
            <p:ph idx="1"/>
          </p:nvPr>
        </p:nvSpPr>
        <p:spPr/>
        <p:txBody>
          <a:bodyPr/>
          <a:lstStyle/>
          <a:p>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Smaller operations may not have the need for full-time H-2A workers.</a:t>
            </a:r>
          </a:p>
          <a:p>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The formation of a legal entity (LLC, Partnership, etc.) might provide </a:t>
            </a:r>
            <a:r>
              <a:rPr lang="en-US">
                <a:solidFill>
                  <a:srgbClr val="000000"/>
                </a:solidFill>
                <a:latin typeface="Arial" panose="020B0604020202020204" pitchFamily="34" charset="0"/>
                <a:ea typeface="Times New Roman" panose="02020603050405020304" pitchFamily="18" charset="0"/>
                <a:cs typeface="Times New Roman" panose="02020603050405020304" pitchFamily="18" charset="0"/>
              </a:rPr>
              <a:t>the </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benefit of sharing workers with other operations.</a:t>
            </a:r>
          </a:p>
          <a:p>
            <a:r>
              <a:rPr lang="en-US">
                <a:solidFill>
                  <a:srgbClr val="000000"/>
                </a:solidFill>
                <a:latin typeface="Arial" panose="020B0604020202020204" pitchFamily="34" charset="0"/>
                <a:ea typeface="Times New Roman" panose="02020603050405020304" pitchFamily="18" charset="0"/>
                <a:cs typeface="Times New Roman" panose="02020603050405020304" pitchFamily="18" charset="0"/>
              </a:rPr>
              <a:t>Considerations:</a:t>
            </a:r>
          </a:p>
          <a:p>
            <a:pPr lvl="1"/>
            <a:r>
              <a:rPr lang="en-US">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Housing</a:t>
            </a:r>
          </a:p>
          <a:p>
            <a:pPr lvl="1"/>
            <a:r>
              <a:rPr lang="en-US">
                <a:solidFill>
                  <a:srgbClr val="000000"/>
                </a:solidFill>
                <a:latin typeface="Arial" panose="020B0604020202020204" pitchFamily="34" charset="0"/>
                <a:ea typeface="Times New Roman" panose="02020603050405020304" pitchFamily="18" charset="0"/>
                <a:cs typeface="Times New Roman" panose="02020603050405020304" pitchFamily="18" charset="0"/>
              </a:rPr>
              <a:t>Hours worked</a:t>
            </a:r>
          </a:p>
          <a:p>
            <a:pPr lvl="1"/>
            <a:r>
              <a:rPr lang="en-US">
                <a:solidFill>
                  <a:srgbClr val="000000"/>
                </a:solidFill>
                <a:latin typeface="Arial" panose="020B0604020202020204" pitchFamily="34" charset="0"/>
                <a:ea typeface="Times New Roman" panose="02020603050405020304" pitchFamily="18" charset="0"/>
                <a:cs typeface="Times New Roman" panose="02020603050405020304" pitchFamily="18" charset="0"/>
              </a:rPr>
              <a:t>Paperwork</a:t>
            </a:r>
          </a:p>
          <a:p>
            <a:pPr lvl="1"/>
            <a:r>
              <a:rPr lang="en-US">
                <a:solidFill>
                  <a:srgbClr val="000000"/>
                </a:solidFill>
                <a:latin typeface="Arial" panose="020B0604020202020204" pitchFamily="34" charset="0"/>
                <a:ea typeface="Times New Roman" panose="02020603050405020304" pitchFamily="18" charset="0"/>
                <a:cs typeface="Times New Roman" panose="02020603050405020304" pitchFamily="18" charset="0"/>
              </a:rPr>
              <a:t>Peak demand</a:t>
            </a:r>
            <a:endParaRPr lang="en-US">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p>
            <a:r>
              <a:rPr lang="en-US">
                <a:solidFill>
                  <a:srgbClr val="000000"/>
                </a:solidFill>
                <a:latin typeface="Arial" panose="020B0604020202020204" pitchFamily="34" charset="0"/>
                <a:cs typeface="Times New Roman" panose="02020603050405020304" pitchFamily="18" charset="0"/>
              </a:rPr>
              <a:t>If you want to consider this option, discuss with legal counsel who has experience with the H-2A program.</a:t>
            </a:r>
            <a:endParaRPr lang="en-US"/>
          </a:p>
        </p:txBody>
      </p:sp>
    </p:spTree>
    <p:extLst>
      <p:ext uri="{BB962C8B-B14F-4D97-AF65-F5344CB8AC3E}">
        <p14:creationId xmlns:p14="http://schemas.microsoft.com/office/powerpoint/2010/main" val="41373840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70884" y="493941"/>
            <a:ext cx="11795051" cy="1129120"/>
          </a:xfrm>
        </p:spPr>
        <p:txBody>
          <a:bodyPr>
            <a:noAutofit/>
          </a:bodyPr>
          <a:lstStyle/>
          <a:p>
            <a:pPr algn="ctr"/>
            <a:r>
              <a:rPr lang="en-US" sz="4200" b="1"/>
              <a:t>Internships as a source of labor </a:t>
            </a:r>
            <a:r>
              <a:rPr lang="en-US" b="1"/>
              <a:t>(</a:t>
            </a:r>
            <a:r>
              <a:rPr lang="en-US" sz="2500">
                <a:solidFill>
                  <a:srgbClr val="0000FF"/>
                </a:solidFill>
                <a:latin typeface="Georgia" panose="02040502050405020303" pitchFamily="18" charset="0"/>
                <a:hlinkClick r:id="rId3">
                  <a:extLst>
                    <a:ext uri="{A12FA001-AC4F-418D-AE19-62706E023703}">
                      <ahyp:hlinkClr xmlns:ahyp="http://schemas.microsoft.com/office/drawing/2018/hyperlinkcolor" val="tx"/>
                    </a:ext>
                  </a:extLst>
                </a:hlinkClick>
              </a:rPr>
              <a:t>https://extension.tennessee.edu/publications/Documents/W942.pdf</a:t>
            </a:r>
            <a:r>
              <a:rPr lang="en-US" b="1"/>
              <a:t>)</a:t>
            </a:r>
          </a:p>
        </p:txBody>
      </p:sp>
      <p:sp>
        <p:nvSpPr>
          <p:cNvPr id="3" name="Content Placeholder 2"/>
          <p:cNvSpPr>
            <a:spLocks noGrp="1"/>
          </p:cNvSpPr>
          <p:nvPr>
            <p:ph idx="1"/>
          </p:nvPr>
        </p:nvSpPr>
        <p:spPr>
          <a:xfrm>
            <a:off x="1158049" y="2193057"/>
            <a:ext cx="10163629" cy="3783906"/>
          </a:xfrm>
        </p:spPr>
        <p:txBody>
          <a:bodyPr>
            <a:normAutofit/>
          </a:bodyPr>
          <a:lstStyle/>
          <a:p>
            <a:pPr>
              <a:buFont typeface="Courier New" panose="02070309020205020404" pitchFamily="49" charset="0"/>
              <a:buChar char="o"/>
            </a:pPr>
            <a:r>
              <a:rPr lang="en-US" sz="2800"/>
              <a:t>An internship is </a:t>
            </a:r>
            <a:r>
              <a:rPr lang="en-US" sz="2800" b="1">
                <a:solidFill>
                  <a:srgbClr val="0000FF"/>
                </a:solidFill>
              </a:rPr>
              <a:t>a form of experiential learning</a:t>
            </a:r>
            <a:r>
              <a:rPr lang="en-US" sz="2800"/>
              <a:t>, where a student has the opportunity to gain experience that can assist the student in his or her career.</a:t>
            </a:r>
          </a:p>
          <a:p>
            <a:pPr>
              <a:buFont typeface="Courier New" panose="02070309020205020404" pitchFamily="49" charset="0"/>
              <a:buChar char="o"/>
            </a:pPr>
            <a:r>
              <a:rPr lang="en-US" sz="2800"/>
              <a:t>The </a:t>
            </a:r>
            <a:r>
              <a:rPr lang="en-US" sz="2800" b="1">
                <a:solidFill>
                  <a:srgbClr val="0000FF"/>
                </a:solidFill>
              </a:rPr>
              <a:t>distinction between an internship and employment  </a:t>
            </a:r>
            <a:r>
              <a:rPr lang="en-US" sz="2800"/>
              <a:t>is important as </a:t>
            </a:r>
            <a:r>
              <a:rPr lang="en-US" sz="2800" b="1">
                <a:solidFill>
                  <a:srgbClr val="0000FF"/>
                </a:solidFill>
              </a:rPr>
              <a:t>employer-employee relationships are governed by the Fair Labor Standards Act (FLSA), while internships are not.</a:t>
            </a:r>
          </a:p>
          <a:p>
            <a:pPr marL="0" indent="0">
              <a:buNone/>
            </a:pPr>
            <a:endParaRPr lang="en-US" sz="5400"/>
          </a:p>
          <a:p>
            <a:pPr marL="0" indent="0">
              <a:buNone/>
            </a:pPr>
            <a:endParaRPr lang="en-US" sz="4800" u="sng"/>
          </a:p>
          <a:p>
            <a:endParaRPr lang="en-US" sz="6000" u="sng"/>
          </a:p>
        </p:txBody>
      </p:sp>
    </p:spTree>
    <p:extLst>
      <p:ext uri="{BB962C8B-B14F-4D97-AF65-F5344CB8AC3E}">
        <p14:creationId xmlns:p14="http://schemas.microsoft.com/office/powerpoint/2010/main" val="16879596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09816" y="1853514"/>
            <a:ext cx="9860692" cy="4287794"/>
          </a:xfrm>
        </p:spPr>
        <p:txBody>
          <a:bodyPr>
            <a:normAutofit fontScale="92500" lnSpcReduction="10000"/>
          </a:bodyPr>
          <a:lstStyle/>
          <a:p>
            <a:r>
              <a:rPr lang="en-US" sz="2200"/>
              <a:t>The “</a:t>
            </a:r>
            <a:r>
              <a:rPr lang="en-US" sz="2200" b="1">
                <a:solidFill>
                  <a:srgbClr val="0000FF"/>
                </a:solidFill>
              </a:rPr>
              <a:t>primary beneficiary test</a:t>
            </a:r>
            <a:r>
              <a:rPr lang="en-US" sz="2200"/>
              <a:t>”:</a:t>
            </a:r>
          </a:p>
          <a:p>
            <a:r>
              <a:rPr lang="en-US" sz="2200"/>
              <a:t>Understanding that there is </a:t>
            </a:r>
            <a:r>
              <a:rPr lang="en-US" sz="2200" b="1">
                <a:solidFill>
                  <a:srgbClr val="0000FF"/>
                </a:solidFill>
              </a:rPr>
              <a:t>no expectation of compensation</a:t>
            </a:r>
            <a:r>
              <a:rPr lang="en-US" sz="2200"/>
              <a:t>.</a:t>
            </a:r>
          </a:p>
          <a:p>
            <a:r>
              <a:rPr lang="en-US" sz="2200"/>
              <a:t>Internship offers an </a:t>
            </a:r>
            <a:r>
              <a:rPr lang="en-US" sz="2200" b="1">
                <a:solidFill>
                  <a:srgbClr val="0000FF"/>
                </a:solidFill>
              </a:rPr>
              <a:t>educational environment similar </a:t>
            </a:r>
            <a:r>
              <a:rPr lang="en-US" sz="2200"/>
              <a:t>to the one provided in an </a:t>
            </a:r>
            <a:r>
              <a:rPr lang="en-US" sz="2200" b="1">
                <a:solidFill>
                  <a:srgbClr val="0000FF"/>
                </a:solidFill>
              </a:rPr>
              <a:t>educational institution</a:t>
            </a:r>
            <a:r>
              <a:rPr lang="en-US" sz="2200"/>
              <a:t>.</a:t>
            </a:r>
          </a:p>
          <a:p>
            <a:r>
              <a:rPr lang="en-US" sz="2200" b="1">
                <a:solidFill>
                  <a:srgbClr val="0000FF"/>
                </a:solidFill>
              </a:rPr>
              <a:t>Integration</a:t>
            </a:r>
            <a:r>
              <a:rPr lang="en-US" sz="2200"/>
              <a:t> between the </a:t>
            </a:r>
            <a:r>
              <a:rPr lang="en-US" sz="2200" b="1">
                <a:solidFill>
                  <a:srgbClr val="0000FF"/>
                </a:solidFill>
              </a:rPr>
              <a:t>internship</a:t>
            </a:r>
            <a:r>
              <a:rPr lang="en-US" sz="2200"/>
              <a:t> and the </a:t>
            </a:r>
            <a:r>
              <a:rPr lang="en-US" sz="2200" b="1">
                <a:solidFill>
                  <a:srgbClr val="0000FF"/>
                </a:solidFill>
              </a:rPr>
              <a:t>intern's formal education program </a:t>
            </a:r>
            <a:r>
              <a:rPr lang="en-US" sz="2200"/>
              <a:t>through integration of coursework or the receipt of academic credit.</a:t>
            </a:r>
          </a:p>
          <a:p>
            <a:r>
              <a:rPr lang="en-US" sz="2200"/>
              <a:t>The accommodation of the internship to the intern's academic commitments.</a:t>
            </a:r>
          </a:p>
          <a:p>
            <a:r>
              <a:rPr lang="en-US" sz="2200"/>
              <a:t>The </a:t>
            </a:r>
            <a:r>
              <a:rPr lang="en-US" sz="2200" b="1">
                <a:solidFill>
                  <a:srgbClr val="0000FF"/>
                </a:solidFill>
              </a:rPr>
              <a:t>duration</a:t>
            </a:r>
            <a:r>
              <a:rPr lang="en-US" sz="2200"/>
              <a:t> of the internship is </a:t>
            </a:r>
            <a:r>
              <a:rPr lang="en-US" sz="2200" b="1">
                <a:solidFill>
                  <a:srgbClr val="0000FF"/>
                </a:solidFill>
              </a:rPr>
              <a:t>tailored to the period of time </a:t>
            </a:r>
            <a:r>
              <a:rPr lang="en-US" sz="2200"/>
              <a:t>in which the internship provides the intern with </a:t>
            </a:r>
            <a:r>
              <a:rPr lang="en-US" sz="2200" b="1">
                <a:solidFill>
                  <a:srgbClr val="0000FF"/>
                </a:solidFill>
              </a:rPr>
              <a:t>beneficial learning</a:t>
            </a:r>
            <a:r>
              <a:rPr lang="en-US" sz="2200"/>
              <a:t>.</a:t>
            </a:r>
          </a:p>
          <a:p>
            <a:r>
              <a:rPr lang="en-US" sz="2200"/>
              <a:t>The work performed by interns </a:t>
            </a:r>
            <a:r>
              <a:rPr lang="en-US" sz="2200" b="1">
                <a:solidFill>
                  <a:srgbClr val="0000FF"/>
                </a:solidFill>
              </a:rPr>
              <a:t>complements</a:t>
            </a:r>
            <a:r>
              <a:rPr lang="en-US" sz="2200"/>
              <a:t> </a:t>
            </a:r>
            <a:r>
              <a:rPr lang="en-US" sz="2200" b="1">
                <a:solidFill>
                  <a:srgbClr val="0000FF"/>
                </a:solidFill>
              </a:rPr>
              <a:t>rather than displaces </a:t>
            </a:r>
            <a:r>
              <a:rPr lang="en-US" sz="2200"/>
              <a:t>the work of paid employees.</a:t>
            </a:r>
          </a:p>
          <a:p>
            <a:r>
              <a:rPr lang="en-US" sz="2200"/>
              <a:t>Interns understand they are </a:t>
            </a:r>
            <a:r>
              <a:rPr lang="en-US" sz="2200" b="1">
                <a:solidFill>
                  <a:srgbClr val="0000FF"/>
                </a:solidFill>
              </a:rPr>
              <a:t>not entitled to a job </a:t>
            </a:r>
            <a:r>
              <a:rPr lang="en-US" sz="2200"/>
              <a:t>at the conclusion of the training period.</a:t>
            </a:r>
            <a:endParaRPr lang="en-US" sz="2200" u="sng"/>
          </a:p>
        </p:txBody>
      </p:sp>
      <p:sp>
        <p:nvSpPr>
          <p:cNvPr id="4" name="Title 1"/>
          <p:cNvSpPr>
            <a:spLocks noGrp="1"/>
          </p:cNvSpPr>
          <p:nvPr>
            <p:ph type="title"/>
          </p:nvPr>
        </p:nvSpPr>
        <p:spPr>
          <a:xfrm>
            <a:off x="1148704" y="228600"/>
            <a:ext cx="10410092" cy="1384744"/>
          </a:xfrm>
        </p:spPr>
        <p:txBody>
          <a:bodyPr>
            <a:noAutofit/>
          </a:bodyPr>
          <a:lstStyle/>
          <a:p>
            <a:r>
              <a:rPr lang="en-US" sz="4200" b="1"/>
              <a:t>When Is an Individual Considered an Intern and </a:t>
            </a:r>
            <a:r>
              <a:rPr lang="en-US" sz="4200" b="1" u="sng"/>
              <a:t>Not </a:t>
            </a:r>
            <a:r>
              <a:rPr lang="en-US" sz="4200" b="1"/>
              <a:t>an Employee?</a:t>
            </a:r>
          </a:p>
        </p:txBody>
      </p:sp>
    </p:spTree>
    <p:extLst>
      <p:ext uri="{BB962C8B-B14F-4D97-AF65-F5344CB8AC3E}">
        <p14:creationId xmlns:p14="http://schemas.microsoft.com/office/powerpoint/2010/main" val="18689101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F8467-F133-667F-DE81-30BD099D0861}"/>
              </a:ext>
            </a:extLst>
          </p:cNvPr>
          <p:cNvSpPr>
            <a:spLocks noGrp="1"/>
          </p:cNvSpPr>
          <p:nvPr>
            <p:ph type="title"/>
          </p:nvPr>
        </p:nvSpPr>
        <p:spPr/>
        <p:txBody>
          <a:bodyPr/>
          <a:lstStyle/>
          <a:p>
            <a:r>
              <a:rPr lang="en-US" b="1">
                <a:cs typeface="Calibri Light"/>
              </a:rPr>
              <a:t>Other Things to Consider When Employing Interns</a:t>
            </a:r>
            <a:endParaRPr lang="en-US"/>
          </a:p>
        </p:txBody>
      </p:sp>
      <p:sp>
        <p:nvSpPr>
          <p:cNvPr id="3" name="Content Placeholder 2">
            <a:extLst>
              <a:ext uri="{FF2B5EF4-FFF2-40B4-BE49-F238E27FC236}">
                <a16:creationId xmlns:a16="http://schemas.microsoft.com/office/drawing/2014/main" id="{4758A474-8CCE-9B9B-EA9E-D1FCADA60194}"/>
              </a:ext>
            </a:extLst>
          </p:cNvPr>
          <p:cNvSpPr>
            <a:spLocks noGrp="1"/>
          </p:cNvSpPr>
          <p:nvPr>
            <p:ph idx="1"/>
          </p:nvPr>
        </p:nvSpPr>
        <p:spPr>
          <a:xfrm>
            <a:off x="1097280" y="1845734"/>
            <a:ext cx="5723907" cy="4023360"/>
          </a:xfrm>
        </p:spPr>
        <p:txBody>
          <a:bodyPr vert="horz" lIns="0" tIns="45720" rIns="0" bIns="45720" rtlCol="0" anchor="t">
            <a:normAutofit fontScale="92500"/>
          </a:bodyPr>
          <a:lstStyle/>
          <a:p>
            <a:r>
              <a:rPr lang="en-US" sz="2200" err="1">
                <a:solidFill>
                  <a:srgbClr val="1CADE4"/>
                </a:solidFill>
                <a:latin typeface="Courier New"/>
                <a:cs typeface="Courier New"/>
              </a:rPr>
              <a:t>o</a:t>
            </a:r>
            <a:r>
              <a:rPr lang="en-US" sz="2200" b="1" err="1">
                <a:solidFill>
                  <a:srgbClr val="0000FF"/>
                </a:solidFill>
                <a:cs typeface="Calibri"/>
              </a:rPr>
              <a:t>Keep</a:t>
            </a:r>
            <a:r>
              <a:rPr lang="en-US" sz="2200" b="1">
                <a:solidFill>
                  <a:srgbClr val="0000FF"/>
                </a:solidFill>
                <a:cs typeface="Calibri"/>
              </a:rPr>
              <a:t> records </a:t>
            </a:r>
            <a:r>
              <a:rPr lang="en-US" sz="2200">
                <a:cs typeface="Calibri"/>
              </a:rPr>
              <a:t>of the </a:t>
            </a:r>
            <a:r>
              <a:rPr lang="en-US" sz="2200" b="1">
                <a:solidFill>
                  <a:srgbClr val="0000FF"/>
                </a:solidFill>
                <a:cs typeface="Calibri"/>
              </a:rPr>
              <a:t>training curriculum;</a:t>
            </a:r>
            <a:endParaRPr lang="en-US">
              <a:cs typeface="Calibri" panose="020F0502020204030204"/>
            </a:endParaRPr>
          </a:p>
          <a:p>
            <a:r>
              <a:rPr lang="en-US" sz="2200" err="1">
                <a:solidFill>
                  <a:srgbClr val="1CADE4"/>
                </a:solidFill>
                <a:latin typeface="Courier New"/>
                <a:cs typeface="Courier New"/>
              </a:rPr>
              <a:t>o</a:t>
            </a:r>
            <a:r>
              <a:rPr lang="en-US" sz="2200" b="1" err="1">
                <a:solidFill>
                  <a:srgbClr val="0000FF"/>
                </a:solidFill>
                <a:cs typeface="Calibri"/>
              </a:rPr>
              <a:t>Keep</a:t>
            </a:r>
            <a:r>
              <a:rPr lang="en-US" sz="2200" b="1">
                <a:solidFill>
                  <a:srgbClr val="0000FF"/>
                </a:solidFill>
                <a:cs typeface="Calibri"/>
              </a:rPr>
              <a:t> records </a:t>
            </a:r>
            <a:r>
              <a:rPr lang="en-US" sz="2200">
                <a:cs typeface="Calibri"/>
              </a:rPr>
              <a:t>of the </a:t>
            </a:r>
            <a:r>
              <a:rPr lang="en-US" sz="2200" b="1">
                <a:solidFill>
                  <a:srgbClr val="0000FF"/>
                </a:solidFill>
                <a:cs typeface="Calibri"/>
              </a:rPr>
              <a:t>hours worked </a:t>
            </a:r>
            <a:r>
              <a:rPr lang="en-US" sz="2200">
                <a:cs typeface="Calibri"/>
              </a:rPr>
              <a:t>and </a:t>
            </a:r>
            <a:r>
              <a:rPr lang="en-US" sz="2200" b="1">
                <a:solidFill>
                  <a:srgbClr val="0000FF"/>
                </a:solidFill>
                <a:cs typeface="Calibri"/>
              </a:rPr>
              <a:t>tasks performed </a:t>
            </a:r>
            <a:r>
              <a:rPr lang="en-US" sz="2200">
                <a:cs typeface="Calibri"/>
              </a:rPr>
              <a:t>by interns;</a:t>
            </a:r>
            <a:endParaRPr lang="en-US"/>
          </a:p>
          <a:p>
            <a:r>
              <a:rPr lang="en-US" sz="2200" err="1">
                <a:solidFill>
                  <a:srgbClr val="1CADE4"/>
                </a:solidFill>
                <a:latin typeface="Courier New"/>
                <a:cs typeface="Courier New"/>
              </a:rPr>
              <a:t>o</a:t>
            </a:r>
            <a:r>
              <a:rPr lang="en-US" sz="2200" err="1">
                <a:cs typeface="Calibri"/>
              </a:rPr>
              <a:t>File</a:t>
            </a:r>
            <a:r>
              <a:rPr lang="en-US" sz="2200">
                <a:cs typeface="Calibri"/>
              </a:rPr>
              <a:t> all </a:t>
            </a:r>
            <a:r>
              <a:rPr lang="en-US" sz="2200" b="1">
                <a:solidFill>
                  <a:srgbClr val="0000FF"/>
                </a:solidFill>
                <a:cs typeface="Calibri"/>
              </a:rPr>
              <a:t>required reports </a:t>
            </a:r>
            <a:r>
              <a:rPr lang="en-US" sz="2200">
                <a:cs typeface="Calibri"/>
              </a:rPr>
              <a:t>and paperwork with any </a:t>
            </a:r>
            <a:r>
              <a:rPr lang="en-US" sz="2200" b="1">
                <a:solidFill>
                  <a:srgbClr val="0000FF"/>
                </a:solidFill>
                <a:cs typeface="Calibri"/>
              </a:rPr>
              <a:t>institutions providing course credit </a:t>
            </a:r>
            <a:r>
              <a:rPr lang="en-US" sz="2200">
                <a:cs typeface="Calibri"/>
              </a:rPr>
              <a:t>for the internship;</a:t>
            </a:r>
            <a:endParaRPr lang="en-US"/>
          </a:p>
          <a:p>
            <a:r>
              <a:rPr lang="en-US" sz="2200" err="1">
                <a:solidFill>
                  <a:srgbClr val="1CADE4"/>
                </a:solidFill>
                <a:latin typeface="Courier New"/>
                <a:cs typeface="Courier New"/>
              </a:rPr>
              <a:t>o</a:t>
            </a:r>
            <a:r>
              <a:rPr lang="en-US" sz="2200" b="1" err="1">
                <a:solidFill>
                  <a:srgbClr val="0000FF"/>
                </a:solidFill>
                <a:cs typeface="Calibri"/>
              </a:rPr>
              <a:t>Have</a:t>
            </a:r>
            <a:r>
              <a:rPr lang="en-US" sz="2200" b="1">
                <a:solidFill>
                  <a:srgbClr val="0000FF"/>
                </a:solidFill>
                <a:cs typeface="Calibri"/>
              </a:rPr>
              <a:t> the intern sign an agreement </a:t>
            </a:r>
            <a:r>
              <a:rPr lang="en-US" sz="2200">
                <a:cs typeface="Calibri"/>
              </a:rPr>
              <a:t>prior to the start of the internship acknowledging they are a non-employee intern and specifying the amount of wages, if any, they are to receive; and</a:t>
            </a:r>
            <a:endParaRPr lang="en-US"/>
          </a:p>
          <a:p>
            <a:r>
              <a:rPr lang="en-US" sz="2200" err="1">
                <a:solidFill>
                  <a:srgbClr val="1CADE4"/>
                </a:solidFill>
                <a:latin typeface="Courier New"/>
                <a:cs typeface="Courier New"/>
              </a:rPr>
              <a:t>o</a:t>
            </a:r>
            <a:r>
              <a:rPr lang="en-US" sz="2200" b="1" err="1">
                <a:solidFill>
                  <a:srgbClr val="0000FF"/>
                </a:solidFill>
                <a:cs typeface="Calibri"/>
              </a:rPr>
              <a:t>Get</a:t>
            </a:r>
            <a:r>
              <a:rPr lang="en-US" sz="2200" b="1">
                <a:solidFill>
                  <a:srgbClr val="0000FF"/>
                </a:solidFill>
                <a:cs typeface="Calibri"/>
              </a:rPr>
              <a:t> insurance </a:t>
            </a:r>
            <a:r>
              <a:rPr lang="en-US" sz="2200">
                <a:cs typeface="Calibri"/>
              </a:rPr>
              <a:t>that will cover potential injuries on the farm.</a:t>
            </a:r>
            <a:endParaRPr lang="en-US"/>
          </a:p>
          <a:p>
            <a:endParaRPr lang="en-US">
              <a:cs typeface="Calibri"/>
            </a:endParaRPr>
          </a:p>
        </p:txBody>
      </p:sp>
      <p:pic>
        <p:nvPicPr>
          <p:cNvPr id="4" name="Picture 3" descr="A group of people picking carrots&#10;&#10;Description automatically generated">
            <a:extLst>
              <a:ext uri="{FF2B5EF4-FFF2-40B4-BE49-F238E27FC236}">
                <a16:creationId xmlns:a16="http://schemas.microsoft.com/office/drawing/2014/main" id="{EA512BA9-631B-0E93-242F-C16F7182E051}"/>
              </a:ext>
            </a:extLst>
          </p:cNvPr>
          <p:cNvPicPr>
            <a:picLocks noChangeAspect="1"/>
          </p:cNvPicPr>
          <p:nvPr/>
        </p:nvPicPr>
        <p:blipFill>
          <a:blip r:embed="rId2"/>
          <a:stretch>
            <a:fillRect/>
          </a:stretch>
        </p:blipFill>
        <p:spPr>
          <a:xfrm>
            <a:off x="8247413" y="2111922"/>
            <a:ext cx="2743200" cy="1961221"/>
          </a:xfrm>
          <a:prstGeom prst="rect">
            <a:avLst/>
          </a:prstGeom>
        </p:spPr>
      </p:pic>
      <p:pic>
        <p:nvPicPr>
          <p:cNvPr id="5" name="Picture 4" descr="A person holding a box&#10;&#10;Description automatically generated">
            <a:extLst>
              <a:ext uri="{FF2B5EF4-FFF2-40B4-BE49-F238E27FC236}">
                <a16:creationId xmlns:a16="http://schemas.microsoft.com/office/drawing/2014/main" id="{44EA3A38-1D56-908F-ECA2-EA84D7018D38}"/>
              </a:ext>
            </a:extLst>
          </p:cNvPr>
          <p:cNvPicPr>
            <a:picLocks noChangeAspect="1"/>
          </p:cNvPicPr>
          <p:nvPr/>
        </p:nvPicPr>
        <p:blipFill>
          <a:blip r:embed="rId3"/>
          <a:stretch>
            <a:fillRect/>
          </a:stretch>
        </p:blipFill>
        <p:spPr>
          <a:xfrm>
            <a:off x="8395855" y="4297845"/>
            <a:ext cx="2743200" cy="2003038"/>
          </a:xfrm>
          <a:prstGeom prst="rect">
            <a:avLst/>
          </a:prstGeom>
        </p:spPr>
      </p:pic>
    </p:spTree>
    <p:extLst>
      <p:ext uri="{BB962C8B-B14F-4D97-AF65-F5344CB8AC3E}">
        <p14:creationId xmlns:p14="http://schemas.microsoft.com/office/powerpoint/2010/main" val="24328367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8F32938-7E1D-5ED3-6988-7F76314740B4}"/>
              </a:ext>
            </a:extLst>
          </p:cNvPr>
          <p:cNvSpPr>
            <a:spLocks noGrp="1"/>
          </p:cNvSpPr>
          <p:nvPr>
            <p:ph type="ctrTitle"/>
          </p:nvPr>
        </p:nvSpPr>
        <p:spPr/>
        <p:txBody>
          <a:bodyPr/>
          <a:lstStyle/>
          <a:p>
            <a:r>
              <a:rPr lang="en-US"/>
              <a:t>Agricultural Labor Laws</a:t>
            </a:r>
          </a:p>
        </p:txBody>
      </p:sp>
      <p:sp>
        <p:nvSpPr>
          <p:cNvPr id="5" name="Subtitle 4">
            <a:extLst>
              <a:ext uri="{FF2B5EF4-FFF2-40B4-BE49-F238E27FC236}">
                <a16:creationId xmlns:a16="http://schemas.microsoft.com/office/drawing/2014/main" id="{0EFBB067-1080-9CE5-5EDF-75D3F29597E1}"/>
              </a:ext>
            </a:extLst>
          </p:cNvPr>
          <p:cNvSpPr>
            <a:spLocks noGrp="1"/>
          </p:cNvSpPr>
          <p:nvPr>
            <p:ph type="subTitle" idx="1"/>
          </p:nvPr>
        </p:nvSpPr>
        <p:spPr>
          <a:xfrm>
            <a:off x="1223318" y="4455621"/>
            <a:ext cx="9901881" cy="1143000"/>
          </a:xfrm>
        </p:spPr>
        <p:txBody>
          <a:bodyPr vert="horz" lIns="91440" tIns="45720" rIns="91440" bIns="45720" rtlCol="0" anchor="t">
            <a:normAutofit/>
          </a:bodyPr>
          <a:lstStyle/>
          <a:p>
            <a:r>
              <a:rPr lang="en-US" sz="2400"/>
              <a:t>U.S. Department of Labor</a:t>
            </a:r>
          </a:p>
          <a:p>
            <a:r>
              <a:rPr lang="en-US" sz="2400"/>
              <a:t>Wage and Hour Division</a:t>
            </a:r>
          </a:p>
        </p:txBody>
      </p:sp>
    </p:spTree>
    <p:extLst>
      <p:ext uri="{BB962C8B-B14F-4D97-AF65-F5344CB8AC3E}">
        <p14:creationId xmlns:p14="http://schemas.microsoft.com/office/powerpoint/2010/main" val="2060342293"/>
      </p:ext>
    </p:extLst>
  </p:cSld>
  <p:clrMapOvr>
    <a:overrideClrMapping bg1="lt1" tx1="dk1" bg2="lt2" tx2="dk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D2E20D5E-6C73-7F39-18E0-412EDB43CE4E}"/>
              </a:ext>
            </a:extLst>
          </p:cNvPr>
          <p:cNvSpPr>
            <a:spLocks noGrp="1"/>
          </p:cNvSpPr>
          <p:nvPr>
            <p:ph type="dt" sz="half" idx="10"/>
          </p:nvPr>
        </p:nvSpPr>
        <p:spPr/>
        <p:txBody>
          <a:bodyPr/>
          <a:lstStyle/>
          <a:p>
            <a:pPr eaLnBrk="0" fontAlgn="base" hangingPunct="0">
              <a:spcAft>
                <a:spcPct val="0"/>
              </a:spcAft>
            </a:pPr>
            <a:r>
              <a:rPr lang="en-US" altLang="en-US">
                <a:solidFill>
                  <a:srgbClr val="FFFFFF"/>
                </a:solidFill>
                <a:latin typeface="Tahoma"/>
              </a:rPr>
              <a:t>Wage and Hour Division</a:t>
            </a:r>
            <a:endParaRPr lang="en-US" altLang="en-US" b="0">
              <a:solidFill>
                <a:srgbClr val="FFFFFF"/>
              </a:solidFill>
              <a:latin typeface="Tahoma"/>
            </a:endParaRPr>
          </a:p>
        </p:txBody>
      </p:sp>
      <p:sp>
        <p:nvSpPr>
          <p:cNvPr id="3" name="Footer Placeholder 4">
            <a:extLst>
              <a:ext uri="{FF2B5EF4-FFF2-40B4-BE49-F238E27FC236}">
                <a16:creationId xmlns:a16="http://schemas.microsoft.com/office/drawing/2014/main" id="{D75297F4-533D-9742-A813-4AE3A1C650EF}"/>
              </a:ext>
            </a:extLst>
          </p:cNvPr>
          <p:cNvSpPr>
            <a:spLocks noGrp="1"/>
          </p:cNvSpPr>
          <p:nvPr>
            <p:ph type="ftr" sz="quarter" idx="11"/>
          </p:nvPr>
        </p:nvSpPr>
        <p:spPr/>
        <p:txBody>
          <a:bodyPr/>
          <a:lstStyle/>
          <a:p>
            <a:pPr eaLnBrk="0" fontAlgn="base" hangingPunct="0">
              <a:spcAft>
                <a:spcPct val="0"/>
              </a:spcAft>
            </a:pPr>
            <a:r>
              <a:rPr lang="en-US" altLang="en-US">
                <a:solidFill>
                  <a:srgbClr val="FFFFFF"/>
                </a:solidFill>
                <a:latin typeface="Times New Roman" panose="02020603050405020304" pitchFamily="18" charset="0"/>
              </a:rPr>
              <a:t> </a:t>
            </a:r>
            <a:r>
              <a:rPr lang="en-US" altLang="en-US" sz="1200">
                <a:solidFill>
                  <a:srgbClr val="FFFFFF"/>
                </a:solidFill>
                <a:latin typeface="Tahoma" panose="020B0604030504040204" pitchFamily="34" charset="0"/>
              </a:rPr>
              <a:t>www.wagehour.dol.gov</a:t>
            </a:r>
            <a:endParaRPr lang="en-US" altLang="en-US" sz="1200" b="0">
              <a:solidFill>
                <a:srgbClr val="FFFFFF"/>
              </a:solidFill>
              <a:latin typeface="Tahoma" panose="020B0604030504040204" pitchFamily="34" charset="0"/>
            </a:endParaRPr>
          </a:p>
        </p:txBody>
      </p:sp>
      <p:sp>
        <p:nvSpPr>
          <p:cNvPr id="57346" name="Rectangle 2">
            <a:extLst>
              <a:ext uri="{FF2B5EF4-FFF2-40B4-BE49-F238E27FC236}">
                <a16:creationId xmlns:a16="http://schemas.microsoft.com/office/drawing/2014/main" id="{F94AB622-7267-860A-29C9-6CB4391A2084}"/>
              </a:ext>
            </a:extLst>
          </p:cNvPr>
          <p:cNvSpPr>
            <a:spLocks noGrp="1" noChangeArrowheads="1"/>
          </p:cNvSpPr>
          <p:nvPr>
            <p:ph type="title"/>
          </p:nvPr>
        </p:nvSpPr>
        <p:spPr>
          <a:xfrm>
            <a:off x="2514600" y="838200"/>
            <a:ext cx="7391400" cy="762000"/>
          </a:xfrm>
        </p:spPr>
        <p:txBody>
          <a:bodyPr/>
          <a:lstStyle/>
          <a:p>
            <a:r>
              <a:rPr lang="en-US" altLang="en-US" dirty="0"/>
              <a:t>Agricultural Employer Compliance Responsibilities</a:t>
            </a:r>
            <a:endParaRPr lang="en-US" altLang="en-US" sz="6600" dirty="0"/>
          </a:p>
        </p:txBody>
      </p:sp>
      <p:sp>
        <p:nvSpPr>
          <p:cNvPr id="57347" name="Rectangle 3">
            <a:extLst>
              <a:ext uri="{FF2B5EF4-FFF2-40B4-BE49-F238E27FC236}">
                <a16:creationId xmlns:a16="http://schemas.microsoft.com/office/drawing/2014/main" id="{A30CFC39-01F1-5968-CD24-DA139F47F6F7}"/>
              </a:ext>
            </a:extLst>
          </p:cNvPr>
          <p:cNvSpPr>
            <a:spLocks noGrp="1" noChangeArrowheads="1"/>
          </p:cNvSpPr>
          <p:nvPr>
            <p:ph type="body" idx="1"/>
          </p:nvPr>
        </p:nvSpPr>
        <p:spPr>
          <a:xfrm>
            <a:off x="2514600" y="2438400"/>
            <a:ext cx="7543800" cy="3581400"/>
          </a:xfrm>
        </p:spPr>
        <p:txBody>
          <a:bodyPr/>
          <a:lstStyle/>
          <a:p>
            <a:r>
              <a:rPr lang="en-US" altLang="en-US"/>
              <a:t>Fair Labor Standards Act</a:t>
            </a:r>
          </a:p>
          <a:p>
            <a:r>
              <a:rPr lang="en-US" altLang="en-US"/>
              <a:t>Migrant &amp; Seasonal Agricultural Worker Protection Act</a:t>
            </a:r>
          </a:p>
          <a:p>
            <a:r>
              <a:rPr lang="en-US" altLang="en-US"/>
              <a:t>Field Sanitation</a:t>
            </a:r>
          </a:p>
        </p:txBody>
      </p:sp>
    </p:spTree>
    <p:extLst>
      <p:ext uri="{BB962C8B-B14F-4D97-AF65-F5344CB8AC3E}">
        <p14:creationId xmlns:p14="http://schemas.microsoft.com/office/powerpoint/2010/main" val="17983895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Rectangle 1059">
            <a:extLst>
              <a:ext uri="{FF2B5EF4-FFF2-40B4-BE49-F238E27FC236}">
                <a16:creationId xmlns:a16="http://schemas.microsoft.com/office/drawing/2014/main" id="{460BAB01-2D11-1934-7C2F-5AF301764B83}"/>
              </a:ext>
            </a:extLst>
          </p:cNvPr>
          <p:cNvSpPr>
            <a:spLocks noGrp="1" noChangeArrowheads="1"/>
          </p:cNvSpPr>
          <p:nvPr>
            <p:ph type="ftr" sz="quarter" idx="3"/>
          </p:nvPr>
        </p:nvSpPr>
        <p:spPr/>
        <p:txBody>
          <a:bodyPr/>
          <a:lstStyle/>
          <a:p>
            <a:pPr eaLnBrk="0" fontAlgn="base" hangingPunct="0">
              <a:spcAft>
                <a:spcPct val="0"/>
              </a:spcAft>
            </a:pPr>
            <a:r>
              <a:rPr lang="en-US" altLang="en-US">
                <a:solidFill>
                  <a:srgbClr val="FFFFFF"/>
                </a:solidFill>
                <a:latin typeface="Times New Roman" panose="02020603050405020304" pitchFamily="18" charset="0"/>
              </a:rPr>
              <a:t> </a:t>
            </a:r>
            <a:r>
              <a:rPr lang="en-US" altLang="en-US" sz="1200">
                <a:solidFill>
                  <a:srgbClr val="FFFFFF"/>
                </a:solidFill>
                <a:latin typeface="Tahoma" panose="020B0604030504040204" pitchFamily="34" charset="0"/>
              </a:rPr>
              <a:t>www.wagehour.dol.gov</a:t>
            </a:r>
            <a:endParaRPr lang="en-US" altLang="en-US" sz="1200" b="0">
              <a:solidFill>
                <a:srgbClr val="FFFFFF"/>
              </a:solidFill>
              <a:latin typeface="Tahoma" panose="020B0604030504040204" pitchFamily="34" charset="0"/>
            </a:endParaRPr>
          </a:p>
        </p:txBody>
      </p:sp>
      <p:sp>
        <p:nvSpPr>
          <p:cNvPr id="7170" name="Rectangle 2">
            <a:extLst>
              <a:ext uri="{FF2B5EF4-FFF2-40B4-BE49-F238E27FC236}">
                <a16:creationId xmlns:a16="http://schemas.microsoft.com/office/drawing/2014/main" id="{9450FD83-8BBE-24A7-6601-9018FE4248A4}"/>
              </a:ext>
            </a:extLst>
          </p:cNvPr>
          <p:cNvSpPr>
            <a:spLocks noGrp="1" noChangeArrowheads="1"/>
          </p:cNvSpPr>
          <p:nvPr>
            <p:ph type="ctrTitle"/>
          </p:nvPr>
        </p:nvSpPr>
        <p:spPr>
          <a:xfrm>
            <a:off x="2362200" y="457200"/>
            <a:ext cx="7772400" cy="4038600"/>
          </a:xfrm>
        </p:spPr>
        <p:txBody>
          <a:bodyPr/>
          <a:lstStyle/>
          <a:p>
            <a:pPr algn="ctr"/>
            <a:r>
              <a:rPr lang="en-US" altLang="en-US" b="1"/>
              <a:t> Fair Labor Standards Act</a:t>
            </a:r>
            <a:br>
              <a:rPr lang="en-US" altLang="en-US" b="1"/>
            </a:br>
            <a:r>
              <a:rPr lang="en-US" altLang="en-US" b="1"/>
              <a:t>(FLSA)</a:t>
            </a:r>
            <a:br>
              <a:rPr lang="en-US" altLang="en-US" b="1"/>
            </a:br>
            <a:br>
              <a:rPr lang="en-US" altLang="en-US" b="1"/>
            </a:br>
            <a:br>
              <a:rPr lang="en-US" altLang="en-US" b="1"/>
            </a:br>
            <a:br>
              <a:rPr lang="en-US" altLang="en-US" b="1"/>
            </a:br>
            <a:endParaRPr lang="en-US" altLang="en-US" sz="3600"/>
          </a:p>
        </p:txBody>
      </p:sp>
    </p:spTree>
    <p:extLst>
      <p:ext uri="{BB962C8B-B14F-4D97-AF65-F5344CB8AC3E}">
        <p14:creationId xmlns:p14="http://schemas.microsoft.com/office/powerpoint/2010/main" val="29463951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E1BED74B-B1E3-BAD7-9DE5-ED81C075EF0A}"/>
              </a:ext>
            </a:extLst>
          </p:cNvPr>
          <p:cNvSpPr>
            <a:spLocks noGrp="1"/>
          </p:cNvSpPr>
          <p:nvPr>
            <p:ph type="dt" sz="half" idx="10"/>
          </p:nvPr>
        </p:nvSpPr>
        <p:spPr/>
        <p:txBody>
          <a:bodyPr/>
          <a:lstStyle/>
          <a:p>
            <a:pPr eaLnBrk="0" fontAlgn="base" hangingPunct="0">
              <a:spcAft>
                <a:spcPct val="0"/>
              </a:spcAft>
            </a:pPr>
            <a:r>
              <a:rPr lang="en-US" altLang="en-US">
                <a:solidFill>
                  <a:srgbClr val="FFFFFF"/>
                </a:solidFill>
                <a:latin typeface="Tahoma"/>
              </a:rPr>
              <a:t>Wage and Hour Division</a:t>
            </a:r>
            <a:endParaRPr lang="en-US" altLang="en-US" b="0">
              <a:solidFill>
                <a:srgbClr val="FFFFFF"/>
              </a:solidFill>
              <a:latin typeface="Tahoma"/>
            </a:endParaRPr>
          </a:p>
        </p:txBody>
      </p:sp>
      <p:sp>
        <p:nvSpPr>
          <p:cNvPr id="3" name="Footer Placeholder 4">
            <a:extLst>
              <a:ext uri="{FF2B5EF4-FFF2-40B4-BE49-F238E27FC236}">
                <a16:creationId xmlns:a16="http://schemas.microsoft.com/office/drawing/2014/main" id="{A009EA95-6EFC-98C4-923A-EC9E98943ADC}"/>
              </a:ext>
            </a:extLst>
          </p:cNvPr>
          <p:cNvSpPr>
            <a:spLocks noGrp="1"/>
          </p:cNvSpPr>
          <p:nvPr>
            <p:ph type="ftr" sz="quarter" idx="11"/>
          </p:nvPr>
        </p:nvSpPr>
        <p:spPr/>
        <p:txBody>
          <a:bodyPr/>
          <a:lstStyle/>
          <a:p>
            <a:pPr eaLnBrk="0" fontAlgn="base" hangingPunct="0">
              <a:spcAft>
                <a:spcPct val="0"/>
              </a:spcAft>
            </a:pPr>
            <a:r>
              <a:rPr lang="en-US" altLang="en-US">
                <a:solidFill>
                  <a:srgbClr val="FFFFFF"/>
                </a:solidFill>
                <a:latin typeface="Times New Roman" panose="02020603050405020304" pitchFamily="18" charset="0"/>
              </a:rPr>
              <a:t> </a:t>
            </a:r>
            <a:r>
              <a:rPr lang="en-US" altLang="en-US" sz="1200">
                <a:solidFill>
                  <a:srgbClr val="FFFFFF"/>
                </a:solidFill>
                <a:latin typeface="Tahoma" panose="020B0604030504040204" pitchFamily="34" charset="0"/>
              </a:rPr>
              <a:t>www.wagehour.dol.gov</a:t>
            </a:r>
            <a:endParaRPr lang="en-US" altLang="en-US" sz="1200" b="0">
              <a:solidFill>
                <a:srgbClr val="FFFFFF"/>
              </a:solidFill>
              <a:latin typeface="Tahoma" panose="020B0604030504040204" pitchFamily="34" charset="0"/>
            </a:endParaRPr>
          </a:p>
        </p:txBody>
      </p:sp>
      <p:sp>
        <p:nvSpPr>
          <p:cNvPr id="239618" name="Rectangle 2">
            <a:extLst>
              <a:ext uri="{FF2B5EF4-FFF2-40B4-BE49-F238E27FC236}">
                <a16:creationId xmlns:a16="http://schemas.microsoft.com/office/drawing/2014/main" id="{F245E8E3-8335-364B-BEA0-4B73A2B9C957}"/>
              </a:ext>
            </a:extLst>
          </p:cNvPr>
          <p:cNvSpPr>
            <a:spLocks noGrp="1" noChangeArrowheads="1"/>
          </p:cNvSpPr>
          <p:nvPr>
            <p:ph type="title"/>
          </p:nvPr>
        </p:nvSpPr>
        <p:spPr/>
        <p:txBody>
          <a:bodyPr/>
          <a:lstStyle/>
          <a:p>
            <a:r>
              <a:rPr lang="en-US" altLang="en-US"/>
              <a:t>Agriculture</a:t>
            </a:r>
          </a:p>
        </p:txBody>
      </p:sp>
      <p:sp>
        <p:nvSpPr>
          <p:cNvPr id="239619" name="Rectangle 3">
            <a:extLst>
              <a:ext uri="{FF2B5EF4-FFF2-40B4-BE49-F238E27FC236}">
                <a16:creationId xmlns:a16="http://schemas.microsoft.com/office/drawing/2014/main" id="{A0C06FC1-525D-84C0-FA3C-6197EB411397}"/>
              </a:ext>
            </a:extLst>
          </p:cNvPr>
          <p:cNvSpPr>
            <a:spLocks noGrp="1" noChangeArrowheads="1"/>
          </p:cNvSpPr>
          <p:nvPr>
            <p:ph type="body" idx="1"/>
          </p:nvPr>
        </p:nvSpPr>
        <p:spPr/>
        <p:txBody>
          <a:bodyPr/>
          <a:lstStyle/>
          <a:p>
            <a:r>
              <a:rPr lang="en-US" altLang="en-US" dirty="0"/>
              <a:t>Includes farming in all its branches and among other things includes the cultivation and tillage of the soil, dairying, the production, cultivation, growing, and harvesting of any agricultural or horticultural commodities.</a:t>
            </a:r>
          </a:p>
          <a:p>
            <a:endParaRPr lang="en-US" altLang="en-US" dirty="0"/>
          </a:p>
        </p:txBody>
      </p:sp>
    </p:spTree>
    <p:extLst>
      <p:ext uri="{BB962C8B-B14F-4D97-AF65-F5344CB8AC3E}">
        <p14:creationId xmlns:p14="http://schemas.microsoft.com/office/powerpoint/2010/main" val="13496880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0549ECAB-8534-50FE-C15E-188F9C5AC092}"/>
              </a:ext>
            </a:extLst>
          </p:cNvPr>
          <p:cNvSpPr>
            <a:spLocks noGrp="1"/>
          </p:cNvSpPr>
          <p:nvPr>
            <p:ph type="dt" sz="half" idx="10"/>
          </p:nvPr>
        </p:nvSpPr>
        <p:spPr/>
        <p:txBody>
          <a:bodyPr/>
          <a:lstStyle/>
          <a:p>
            <a:pPr eaLnBrk="0" fontAlgn="base" hangingPunct="0">
              <a:spcAft>
                <a:spcPct val="0"/>
              </a:spcAft>
            </a:pPr>
            <a:r>
              <a:rPr lang="en-US" altLang="en-US">
                <a:solidFill>
                  <a:srgbClr val="FFFFFF"/>
                </a:solidFill>
                <a:latin typeface="Tahoma"/>
              </a:rPr>
              <a:t>Wage and Hour Division</a:t>
            </a:r>
            <a:endParaRPr lang="en-US" altLang="en-US" b="0">
              <a:solidFill>
                <a:srgbClr val="FFFFFF"/>
              </a:solidFill>
              <a:latin typeface="Tahoma"/>
            </a:endParaRPr>
          </a:p>
        </p:txBody>
      </p:sp>
      <p:sp>
        <p:nvSpPr>
          <p:cNvPr id="3" name="Footer Placeholder 4">
            <a:extLst>
              <a:ext uri="{FF2B5EF4-FFF2-40B4-BE49-F238E27FC236}">
                <a16:creationId xmlns:a16="http://schemas.microsoft.com/office/drawing/2014/main" id="{E9CE8313-6C47-E543-09C5-FAAC20453065}"/>
              </a:ext>
            </a:extLst>
          </p:cNvPr>
          <p:cNvSpPr>
            <a:spLocks noGrp="1"/>
          </p:cNvSpPr>
          <p:nvPr>
            <p:ph type="ftr" sz="quarter" idx="11"/>
          </p:nvPr>
        </p:nvSpPr>
        <p:spPr/>
        <p:txBody>
          <a:bodyPr/>
          <a:lstStyle/>
          <a:p>
            <a:pPr eaLnBrk="0" fontAlgn="base" hangingPunct="0">
              <a:spcAft>
                <a:spcPct val="0"/>
              </a:spcAft>
            </a:pPr>
            <a:r>
              <a:rPr lang="en-US" altLang="en-US">
                <a:solidFill>
                  <a:srgbClr val="FFFFFF"/>
                </a:solidFill>
                <a:latin typeface="Times New Roman" panose="02020603050405020304" pitchFamily="18" charset="0"/>
              </a:rPr>
              <a:t> </a:t>
            </a:r>
            <a:r>
              <a:rPr lang="en-US" altLang="en-US" sz="1200">
                <a:solidFill>
                  <a:srgbClr val="FFFFFF"/>
                </a:solidFill>
                <a:latin typeface="Tahoma" panose="020B0604030504040204" pitchFamily="34" charset="0"/>
              </a:rPr>
              <a:t>www.wagehour.dol.gov</a:t>
            </a:r>
            <a:endParaRPr lang="en-US" altLang="en-US" sz="1200" b="0">
              <a:solidFill>
                <a:srgbClr val="FFFFFF"/>
              </a:solidFill>
              <a:latin typeface="Tahoma" panose="020B0604030504040204" pitchFamily="34" charset="0"/>
            </a:endParaRPr>
          </a:p>
        </p:txBody>
      </p:sp>
      <p:sp>
        <p:nvSpPr>
          <p:cNvPr id="13314" name="Rectangle 2">
            <a:extLst>
              <a:ext uri="{FF2B5EF4-FFF2-40B4-BE49-F238E27FC236}">
                <a16:creationId xmlns:a16="http://schemas.microsoft.com/office/drawing/2014/main" id="{2EA0037F-DB72-036A-5BDC-84578C0B8206}"/>
              </a:ext>
            </a:extLst>
          </p:cNvPr>
          <p:cNvSpPr>
            <a:spLocks noGrp="1" noChangeArrowheads="1"/>
          </p:cNvSpPr>
          <p:nvPr>
            <p:ph type="title"/>
          </p:nvPr>
        </p:nvSpPr>
        <p:spPr/>
        <p:txBody>
          <a:bodyPr/>
          <a:lstStyle/>
          <a:p>
            <a:r>
              <a:rPr lang="en-US" altLang="en-US" dirty="0"/>
              <a:t>FLSA Coverage</a:t>
            </a:r>
          </a:p>
        </p:txBody>
      </p:sp>
      <p:sp>
        <p:nvSpPr>
          <p:cNvPr id="13315" name="Rectangle 3">
            <a:extLst>
              <a:ext uri="{FF2B5EF4-FFF2-40B4-BE49-F238E27FC236}">
                <a16:creationId xmlns:a16="http://schemas.microsoft.com/office/drawing/2014/main" id="{BDF76CFB-1BB5-1590-A8BC-4A2D4B281BBE}"/>
              </a:ext>
            </a:extLst>
          </p:cNvPr>
          <p:cNvSpPr>
            <a:spLocks noGrp="1" noChangeArrowheads="1"/>
          </p:cNvSpPr>
          <p:nvPr>
            <p:ph type="body" idx="1"/>
          </p:nvPr>
        </p:nvSpPr>
        <p:spPr>
          <a:xfrm>
            <a:off x="2743200" y="2044700"/>
            <a:ext cx="7772400" cy="3670300"/>
          </a:xfrm>
        </p:spPr>
        <p:txBody>
          <a:bodyPr/>
          <a:lstStyle/>
          <a:p>
            <a:r>
              <a:rPr lang="en-US" altLang="en-US" dirty="0"/>
              <a:t>Two Types of Coverage</a:t>
            </a:r>
          </a:p>
          <a:p>
            <a:pPr lvl="1"/>
            <a:r>
              <a:rPr lang="en-US" altLang="en-US" dirty="0"/>
              <a:t>Enterprise Coverage:  If an enterprise is covered, all employees (unless specifically exempt) of the enterprise are entitled to FLSA protections.</a:t>
            </a:r>
          </a:p>
          <a:p>
            <a:pPr lvl="1"/>
            <a:r>
              <a:rPr lang="en-US" altLang="en-US" dirty="0"/>
              <a:t>Individual Coverage: Even if the enterprise is not covered, individual employees may be covered and entitled to FLSA protections.</a:t>
            </a:r>
          </a:p>
        </p:txBody>
      </p:sp>
    </p:spTree>
    <p:extLst>
      <p:ext uri="{BB962C8B-B14F-4D97-AF65-F5344CB8AC3E}">
        <p14:creationId xmlns:p14="http://schemas.microsoft.com/office/powerpoint/2010/main" val="14198745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248BC538-4D55-63D5-9C9E-00DA5FEB94A1}"/>
              </a:ext>
            </a:extLst>
          </p:cNvPr>
          <p:cNvSpPr>
            <a:spLocks noGrp="1"/>
          </p:cNvSpPr>
          <p:nvPr>
            <p:ph type="dt" sz="half" idx="10"/>
          </p:nvPr>
        </p:nvSpPr>
        <p:spPr/>
        <p:txBody>
          <a:bodyPr/>
          <a:lstStyle/>
          <a:p>
            <a:pPr eaLnBrk="0" fontAlgn="base" hangingPunct="0">
              <a:spcAft>
                <a:spcPct val="0"/>
              </a:spcAft>
            </a:pPr>
            <a:r>
              <a:rPr lang="en-US" altLang="en-US">
                <a:solidFill>
                  <a:srgbClr val="FFFFFF"/>
                </a:solidFill>
                <a:latin typeface="Tahoma"/>
              </a:rPr>
              <a:t>Wage and Hour Division</a:t>
            </a:r>
            <a:endParaRPr lang="en-US" altLang="en-US" b="0">
              <a:solidFill>
                <a:srgbClr val="FFFFFF"/>
              </a:solidFill>
              <a:latin typeface="Tahoma"/>
            </a:endParaRPr>
          </a:p>
        </p:txBody>
      </p:sp>
      <p:sp>
        <p:nvSpPr>
          <p:cNvPr id="3" name="Footer Placeholder 4">
            <a:extLst>
              <a:ext uri="{FF2B5EF4-FFF2-40B4-BE49-F238E27FC236}">
                <a16:creationId xmlns:a16="http://schemas.microsoft.com/office/drawing/2014/main" id="{54F44719-5585-5014-CA73-049E71E519E7}"/>
              </a:ext>
            </a:extLst>
          </p:cNvPr>
          <p:cNvSpPr>
            <a:spLocks noGrp="1"/>
          </p:cNvSpPr>
          <p:nvPr>
            <p:ph type="ftr" sz="quarter" idx="11"/>
          </p:nvPr>
        </p:nvSpPr>
        <p:spPr/>
        <p:txBody>
          <a:bodyPr/>
          <a:lstStyle/>
          <a:p>
            <a:pPr eaLnBrk="0" fontAlgn="base" hangingPunct="0">
              <a:spcAft>
                <a:spcPct val="0"/>
              </a:spcAft>
            </a:pPr>
            <a:r>
              <a:rPr lang="en-US" altLang="en-US">
                <a:solidFill>
                  <a:srgbClr val="FFFFFF"/>
                </a:solidFill>
                <a:latin typeface="Times New Roman" panose="02020603050405020304" pitchFamily="18" charset="0"/>
              </a:rPr>
              <a:t> </a:t>
            </a:r>
            <a:r>
              <a:rPr lang="en-US" altLang="en-US" sz="1200">
                <a:solidFill>
                  <a:srgbClr val="FFFFFF"/>
                </a:solidFill>
                <a:latin typeface="Tahoma" panose="020B0604030504040204" pitchFamily="34" charset="0"/>
              </a:rPr>
              <a:t>www.wagehour.dol.gov</a:t>
            </a:r>
            <a:endParaRPr lang="en-US" altLang="en-US" sz="1200" b="0">
              <a:solidFill>
                <a:srgbClr val="FFFFFF"/>
              </a:solidFill>
              <a:latin typeface="Tahoma" panose="020B0604030504040204" pitchFamily="34" charset="0"/>
            </a:endParaRPr>
          </a:p>
        </p:txBody>
      </p:sp>
      <p:sp>
        <p:nvSpPr>
          <p:cNvPr id="15362" name="Rectangle 2">
            <a:extLst>
              <a:ext uri="{FF2B5EF4-FFF2-40B4-BE49-F238E27FC236}">
                <a16:creationId xmlns:a16="http://schemas.microsoft.com/office/drawing/2014/main" id="{AA484731-B22B-EC63-6467-8C85B59ACE10}"/>
              </a:ext>
            </a:extLst>
          </p:cNvPr>
          <p:cNvSpPr>
            <a:spLocks noGrp="1" noChangeArrowheads="1"/>
          </p:cNvSpPr>
          <p:nvPr>
            <p:ph type="title"/>
          </p:nvPr>
        </p:nvSpPr>
        <p:spPr/>
        <p:txBody>
          <a:bodyPr/>
          <a:lstStyle/>
          <a:p>
            <a:r>
              <a:rPr lang="en-US" altLang="en-US" dirty="0"/>
              <a:t>Enterprise Coverage</a:t>
            </a:r>
          </a:p>
        </p:txBody>
      </p:sp>
      <p:sp>
        <p:nvSpPr>
          <p:cNvPr id="15363" name="Rectangle 3">
            <a:extLst>
              <a:ext uri="{FF2B5EF4-FFF2-40B4-BE49-F238E27FC236}">
                <a16:creationId xmlns:a16="http://schemas.microsoft.com/office/drawing/2014/main" id="{84D26F9E-3B53-847E-07E0-D01481EEA327}"/>
              </a:ext>
            </a:extLst>
          </p:cNvPr>
          <p:cNvSpPr>
            <a:spLocks noGrp="1" noChangeArrowheads="1"/>
          </p:cNvSpPr>
          <p:nvPr>
            <p:ph type="body" idx="1"/>
          </p:nvPr>
        </p:nvSpPr>
        <p:spPr>
          <a:xfrm>
            <a:off x="2743200" y="2044700"/>
            <a:ext cx="7772400" cy="3289300"/>
          </a:xfrm>
        </p:spPr>
        <p:txBody>
          <a:bodyPr/>
          <a:lstStyle/>
          <a:p>
            <a:r>
              <a:rPr lang="en-US" altLang="en-US" dirty="0"/>
              <a:t>Enterprise with:</a:t>
            </a:r>
          </a:p>
          <a:p>
            <a:pPr lvl="1"/>
            <a:r>
              <a:rPr lang="en-US" altLang="en-US" dirty="0"/>
              <a:t>At least two (2) employees handling goods that have moved in interstate commerce</a:t>
            </a:r>
          </a:p>
          <a:p>
            <a:pPr lvl="1"/>
            <a:r>
              <a:rPr lang="en-US" altLang="en-US" dirty="0"/>
              <a:t>At  least $500,000 a year in gross receipts</a:t>
            </a:r>
          </a:p>
          <a:p>
            <a:r>
              <a:rPr lang="en-US" altLang="en-US" dirty="0"/>
              <a:t>If these two conditions are met, then all employees are covered</a:t>
            </a:r>
          </a:p>
        </p:txBody>
      </p:sp>
    </p:spTree>
    <p:extLst>
      <p:ext uri="{BB962C8B-B14F-4D97-AF65-F5344CB8AC3E}">
        <p14:creationId xmlns:p14="http://schemas.microsoft.com/office/powerpoint/2010/main" val="15094424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0AD942E-72D3-027F-B9C9-13355D6FDA24}"/>
              </a:ext>
            </a:extLst>
          </p:cNvPr>
          <p:cNvSpPr>
            <a:spLocks noGrp="1"/>
          </p:cNvSpPr>
          <p:nvPr>
            <p:ph type="dt" sz="half" idx="10"/>
          </p:nvPr>
        </p:nvSpPr>
        <p:spPr/>
        <p:txBody>
          <a:bodyPr/>
          <a:lstStyle/>
          <a:p>
            <a:pPr eaLnBrk="0" fontAlgn="base" hangingPunct="0">
              <a:spcAft>
                <a:spcPct val="0"/>
              </a:spcAft>
            </a:pPr>
            <a:r>
              <a:rPr lang="en-US" altLang="en-US">
                <a:solidFill>
                  <a:srgbClr val="FFFFFF"/>
                </a:solidFill>
                <a:latin typeface="Tahoma"/>
              </a:rPr>
              <a:t>Wage and Hour Division</a:t>
            </a:r>
            <a:endParaRPr lang="en-US" altLang="en-US" b="0">
              <a:solidFill>
                <a:srgbClr val="FFFFFF"/>
              </a:solidFill>
              <a:latin typeface="Tahoma"/>
            </a:endParaRPr>
          </a:p>
        </p:txBody>
      </p:sp>
      <p:sp>
        <p:nvSpPr>
          <p:cNvPr id="3" name="Footer Placeholder 4">
            <a:extLst>
              <a:ext uri="{FF2B5EF4-FFF2-40B4-BE49-F238E27FC236}">
                <a16:creationId xmlns:a16="http://schemas.microsoft.com/office/drawing/2014/main" id="{2428BDD3-286A-1C93-D662-C55228B8B3BA}"/>
              </a:ext>
            </a:extLst>
          </p:cNvPr>
          <p:cNvSpPr>
            <a:spLocks noGrp="1"/>
          </p:cNvSpPr>
          <p:nvPr>
            <p:ph type="ftr" sz="quarter" idx="11"/>
          </p:nvPr>
        </p:nvSpPr>
        <p:spPr/>
        <p:txBody>
          <a:bodyPr/>
          <a:lstStyle/>
          <a:p>
            <a:pPr eaLnBrk="0" fontAlgn="base" hangingPunct="0">
              <a:spcAft>
                <a:spcPct val="0"/>
              </a:spcAft>
            </a:pPr>
            <a:r>
              <a:rPr lang="en-US" altLang="en-US">
                <a:solidFill>
                  <a:srgbClr val="FFFFFF"/>
                </a:solidFill>
                <a:latin typeface="Times New Roman" panose="02020603050405020304" pitchFamily="18" charset="0"/>
              </a:rPr>
              <a:t> </a:t>
            </a:r>
            <a:r>
              <a:rPr lang="en-US" altLang="en-US" sz="1200">
                <a:solidFill>
                  <a:srgbClr val="FFFFFF"/>
                </a:solidFill>
                <a:latin typeface="Tahoma" panose="020B0604030504040204" pitchFamily="34" charset="0"/>
              </a:rPr>
              <a:t>www.wagehour.dol.gov</a:t>
            </a:r>
            <a:endParaRPr lang="en-US" altLang="en-US" sz="1200" b="0">
              <a:solidFill>
                <a:srgbClr val="FFFFFF"/>
              </a:solidFill>
              <a:latin typeface="Tahoma" panose="020B0604030504040204" pitchFamily="34" charset="0"/>
            </a:endParaRPr>
          </a:p>
        </p:txBody>
      </p:sp>
      <p:sp>
        <p:nvSpPr>
          <p:cNvPr id="17410" name="Rectangle 2">
            <a:extLst>
              <a:ext uri="{FF2B5EF4-FFF2-40B4-BE49-F238E27FC236}">
                <a16:creationId xmlns:a16="http://schemas.microsoft.com/office/drawing/2014/main" id="{F200B54C-F4F5-683B-8D09-DCA52F96E075}"/>
              </a:ext>
            </a:extLst>
          </p:cNvPr>
          <p:cNvSpPr>
            <a:spLocks noGrp="1" noChangeArrowheads="1"/>
          </p:cNvSpPr>
          <p:nvPr>
            <p:ph type="title"/>
          </p:nvPr>
        </p:nvSpPr>
        <p:spPr/>
        <p:txBody>
          <a:bodyPr/>
          <a:lstStyle/>
          <a:p>
            <a:r>
              <a:rPr lang="en-US" altLang="en-US"/>
              <a:t>Individual Coverage</a:t>
            </a:r>
          </a:p>
        </p:txBody>
      </p:sp>
      <p:sp>
        <p:nvSpPr>
          <p:cNvPr id="17411" name="Rectangle 3">
            <a:extLst>
              <a:ext uri="{FF2B5EF4-FFF2-40B4-BE49-F238E27FC236}">
                <a16:creationId xmlns:a16="http://schemas.microsoft.com/office/drawing/2014/main" id="{04020710-4003-7A2C-2024-3842B7DC5082}"/>
              </a:ext>
            </a:extLst>
          </p:cNvPr>
          <p:cNvSpPr>
            <a:spLocks noGrp="1" noChangeArrowheads="1"/>
          </p:cNvSpPr>
          <p:nvPr>
            <p:ph type="body" idx="1"/>
          </p:nvPr>
        </p:nvSpPr>
        <p:spPr>
          <a:xfrm>
            <a:off x="2743200" y="2044700"/>
            <a:ext cx="7772400" cy="3746500"/>
          </a:xfrm>
        </p:spPr>
        <p:txBody>
          <a:bodyPr/>
          <a:lstStyle/>
          <a:p>
            <a:r>
              <a:rPr lang="en-US" altLang="en-US" dirty="0"/>
              <a:t>Workers who are engaged in:</a:t>
            </a:r>
          </a:p>
          <a:p>
            <a:pPr lvl="1"/>
            <a:r>
              <a:rPr lang="en-US" altLang="en-US" sz="3200" dirty="0"/>
              <a:t>Interstate commerce;</a:t>
            </a:r>
          </a:p>
          <a:p>
            <a:pPr lvl="1"/>
            <a:r>
              <a:rPr lang="en-US" altLang="en-US" sz="3200" dirty="0"/>
              <a:t>Production of goods for commerce;</a:t>
            </a:r>
          </a:p>
          <a:p>
            <a:pPr lvl="1"/>
            <a:r>
              <a:rPr lang="en-US" altLang="en-US" sz="3200" dirty="0"/>
              <a:t>Closely-related process or occupation directly essential to such production</a:t>
            </a:r>
          </a:p>
          <a:p>
            <a:r>
              <a:rPr lang="en-US" altLang="en-US" dirty="0"/>
              <a:t>Essentially all field workers are individually covered by FLSA</a:t>
            </a:r>
          </a:p>
        </p:txBody>
      </p:sp>
    </p:spTree>
    <p:extLst>
      <p:ext uri="{BB962C8B-B14F-4D97-AF65-F5344CB8AC3E}">
        <p14:creationId xmlns:p14="http://schemas.microsoft.com/office/powerpoint/2010/main" val="27678883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4E4BBD8-ECA9-9F53-3FC1-F9D9F611323C}"/>
              </a:ext>
            </a:extLst>
          </p:cNvPr>
          <p:cNvSpPr>
            <a:spLocks noGrp="1"/>
          </p:cNvSpPr>
          <p:nvPr>
            <p:ph type="dt" sz="half" idx="10"/>
          </p:nvPr>
        </p:nvSpPr>
        <p:spPr/>
        <p:txBody>
          <a:bodyPr/>
          <a:lstStyle/>
          <a:p>
            <a:pPr eaLnBrk="0" fontAlgn="base" hangingPunct="0">
              <a:spcAft>
                <a:spcPct val="0"/>
              </a:spcAft>
            </a:pPr>
            <a:r>
              <a:rPr lang="en-US" altLang="en-US">
                <a:solidFill>
                  <a:srgbClr val="FFFFFF"/>
                </a:solidFill>
                <a:latin typeface="Tahoma"/>
              </a:rPr>
              <a:t>Wage and Hour Division</a:t>
            </a:r>
            <a:endParaRPr lang="en-US" altLang="en-US" b="0">
              <a:solidFill>
                <a:srgbClr val="FFFFFF"/>
              </a:solidFill>
              <a:latin typeface="Tahoma"/>
            </a:endParaRPr>
          </a:p>
        </p:txBody>
      </p:sp>
      <p:sp>
        <p:nvSpPr>
          <p:cNvPr id="3" name="Footer Placeholder 4">
            <a:extLst>
              <a:ext uri="{FF2B5EF4-FFF2-40B4-BE49-F238E27FC236}">
                <a16:creationId xmlns:a16="http://schemas.microsoft.com/office/drawing/2014/main" id="{7F1007FF-983A-24BE-71AB-786A644BF822}"/>
              </a:ext>
            </a:extLst>
          </p:cNvPr>
          <p:cNvSpPr>
            <a:spLocks noGrp="1"/>
          </p:cNvSpPr>
          <p:nvPr>
            <p:ph type="ftr" sz="quarter" idx="11"/>
          </p:nvPr>
        </p:nvSpPr>
        <p:spPr/>
        <p:txBody>
          <a:bodyPr/>
          <a:lstStyle/>
          <a:p>
            <a:pPr eaLnBrk="0" fontAlgn="base" hangingPunct="0">
              <a:spcAft>
                <a:spcPct val="0"/>
              </a:spcAft>
            </a:pPr>
            <a:r>
              <a:rPr lang="en-US" altLang="en-US">
                <a:solidFill>
                  <a:srgbClr val="FFFFFF"/>
                </a:solidFill>
                <a:latin typeface="Times New Roman" panose="02020603050405020304" pitchFamily="18" charset="0"/>
              </a:rPr>
              <a:t> </a:t>
            </a:r>
            <a:r>
              <a:rPr lang="en-US" altLang="en-US" sz="1200">
                <a:solidFill>
                  <a:srgbClr val="FFFFFF"/>
                </a:solidFill>
                <a:latin typeface="Tahoma" panose="020B0604030504040204" pitchFamily="34" charset="0"/>
              </a:rPr>
              <a:t>www.wagehour.dol.gov</a:t>
            </a:r>
            <a:endParaRPr lang="en-US" altLang="en-US" sz="1200" b="0">
              <a:solidFill>
                <a:srgbClr val="FFFFFF"/>
              </a:solidFill>
              <a:latin typeface="Tahoma" panose="020B0604030504040204" pitchFamily="34" charset="0"/>
            </a:endParaRPr>
          </a:p>
        </p:txBody>
      </p:sp>
      <p:sp>
        <p:nvSpPr>
          <p:cNvPr id="19458" name="Rectangle 2">
            <a:extLst>
              <a:ext uri="{FF2B5EF4-FFF2-40B4-BE49-F238E27FC236}">
                <a16:creationId xmlns:a16="http://schemas.microsoft.com/office/drawing/2014/main" id="{E00C8D7B-D854-A093-9432-0823ACC606D2}"/>
              </a:ext>
            </a:extLst>
          </p:cNvPr>
          <p:cNvSpPr>
            <a:spLocks noGrp="1" noChangeArrowheads="1"/>
          </p:cNvSpPr>
          <p:nvPr>
            <p:ph type="title"/>
          </p:nvPr>
        </p:nvSpPr>
        <p:spPr/>
        <p:txBody>
          <a:bodyPr/>
          <a:lstStyle/>
          <a:p>
            <a:r>
              <a:rPr lang="en-US" altLang="en-US"/>
              <a:t>FLSA Minimum Wage</a:t>
            </a:r>
            <a:r>
              <a:rPr lang="en-US" altLang="en-US" b="1"/>
              <a:t> </a:t>
            </a:r>
            <a:endParaRPr lang="en-US" altLang="en-US"/>
          </a:p>
        </p:txBody>
      </p:sp>
      <p:sp>
        <p:nvSpPr>
          <p:cNvPr id="19459" name="Rectangle 3">
            <a:extLst>
              <a:ext uri="{FF2B5EF4-FFF2-40B4-BE49-F238E27FC236}">
                <a16:creationId xmlns:a16="http://schemas.microsoft.com/office/drawing/2014/main" id="{0C8EDC3A-0DFF-D352-A12F-31DBFD1C65C2}"/>
              </a:ext>
            </a:extLst>
          </p:cNvPr>
          <p:cNvSpPr>
            <a:spLocks noGrp="1" noChangeArrowheads="1"/>
          </p:cNvSpPr>
          <p:nvPr>
            <p:ph type="body" idx="1"/>
          </p:nvPr>
        </p:nvSpPr>
        <p:spPr>
          <a:xfrm>
            <a:off x="2743200" y="2044700"/>
            <a:ext cx="7239000" cy="4114800"/>
          </a:xfrm>
        </p:spPr>
        <p:txBody>
          <a:bodyPr/>
          <a:lstStyle/>
          <a:p>
            <a:pPr>
              <a:buFont typeface="Monotype Sorts" pitchFamily="2" charset="2"/>
              <a:buNone/>
            </a:pPr>
            <a:r>
              <a:rPr lang="en-US" altLang="en-US"/>
              <a:t>Minimum wage of $7.25 per hour must be paid regardless of method of payment:</a:t>
            </a:r>
          </a:p>
          <a:p>
            <a:pPr lvl="1"/>
            <a:r>
              <a:rPr lang="en-US" altLang="en-US"/>
              <a:t>hourly</a:t>
            </a:r>
          </a:p>
          <a:p>
            <a:pPr lvl="1"/>
            <a:r>
              <a:rPr lang="en-US" altLang="en-US"/>
              <a:t>piece rate</a:t>
            </a:r>
          </a:p>
          <a:p>
            <a:pPr lvl="1"/>
            <a:r>
              <a:rPr lang="en-US" altLang="en-US"/>
              <a:t>job rate</a:t>
            </a:r>
          </a:p>
          <a:p>
            <a:pPr lvl="1"/>
            <a:r>
              <a:rPr lang="en-US" altLang="en-US"/>
              <a:t>day rate</a:t>
            </a:r>
          </a:p>
          <a:p>
            <a:pPr lvl="1"/>
            <a:r>
              <a:rPr lang="en-US" altLang="en-US"/>
              <a:t>salary</a:t>
            </a:r>
          </a:p>
          <a:p>
            <a:endParaRPr lang="en-US" altLang="en-US"/>
          </a:p>
        </p:txBody>
      </p:sp>
    </p:spTree>
    <p:extLst>
      <p:ext uri="{BB962C8B-B14F-4D97-AF65-F5344CB8AC3E}">
        <p14:creationId xmlns:p14="http://schemas.microsoft.com/office/powerpoint/2010/main" val="35920373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E39235A2-971B-9AEE-F0ED-7E0647D517B7}"/>
              </a:ext>
            </a:extLst>
          </p:cNvPr>
          <p:cNvSpPr>
            <a:spLocks noGrp="1"/>
          </p:cNvSpPr>
          <p:nvPr>
            <p:ph type="dt" sz="half" idx="10"/>
          </p:nvPr>
        </p:nvSpPr>
        <p:spPr/>
        <p:txBody>
          <a:bodyPr/>
          <a:lstStyle/>
          <a:p>
            <a:pPr eaLnBrk="0" fontAlgn="base" hangingPunct="0">
              <a:spcAft>
                <a:spcPct val="0"/>
              </a:spcAft>
            </a:pPr>
            <a:r>
              <a:rPr lang="en-US" altLang="en-US">
                <a:solidFill>
                  <a:srgbClr val="FFFFFF"/>
                </a:solidFill>
                <a:latin typeface="Tahoma"/>
              </a:rPr>
              <a:t>Wage and Hour Division</a:t>
            </a:r>
            <a:endParaRPr lang="en-US" altLang="en-US" b="0">
              <a:solidFill>
                <a:srgbClr val="FFFFFF"/>
              </a:solidFill>
              <a:latin typeface="Tahoma"/>
            </a:endParaRPr>
          </a:p>
        </p:txBody>
      </p:sp>
      <p:sp>
        <p:nvSpPr>
          <p:cNvPr id="3" name="Footer Placeholder 4">
            <a:extLst>
              <a:ext uri="{FF2B5EF4-FFF2-40B4-BE49-F238E27FC236}">
                <a16:creationId xmlns:a16="http://schemas.microsoft.com/office/drawing/2014/main" id="{003A3DD5-D542-ECEF-3CA2-2CCA864A4798}"/>
              </a:ext>
            </a:extLst>
          </p:cNvPr>
          <p:cNvSpPr>
            <a:spLocks noGrp="1"/>
          </p:cNvSpPr>
          <p:nvPr>
            <p:ph type="ftr" sz="quarter" idx="11"/>
          </p:nvPr>
        </p:nvSpPr>
        <p:spPr/>
        <p:txBody>
          <a:bodyPr/>
          <a:lstStyle/>
          <a:p>
            <a:pPr eaLnBrk="0" fontAlgn="base" hangingPunct="0">
              <a:spcAft>
                <a:spcPct val="0"/>
              </a:spcAft>
            </a:pPr>
            <a:r>
              <a:rPr lang="en-US" altLang="en-US">
                <a:solidFill>
                  <a:srgbClr val="FFFFFF"/>
                </a:solidFill>
                <a:latin typeface="Times New Roman" panose="02020603050405020304" pitchFamily="18" charset="0"/>
              </a:rPr>
              <a:t> </a:t>
            </a:r>
            <a:r>
              <a:rPr lang="en-US" altLang="en-US" sz="1200">
                <a:solidFill>
                  <a:srgbClr val="FFFFFF"/>
                </a:solidFill>
                <a:latin typeface="Tahoma" panose="020B0604030504040204" pitchFamily="34" charset="0"/>
              </a:rPr>
              <a:t>www.wagehour.dol.gov</a:t>
            </a:r>
            <a:endParaRPr lang="en-US" altLang="en-US" sz="1200" b="0">
              <a:solidFill>
                <a:srgbClr val="FFFFFF"/>
              </a:solidFill>
              <a:latin typeface="Tahoma" panose="020B0604030504040204" pitchFamily="34" charset="0"/>
            </a:endParaRPr>
          </a:p>
        </p:txBody>
      </p:sp>
      <p:sp>
        <p:nvSpPr>
          <p:cNvPr id="25602" name="Rectangle 2">
            <a:extLst>
              <a:ext uri="{FF2B5EF4-FFF2-40B4-BE49-F238E27FC236}">
                <a16:creationId xmlns:a16="http://schemas.microsoft.com/office/drawing/2014/main" id="{ADEEB305-1C29-A075-DD3D-BC6FB5294886}"/>
              </a:ext>
            </a:extLst>
          </p:cNvPr>
          <p:cNvSpPr>
            <a:spLocks noGrp="1" noChangeArrowheads="1"/>
          </p:cNvSpPr>
          <p:nvPr>
            <p:ph type="title"/>
          </p:nvPr>
        </p:nvSpPr>
        <p:spPr/>
        <p:txBody>
          <a:bodyPr/>
          <a:lstStyle/>
          <a:p>
            <a:r>
              <a:rPr lang="en-US" altLang="en-US"/>
              <a:t>FLSA Overtime to be Paid</a:t>
            </a:r>
          </a:p>
        </p:txBody>
      </p:sp>
      <p:sp>
        <p:nvSpPr>
          <p:cNvPr id="25603" name="Rectangle 3">
            <a:extLst>
              <a:ext uri="{FF2B5EF4-FFF2-40B4-BE49-F238E27FC236}">
                <a16:creationId xmlns:a16="http://schemas.microsoft.com/office/drawing/2014/main" id="{4B50BC0A-FEEE-D657-CB61-B1721E63FFAE}"/>
              </a:ext>
            </a:extLst>
          </p:cNvPr>
          <p:cNvSpPr>
            <a:spLocks noGrp="1" noChangeArrowheads="1"/>
          </p:cNvSpPr>
          <p:nvPr>
            <p:ph type="body" idx="1"/>
          </p:nvPr>
        </p:nvSpPr>
        <p:spPr/>
        <p:txBody>
          <a:bodyPr/>
          <a:lstStyle/>
          <a:p>
            <a:r>
              <a:rPr lang="en-US" altLang="en-US" dirty="0"/>
              <a:t>Time and one-half after forty hours must be paid in these cases:</a:t>
            </a:r>
          </a:p>
          <a:p>
            <a:pPr lvl="1"/>
            <a:r>
              <a:rPr lang="en-US" altLang="en-US" dirty="0"/>
              <a:t>Certain packing/processing plants where goods are processed for more than one farmer</a:t>
            </a:r>
          </a:p>
          <a:p>
            <a:pPr lvl="1"/>
            <a:r>
              <a:rPr lang="en-US" altLang="en-US" dirty="0"/>
              <a:t>Retail operations off the farm, for example nursery outlets</a:t>
            </a:r>
          </a:p>
          <a:p>
            <a:pPr lvl="1"/>
            <a:r>
              <a:rPr lang="en-US" altLang="en-US" dirty="0"/>
              <a:t>Reforestation and Christmas trees</a:t>
            </a:r>
          </a:p>
        </p:txBody>
      </p:sp>
    </p:spTree>
    <p:extLst>
      <p:ext uri="{BB962C8B-B14F-4D97-AF65-F5344CB8AC3E}">
        <p14:creationId xmlns:p14="http://schemas.microsoft.com/office/powerpoint/2010/main" val="40732807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0103236-2264-655A-FD69-3602689EE9F7}"/>
              </a:ext>
            </a:extLst>
          </p:cNvPr>
          <p:cNvSpPr>
            <a:spLocks noGrp="1"/>
          </p:cNvSpPr>
          <p:nvPr>
            <p:ph type="dt" sz="half" idx="10"/>
          </p:nvPr>
        </p:nvSpPr>
        <p:spPr/>
        <p:txBody>
          <a:bodyPr/>
          <a:lstStyle/>
          <a:p>
            <a:r>
              <a:rPr lang="en-US" altLang="en-US"/>
              <a:t>Wage and Hour Division</a:t>
            </a:r>
            <a:endParaRPr lang="en-US" altLang="en-US" b="0"/>
          </a:p>
        </p:txBody>
      </p:sp>
      <p:sp>
        <p:nvSpPr>
          <p:cNvPr id="5" name="Footer Placeholder 4">
            <a:extLst>
              <a:ext uri="{FF2B5EF4-FFF2-40B4-BE49-F238E27FC236}">
                <a16:creationId xmlns:a16="http://schemas.microsoft.com/office/drawing/2014/main" id="{2D9E0CB4-CA0B-9186-1A3B-4871445697A3}"/>
              </a:ext>
            </a:extLst>
          </p:cNvPr>
          <p:cNvSpPr>
            <a:spLocks noGrp="1"/>
          </p:cNvSpPr>
          <p:nvPr>
            <p:ph type="ftr" sz="quarter" idx="11"/>
          </p:nvPr>
        </p:nvSpPr>
        <p:spPr/>
        <p:txBody>
          <a:bodyPr/>
          <a:lstStyle/>
          <a:p>
            <a:r>
              <a:rPr lang="en-US" altLang="en-US"/>
              <a:t> </a:t>
            </a:r>
            <a:r>
              <a:rPr lang="en-US" altLang="en-US" sz="1200">
                <a:latin typeface="+mn-lt"/>
              </a:rPr>
              <a:t>www.wagehour.dol.gov</a:t>
            </a:r>
            <a:endParaRPr lang="en-US" altLang="en-US" sz="1200" b="0">
              <a:latin typeface="+mn-lt"/>
            </a:endParaRPr>
          </a:p>
        </p:txBody>
      </p:sp>
      <p:pic>
        <p:nvPicPr>
          <p:cNvPr id="7" name="Picture 6">
            <a:extLst>
              <a:ext uri="{FF2B5EF4-FFF2-40B4-BE49-F238E27FC236}">
                <a16:creationId xmlns:a16="http://schemas.microsoft.com/office/drawing/2014/main" id="{780DCE1E-6CF9-1471-6379-94C05F2B3066}"/>
              </a:ext>
            </a:extLst>
          </p:cNvPr>
          <p:cNvPicPr>
            <a:picLocks noChangeAspect="1"/>
          </p:cNvPicPr>
          <p:nvPr/>
        </p:nvPicPr>
        <p:blipFill>
          <a:blip r:embed="rId2"/>
          <a:stretch>
            <a:fillRect/>
          </a:stretch>
        </p:blipFill>
        <p:spPr>
          <a:xfrm>
            <a:off x="1685925" y="642937"/>
            <a:ext cx="9835418" cy="4981575"/>
          </a:xfrm>
          <a:prstGeom prst="rect">
            <a:avLst/>
          </a:prstGeom>
        </p:spPr>
      </p:pic>
    </p:spTree>
    <p:extLst>
      <p:ext uri="{BB962C8B-B14F-4D97-AF65-F5344CB8AC3E}">
        <p14:creationId xmlns:p14="http://schemas.microsoft.com/office/powerpoint/2010/main" val="14861505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9FE099FB-6784-97DD-EF65-21AFD7521526}"/>
              </a:ext>
            </a:extLst>
          </p:cNvPr>
          <p:cNvSpPr>
            <a:spLocks noGrp="1"/>
          </p:cNvSpPr>
          <p:nvPr>
            <p:ph type="dt" sz="half" idx="10"/>
          </p:nvPr>
        </p:nvSpPr>
        <p:spPr/>
        <p:txBody>
          <a:bodyPr/>
          <a:lstStyle/>
          <a:p>
            <a:pPr eaLnBrk="0" fontAlgn="base" hangingPunct="0">
              <a:spcAft>
                <a:spcPct val="0"/>
              </a:spcAft>
            </a:pPr>
            <a:r>
              <a:rPr lang="en-US" altLang="en-US">
                <a:solidFill>
                  <a:srgbClr val="FFFFFF"/>
                </a:solidFill>
                <a:latin typeface="Tahoma"/>
              </a:rPr>
              <a:t>Wage and Hour Division</a:t>
            </a:r>
            <a:endParaRPr lang="en-US" altLang="en-US" b="0">
              <a:solidFill>
                <a:srgbClr val="FFFFFF"/>
              </a:solidFill>
              <a:latin typeface="Tahoma"/>
            </a:endParaRPr>
          </a:p>
        </p:txBody>
      </p:sp>
      <p:sp>
        <p:nvSpPr>
          <p:cNvPr id="3" name="Footer Placeholder 4">
            <a:extLst>
              <a:ext uri="{FF2B5EF4-FFF2-40B4-BE49-F238E27FC236}">
                <a16:creationId xmlns:a16="http://schemas.microsoft.com/office/drawing/2014/main" id="{AD0138C3-228B-C3AB-3667-06B058E24F6E}"/>
              </a:ext>
            </a:extLst>
          </p:cNvPr>
          <p:cNvSpPr>
            <a:spLocks noGrp="1"/>
          </p:cNvSpPr>
          <p:nvPr>
            <p:ph type="ftr" sz="quarter" idx="11"/>
          </p:nvPr>
        </p:nvSpPr>
        <p:spPr/>
        <p:txBody>
          <a:bodyPr/>
          <a:lstStyle/>
          <a:p>
            <a:pPr eaLnBrk="0" fontAlgn="base" hangingPunct="0">
              <a:spcAft>
                <a:spcPct val="0"/>
              </a:spcAft>
            </a:pPr>
            <a:r>
              <a:rPr lang="en-US" altLang="en-US">
                <a:solidFill>
                  <a:srgbClr val="FFFFFF"/>
                </a:solidFill>
                <a:latin typeface="Times New Roman" panose="02020603050405020304" pitchFamily="18" charset="0"/>
              </a:rPr>
              <a:t> </a:t>
            </a:r>
            <a:r>
              <a:rPr lang="en-US" altLang="en-US" sz="1200">
                <a:solidFill>
                  <a:srgbClr val="FFFFFF"/>
                </a:solidFill>
                <a:latin typeface="Tahoma" panose="020B0604030504040204" pitchFamily="34" charset="0"/>
              </a:rPr>
              <a:t>www.wagehour.dol.gov</a:t>
            </a:r>
            <a:endParaRPr lang="en-US" altLang="en-US" sz="1200" b="0">
              <a:solidFill>
                <a:srgbClr val="FFFFFF"/>
              </a:solidFill>
              <a:latin typeface="Tahoma" panose="020B0604030504040204" pitchFamily="34" charset="0"/>
            </a:endParaRPr>
          </a:p>
        </p:txBody>
      </p:sp>
      <p:sp>
        <p:nvSpPr>
          <p:cNvPr id="35842" name="Rectangle 2">
            <a:extLst>
              <a:ext uri="{FF2B5EF4-FFF2-40B4-BE49-F238E27FC236}">
                <a16:creationId xmlns:a16="http://schemas.microsoft.com/office/drawing/2014/main" id="{C1CB7B47-AB68-0272-24F7-D74FC3BDF5CE}"/>
              </a:ext>
            </a:extLst>
          </p:cNvPr>
          <p:cNvSpPr>
            <a:spLocks noGrp="1" noChangeArrowheads="1"/>
          </p:cNvSpPr>
          <p:nvPr>
            <p:ph type="title"/>
          </p:nvPr>
        </p:nvSpPr>
        <p:spPr/>
        <p:txBody>
          <a:bodyPr/>
          <a:lstStyle/>
          <a:p>
            <a:r>
              <a:rPr lang="en-US" altLang="en-US"/>
              <a:t>FLSA Overtime Exemption</a:t>
            </a:r>
          </a:p>
        </p:txBody>
      </p:sp>
      <p:sp>
        <p:nvSpPr>
          <p:cNvPr id="35843" name="Rectangle 3">
            <a:extLst>
              <a:ext uri="{FF2B5EF4-FFF2-40B4-BE49-F238E27FC236}">
                <a16:creationId xmlns:a16="http://schemas.microsoft.com/office/drawing/2014/main" id="{8515ADC1-FF87-029A-6058-796226B1FAD5}"/>
              </a:ext>
            </a:extLst>
          </p:cNvPr>
          <p:cNvSpPr>
            <a:spLocks noGrp="1" noChangeArrowheads="1"/>
          </p:cNvSpPr>
          <p:nvPr>
            <p:ph type="body" idx="1"/>
          </p:nvPr>
        </p:nvSpPr>
        <p:spPr>
          <a:xfrm>
            <a:off x="2743200" y="2044700"/>
            <a:ext cx="7772400" cy="3517900"/>
          </a:xfrm>
        </p:spPr>
        <p:txBody>
          <a:bodyPr/>
          <a:lstStyle/>
          <a:p>
            <a:r>
              <a:rPr lang="en-US" altLang="en-US" dirty="0"/>
              <a:t>Workers employed solely in agriculture need NOT be paid overtime</a:t>
            </a:r>
          </a:p>
          <a:p>
            <a:r>
              <a:rPr lang="en-US" altLang="en-US" dirty="0"/>
              <a:t>Examples:</a:t>
            </a:r>
          </a:p>
          <a:p>
            <a:pPr lvl="1"/>
            <a:r>
              <a:rPr lang="en-US" altLang="en-US" dirty="0"/>
              <a:t>Field workers</a:t>
            </a:r>
          </a:p>
          <a:p>
            <a:pPr lvl="1"/>
            <a:r>
              <a:rPr lang="en-US" altLang="en-US" dirty="0"/>
              <a:t>Tractor operators</a:t>
            </a:r>
          </a:p>
          <a:p>
            <a:pPr lvl="1"/>
            <a:r>
              <a:rPr lang="en-US" altLang="en-US" dirty="0"/>
              <a:t>Loaders and drivers </a:t>
            </a:r>
          </a:p>
          <a:p>
            <a:pPr lvl="1"/>
            <a:r>
              <a:rPr lang="en-US" altLang="en-US" dirty="0"/>
              <a:t>Farm office personnel</a:t>
            </a:r>
          </a:p>
          <a:p>
            <a:endParaRPr lang="en-US" altLang="en-US" dirty="0"/>
          </a:p>
        </p:txBody>
      </p:sp>
    </p:spTree>
    <p:extLst>
      <p:ext uri="{BB962C8B-B14F-4D97-AF65-F5344CB8AC3E}">
        <p14:creationId xmlns:p14="http://schemas.microsoft.com/office/powerpoint/2010/main" val="35985095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0E37CCB9-8B3F-CC52-F0AB-260BA9CCA35C}"/>
              </a:ext>
            </a:extLst>
          </p:cNvPr>
          <p:cNvSpPr>
            <a:spLocks noGrp="1"/>
          </p:cNvSpPr>
          <p:nvPr>
            <p:ph type="dt" sz="half" idx="10"/>
          </p:nvPr>
        </p:nvSpPr>
        <p:spPr/>
        <p:txBody>
          <a:bodyPr/>
          <a:lstStyle/>
          <a:p>
            <a:pPr eaLnBrk="0" fontAlgn="base" hangingPunct="0">
              <a:spcAft>
                <a:spcPct val="0"/>
              </a:spcAft>
            </a:pPr>
            <a:r>
              <a:rPr lang="en-US" altLang="en-US">
                <a:solidFill>
                  <a:srgbClr val="FFFFFF"/>
                </a:solidFill>
                <a:latin typeface="Tahoma"/>
              </a:rPr>
              <a:t>Wage and Hour Division</a:t>
            </a:r>
            <a:endParaRPr lang="en-US" altLang="en-US" b="0">
              <a:solidFill>
                <a:srgbClr val="FFFFFF"/>
              </a:solidFill>
              <a:latin typeface="Tahoma"/>
            </a:endParaRPr>
          </a:p>
        </p:txBody>
      </p:sp>
      <p:sp>
        <p:nvSpPr>
          <p:cNvPr id="3" name="Footer Placeholder 4">
            <a:extLst>
              <a:ext uri="{FF2B5EF4-FFF2-40B4-BE49-F238E27FC236}">
                <a16:creationId xmlns:a16="http://schemas.microsoft.com/office/drawing/2014/main" id="{03ABFDB7-89FA-F419-320C-359C4A07B463}"/>
              </a:ext>
            </a:extLst>
          </p:cNvPr>
          <p:cNvSpPr>
            <a:spLocks noGrp="1"/>
          </p:cNvSpPr>
          <p:nvPr>
            <p:ph type="ftr" sz="quarter" idx="11"/>
          </p:nvPr>
        </p:nvSpPr>
        <p:spPr/>
        <p:txBody>
          <a:bodyPr/>
          <a:lstStyle/>
          <a:p>
            <a:pPr eaLnBrk="0" fontAlgn="base" hangingPunct="0">
              <a:spcAft>
                <a:spcPct val="0"/>
              </a:spcAft>
            </a:pPr>
            <a:r>
              <a:rPr lang="en-US" altLang="en-US">
                <a:solidFill>
                  <a:srgbClr val="FFFFFF"/>
                </a:solidFill>
                <a:latin typeface="Times New Roman" panose="02020603050405020304" pitchFamily="18" charset="0"/>
              </a:rPr>
              <a:t> </a:t>
            </a:r>
            <a:r>
              <a:rPr lang="en-US" altLang="en-US" sz="1200">
                <a:solidFill>
                  <a:srgbClr val="FFFFFF"/>
                </a:solidFill>
                <a:latin typeface="Tahoma" panose="020B0604030504040204" pitchFamily="34" charset="0"/>
              </a:rPr>
              <a:t>www.wagehour.dol.gov</a:t>
            </a:r>
            <a:endParaRPr lang="en-US" altLang="en-US" sz="1200" b="0">
              <a:solidFill>
                <a:srgbClr val="FFFFFF"/>
              </a:solidFill>
              <a:latin typeface="Tahoma" panose="020B0604030504040204" pitchFamily="34" charset="0"/>
            </a:endParaRPr>
          </a:p>
        </p:txBody>
      </p:sp>
      <p:sp>
        <p:nvSpPr>
          <p:cNvPr id="37890" name="Rectangle 2">
            <a:extLst>
              <a:ext uri="{FF2B5EF4-FFF2-40B4-BE49-F238E27FC236}">
                <a16:creationId xmlns:a16="http://schemas.microsoft.com/office/drawing/2014/main" id="{2AE3A4BC-16C6-000D-8FE6-3FD6F053B24C}"/>
              </a:ext>
            </a:extLst>
          </p:cNvPr>
          <p:cNvSpPr>
            <a:spLocks noGrp="1" noChangeArrowheads="1"/>
          </p:cNvSpPr>
          <p:nvPr>
            <p:ph type="title"/>
          </p:nvPr>
        </p:nvSpPr>
        <p:spPr/>
        <p:txBody>
          <a:bodyPr/>
          <a:lstStyle/>
          <a:p>
            <a:pPr algn="ctr"/>
            <a:r>
              <a:rPr lang="en-US" altLang="en-US"/>
              <a:t>FLSA Record Keeping </a:t>
            </a:r>
          </a:p>
        </p:txBody>
      </p:sp>
      <p:sp>
        <p:nvSpPr>
          <p:cNvPr id="37891" name="Rectangle 3">
            <a:extLst>
              <a:ext uri="{FF2B5EF4-FFF2-40B4-BE49-F238E27FC236}">
                <a16:creationId xmlns:a16="http://schemas.microsoft.com/office/drawing/2014/main" id="{86152402-4630-F3EC-8072-B85DE2FEABA1}"/>
              </a:ext>
            </a:extLst>
          </p:cNvPr>
          <p:cNvSpPr>
            <a:spLocks noGrp="1" noChangeArrowheads="1"/>
          </p:cNvSpPr>
          <p:nvPr>
            <p:ph type="body" idx="1"/>
          </p:nvPr>
        </p:nvSpPr>
        <p:spPr/>
        <p:txBody>
          <a:bodyPr/>
          <a:lstStyle/>
          <a:p>
            <a:r>
              <a:rPr lang="en-US" altLang="en-US" dirty="0"/>
              <a:t>Records for each employee</a:t>
            </a:r>
          </a:p>
          <a:p>
            <a:pPr lvl="1"/>
            <a:r>
              <a:rPr lang="en-US" altLang="en-US" dirty="0"/>
              <a:t>Name, address and social security number</a:t>
            </a:r>
          </a:p>
          <a:p>
            <a:pPr lvl="1"/>
            <a:r>
              <a:rPr lang="en-US" altLang="en-US" dirty="0"/>
              <a:t>Date of birth for anyone under age 19</a:t>
            </a:r>
          </a:p>
          <a:p>
            <a:pPr lvl="1"/>
            <a:r>
              <a:rPr lang="en-US" altLang="en-US" dirty="0"/>
              <a:t>Hours worked per day and week</a:t>
            </a:r>
          </a:p>
          <a:p>
            <a:pPr lvl="1"/>
            <a:r>
              <a:rPr lang="en-US" altLang="en-US" dirty="0"/>
              <a:t>Rate of pay</a:t>
            </a:r>
          </a:p>
          <a:p>
            <a:pPr lvl="1"/>
            <a:r>
              <a:rPr lang="en-US" altLang="en-US" dirty="0"/>
              <a:t>Gross wages </a:t>
            </a:r>
          </a:p>
          <a:p>
            <a:pPr lvl="1"/>
            <a:r>
              <a:rPr lang="en-US" altLang="en-US" dirty="0"/>
              <a:t>All deductions</a:t>
            </a:r>
          </a:p>
        </p:txBody>
      </p:sp>
    </p:spTree>
    <p:extLst>
      <p:ext uri="{BB962C8B-B14F-4D97-AF65-F5344CB8AC3E}">
        <p14:creationId xmlns:p14="http://schemas.microsoft.com/office/powerpoint/2010/main" val="35552097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35F6DE4F-A4AA-2207-03FA-159EAC566954}"/>
              </a:ext>
            </a:extLst>
          </p:cNvPr>
          <p:cNvSpPr>
            <a:spLocks noGrp="1"/>
          </p:cNvSpPr>
          <p:nvPr>
            <p:ph type="dt" sz="half" idx="10"/>
          </p:nvPr>
        </p:nvSpPr>
        <p:spPr/>
        <p:txBody>
          <a:bodyPr/>
          <a:lstStyle/>
          <a:p>
            <a:pPr eaLnBrk="0" fontAlgn="base" hangingPunct="0">
              <a:spcAft>
                <a:spcPct val="0"/>
              </a:spcAft>
            </a:pPr>
            <a:r>
              <a:rPr lang="en-US" altLang="en-US">
                <a:solidFill>
                  <a:srgbClr val="FFFFFF"/>
                </a:solidFill>
                <a:latin typeface="Tahoma"/>
              </a:rPr>
              <a:t>Wage and Hour Division</a:t>
            </a:r>
            <a:endParaRPr lang="en-US" altLang="en-US" b="0">
              <a:solidFill>
                <a:srgbClr val="FFFFFF"/>
              </a:solidFill>
              <a:latin typeface="Tahoma"/>
            </a:endParaRPr>
          </a:p>
        </p:txBody>
      </p:sp>
      <p:sp>
        <p:nvSpPr>
          <p:cNvPr id="3" name="Footer Placeholder 4">
            <a:extLst>
              <a:ext uri="{FF2B5EF4-FFF2-40B4-BE49-F238E27FC236}">
                <a16:creationId xmlns:a16="http://schemas.microsoft.com/office/drawing/2014/main" id="{BB1BD1B3-CC98-85A8-4CD0-AE975EEDF15B}"/>
              </a:ext>
            </a:extLst>
          </p:cNvPr>
          <p:cNvSpPr>
            <a:spLocks noGrp="1"/>
          </p:cNvSpPr>
          <p:nvPr>
            <p:ph type="ftr" sz="quarter" idx="11"/>
          </p:nvPr>
        </p:nvSpPr>
        <p:spPr/>
        <p:txBody>
          <a:bodyPr/>
          <a:lstStyle/>
          <a:p>
            <a:pPr eaLnBrk="0" fontAlgn="base" hangingPunct="0">
              <a:spcAft>
                <a:spcPct val="0"/>
              </a:spcAft>
            </a:pPr>
            <a:r>
              <a:rPr lang="en-US" altLang="en-US">
                <a:solidFill>
                  <a:srgbClr val="FFFFFF"/>
                </a:solidFill>
                <a:latin typeface="Times New Roman" panose="02020603050405020304" pitchFamily="18" charset="0"/>
              </a:rPr>
              <a:t> </a:t>
            </a:r>
            <a:r>
              <a:rPr lang="en-US" altLang="en-US" sz="1200">
                <a:solidFill>
                  <a:srgbClr val="FFFFFF"/>
                </a:solidFill>
                <a:latin typeface="Tahoma" panose="020B0604030504040204" pitchFamily="34" charset="0"/>
              </a:rPr>
              <a:t>www.wagehour.dol.gov</a:t>
            </a:r>
            <a:endParaRPr lang="en-US" altLang="en-US" sz="1200" b="0">
              <a:solidFill>
                <a:srgbClr val="FFFFFF"/>
              </a:solidFill>
              <a:latin typeface="Tahoma" panose="020B0604030504040204" pitchFamily="34" charset="0"/>
            </a:endParaRPr>
          </a:p>
        </p:txBody>
      </p:sp>
      <p:sp>
        <p:nvSpPr>
          <p:cNvPr id="59394" name="Rectangle 2">
            <a:extLst>
              <a:ext uri="{FF2B5EF4-FFF2-40B4-BE49-F238E27FC236}">
                <a16:creationId xmlns:a16="http://schemas.microsoft.com/office/drawing/2014/main" id="{D7A219FA-2C6D-2A1B-814A-FA245C3066B4}"/>
              </a:ext>
            </a:extLst>
          </p:cNvPr>
          <p:cNvSpPr>
            <a:spLocks noGrp="1" noChangeArrowheads="1"/>
          </p:cNvSpPr>
          <p:nvPr>
            <p:ph type="title"/>
          </p:nvPr>
        </p:nvSpPr>
        <p:spPr/>
        <p:txBody>
          <a:bodyPr/>
          <a:lstStyle/>
          <a:p>
            <a:r>
              <a:rPr lang="en-US" altLang="en-US"/>
              <a:t>Compliance Assistance Materials</a:t>
            </a:r>
          </a:p>
        </p:txBody>
      </p:sp>
      <p:sp>
        <p:nvSpPr>
          <p:cNvPr id="59395" name="Rectangle 3">
            <a:extLst>
              <a:ext uri="{FF2B5EF4-FFF2-40B4-BE49-F238E27FC236}">
                <a16:creationId xmlns:a16="http://schemas.microsoft.com/office/drawing/2014/main" id="{1A2544AE-F4A5-EDDF-AB32-0F424FEEE7B7}"/>
              </a:ext>
            </a:extLst>
          </p:cNvPr>
          <p:cNvSpPr>
            <a:spLocks noGrp="1" noChangeArrowheads="1"/>
          </p:cNvSpPr>
          <p:nvPr>
            <p:ph type="body" idx="1"/>
          </p:nvPr>
        </p:nvSpPr>
        <p:spPr/>
        <p:txBody>
          <a:bodyPr/>
          <a:lstStyle/>
          <a:p>
            <a:r>
              <a:rPr lang="en-US" altLang="en-US" dirty="0"/>
              <a:t>Fair Labor Standards Act </a:t>
            </a:r>
          </a:p>
          <a:p>
            <a:r>
              <a:rPr lang="en-US" altLang="en-US" dirty="0"/>
              <a:t>29 C.F.R. Part 780</a:t>
            </a:r>
          </a:p>
          <a:p>
            <a:pPr>
              <a:spcBef>
                <a:spcPts val="500"/>
              </a:spcBef>
              <a:spcAft>
                <a:spcPts val="500"/>
              </a:spcAft>
            </a:pPr>
            <a:r>
              <a:rPr lang="en-US" altLang="en-US" dirty="0"/>
              <a:t>Fact Sheet No. 012 Agricultural Employers Under The Fair Labor Standards Act (FLSA) </a:t>
            </a:r>
          </a:p>
          <a:p>
            <a:pPr>
              <a:spcBef>
                <a:spcPts val="500"/>
              </a:spcBef>
              <a:spcAft>
                <a:spcPts val="500"/>
              </a:spcAft>
            </a:pPr>
            <a:r>
              <a:rPr lang="en-US" altLang="en-US" dirty="0"/>
              <a:t>Fact Sheet No. 040 Federal Child Labor Laws in Farm Jobs</a:t>
            </a:r>
          </a:p>
          <a:p>
            <a:endParaRPr lang="en-US" altLang="en-US" dirty="0"/>
          </a:p>
        </p:txBody>
      </p:sp>
    </p:spTree>
    <p:extLst>
      <p:ext uri="{BB962C8B-B14F-4D97-AF65-F5344CB8AC3E}">
        <p14:creationId xmlns:p14="http://schemas.microsoft.com/office/powerpoint/2010/main" val="16147051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0CB02C01-FF26-DC59-C8B2-43E9A91FA614}"/>
              </a:ext>
            </a:extLst>
          </p:cNvPr>
          <p:cNvSpPr>
            <a:spLocks noGrp="1" noChangeArrowheads="1"/>
          </p:cNvSpPr>
          <p:nvPr>
            <p:ph type="ctrTitle"/>
          </p:nvPr>
        </p:nvSpPr>
        <p:spPr>
          <a:xfrm>
            <a:off x="2623457" y="141514"/>
            <a:ext cx="8077200" cy="2514600"/>
          </a:xfrm>
        </p:spPr>
        <p:txBody>
          <a:bodyPr>
            <a:normAutofit fontScale="90000"/>
          </a:bodyPr>
          <a:lstStyle/>
          <a:p>
            <a:r>
              <a:rPr lang="en-US" altLang="en-US" b="1"/>
              <a:t>The Migrant &amp; Seasonal Agricultural Workers Protection Act (MSPA)</a:t>
            </a:r>
            <a:endParaRPr lang="en-US" altLang="en-US" sz="3600"/>
          </a:p>
        </p:txBody>
      </p:sp>
      <p:sp>
        <p:nvSpPr>
          <p:cNvPr id="6146" name="Rectangle 1059">
            <a:extLst>
              <a:ext uri="{FF2B5EF4-FFF2-40B4-BE49-F238E27FC236}">
                <a16:creationId xmlns:a16="http://schemas.microsoft.com/office/drawing/2014/main" id="{31257207-F72B-D896-3CB3-ACE6A0835E14}"/>
              </a:ext>
            </a:extLst>
          </p:cNvPr>
          <p:cNvSpPr>
            <a:spLocks noGrp="1" noChangeArrowheads="1"/>
          </p:cNvSpPr>
          <p:nvPr>
            <p:ph type="ftr" sz="quarter" idx="11"/>
          </p:nvPr>
        </p:nvSpPr>
        <p:spPr>
          <a:noFill/>
        </p:spPr>
        <p:txBody>
          <a:bodyPr/>
          <a:lstStyle>
            <a:lvl1pPr>
              <a:spcBef>
                <a:spcPct val="20000"/>
              </a:spcBef>
              <a:buClr>
                <a:schemeClr val="accent1"/>
              </a:buClr>
              <a:buSzPct val="75000"/>
              <a:buFont typeface="Monotype Sorts" pitchFamily="2" charset="2"/>
              <a:buChar char="l"/>
              <a:defRPr kumimoji="1" sz="3200">
                <a:solidFill>
                  <a:schemeClr val="tx1"/>
                </a:solidFill>
                <a:latin typeface="Tahoma" panose="020B0604030504040204" pitchFamily="34" charset="0"/>
              </a:defRPr>
            </a:lvl1pPr>
            <a:lvl2pPr marL="742950" indent="-285750">
              <a:spcBef>
                <a:spcPct val="20000"/>
              </a:spcBef>
              <a:buClr>
                <a:schemeClr val="accent1"/>
              </a:buClr>
              <a:buChar char="•"/>
              <a:defRPr kumimoji="1" sz="2800">
                <a:solidFill>
                  <a:schemeClr val="tx1"/>
                </a:solidFill>
                <a:latin typeface="Tahoma" panose="020B0604030504040204" pitchFamily="34" charset="0"/>
              </a:defRPr>
            </a:lvl2pPr>
            <a:lvl3pPr marL="1143000" indent="-228600">
              <a:spcBef>
                <a:spcPct val="20000"/>
              </a:spcBef>
              <a:buClr>
                <a:schemeClr val="accent1"/>
              </a:buClr>
              <a:buChar char="–"/>
              <a:defRPr kumimoji="1" sz="2400">
                <a:solidFill>
                  <a:schemeClr val="tx1"/>
                </a:solidFill>
                <a:latin typeface="Tahoma" panose="020B0604030504040204" pitchFamily="34" charset="0"/>
              </a:defRPr>
            </a:lvl3pPr>
            <a:lvl4pPr marL="1600200" indent="-228600">
              <a:spcBef>
                <a:spcPct val="20000"/>
              </a:spcBef>
              <a:buClr>
                <a:schemeClr val="accent1"/>
              </a:buClr>
              <a:buChar char="–"/>
              <a:defRPr kumimoji="1" sz="2000">
                <a:solidFill>
                  <a:schemeClr val="tx1"/>
                </a:solidFill>
                <a:latin typeface="Tahoma" panose="020B0604030504040204" pitchFamily="34" charset="0"/>
              </a:defRPr>
            </a:lvl4pPr>
            <a:lvl5pPr marL="2057400" indent="-228600">
              <a:spcBef>
                <a:spcPct val="20000"/>
              </a:spcBef>
              <a:buClr>
                <a:schemeClr val="accent1"/>
              </a:buClr>
              <a:buChar char="»"/>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9pPr>
          </a:lstStyle>
          <a:p>
            <a:pPr eaLnBrk="0" fontAlgn="base" hangingPunct="0">
              <a:spcBef>
                <a:spcPct val="50000"/>
              </a:spcBef>
              <a:spcAft>
                <a:spcPct val="0"/>
              </a:spcAft>
              <a:buClrTx/>
              <a:buSzTx/>
              <a:buNone/>
            </a:pPr>
            <a:r>
              <a:rPr kumimoji="0" lang="en-US" altLang="en-US" sz="1400">
                <a:solidFill>
                  <a:srgbClr val="FFFFFF"/>
                </a:solidFill>
                <a:latin typeface="Times New Roman" panose="02020603050405020304" pitchFamily="18" charset="0"/>
              </a:rPr>
              <a:t> </a:t>
            </a:r>
            <a:r>
              <a:rPr kumimoji="0" lang="en-US" altLang="en-US" sz="1200">
                <a:solidFill>
                  <a:srgbClr val="FFFFFF"/>
                </a:solidFill>
              </a:rPr>
              <a:t>www.wagehour.dol.gov</a:t>
            </a:r>
            <a:endParaRPr kumimoji="0" lang="en-US" altLang="en-US" sz="1200" b="0">
              <a:solidFill>
                <a:srgbClr val="FFFFFF"/>
              </a:solidFill>
            </a:endParaRPr>
          </a:p>
        </p:txBody>
      </p:sp>
    </p:spTree>
    <p:extLst>
      <p:ext uri="{BB962C8B-B14F-4D97-AF65-F5344CB8AC3E}">
        <p14:creationId xmlns:p14="http://schemas.microsoft.com/office/powerpoint/2010/main" val="30487687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2">
            <a:extLst>
              <a:ext uri="{FF2B5EF4-FFF2-40B4-BE49-F238E27FC236}">
                <a16:creationId xmlns:a16="http://schemas.microsoft.com/office/drawing/2014/main" id="{07C7C7D5-5496-3357-71F8-20EB239CB204}"/>
              </a:ext>
            </a:extLst>
          </p:cNvPr>
          <p:cNvSpPr>
            <a:spLocks noGrp="1" noChangeArrowheads="1"/>
          </p:cNvSpPr>
          <p:nvPr>
            <p:ph type="title"/>
          </p:nvPr>
        </p:nvSpPr>
        <p:spPr/>
        <p:txBody>
          <a:bodyPr/>
          <a:lstStyle/>
          <a:p>
            <a:r>
              <a:rPr lang="en-US" altLang="en-US" sz="3600" b="1"/>
              <a:t>MSPA Overview</a:t>
            </a:r>
            <a:endParaRPr lang="en-US" altLang="en-US" sz="3600"/>
          </a:p>
        </p:txBody>
      </p:sp>
      <p:sp>
        <p:nvSpPr>
          <p:cNvPr id="8197" name="Rectangle 3">
            <a:extLst>
              <a:ext uri="{FF2B5EF4-FFF2-40B4-BE49-F238E27FC236}">
                <a16:creationId xmlns:a16="http://schemas.microsoft.com/office/drawing/2014/main" id="{F9B45CFD-2352-52EF-6453-27D31102C5AC}"/>
              </a:ext>
            </a:extLst>
          </p:cNvPr>
          <p:cNvSpPr>
            <a:spLocks noGrp="1" noChangeArrowheads="1"/>
          </p:cNvSpPr>
          <p:nvPr>
            <p:ph idx="1"/>
          </p:nvPr>
        </p:nvSpPr>
        <p:spPr>
          <a:xfrm>
            <a:off x="1484311" y="2759074"/>
            <a:ext cx="10018713" cy="3124201"/>
          </a:xfrm>
        </p:spPr>
        <p:txBody>
          <a:bodyPr>
            <a:normAutofit fontScale="70000" lnSpcReduction="20000"/>
          </a:bodyPr>
          <a:lstStyle/>
          <a:p>
            <a:pPr>
              <a:lnSpc>
                <a:spcPct val="90000"/>
              </a:lnSpc>
            </a:pPr>
            <a:r>
              <a:rPr lang="en-US" altLang="en-US" sz="2800"/>
              <a:t>Coverage</a:t>
            </a:r>
          </a:p>
          <a:p>
            <a:pPr>
              <a:lnSpc>
                <a:spcPct val="90000"/>
              </a:lnSpc>
            </a:pPr>
            <a:r>
              <a:rPr lang="en-US" altLang="en-US" sz="2800"/>
              <a:t>Joint Employment </a:t>
            </a:r>
          </a:p>
          <a:p>
            <a:pPr>
              <a:lnSpc>
                <a:spcPct val="90000"/>
              </a:lnSpc>
            </a:pPr>
            <a:r>
              <a:rPr lang="en-US" altLang="en-US" sz="2800"/>
              <a:t>Registration</a:t>
            </a:r>
          </a:p>
          <a:p>
            <a:pPr>
              <a:lnSpc>
                <a:spcPct val="90000"/>
              </a:lnSpc>
            </a:pPr>
            <a:r>
              <a:rPr lang="en-US" altLang="en-US" sz="2800"/>
              <a:t>Disclosure</a:t>
            </a:r>
          </a:p>
          <a:p>
            <a:pPr>
              <a:lnSpc>
                <a:spcPct val="90000"/>
              </a:lnSpc>
            </a:pPr>
            <a:r>
              <a:rPr lang="en-US" altLang="en-US" sz="2800"/>
              <a:t>Records</a:t>
            </a:r>
          </a:p>
          <a:p>
            <a:pPr>
              <a:lnSpc>
                <a:spcPct val="90000"/>
              </a:lnSpc>
            </a:pPr>
            <a:r>
              <a:rPr lang="en-US" altLang="en-US" sz="2800"/>
              <a:t>Wages</a:t>
            </a:r>
          </a:p>
          <a:p>
            <a:pPr>
              <a:lnSpc>
                <a:spcPct val="90000"/>
              </a:lnSpc>
            </a:pPr>
            <a:r>
              <a:rPr lang="en-US" altLang="en-US" sz="2800"/>
              <a:t>Safe Transportation</a:t>
            </a:r>
          </a:p>
          <a:p>
            <a:pPr>
              <a:lnSpc>
                <a:spcPct val="90000"/>
              </a:lnSpc>
            </a:pPr>
            <a:r>
              <a:rPr lang="en-US" altLang="en-US" sz="2800"/>
              <a:t>Safe Housing</a:t>
            </a:r>
          </a:p>
          <a:p>
            <a:pPr>
              <a:lnSpc>
                <a:spcPct val="90000"/>
              </a:lnSpc>
            </a:pPr>
            <a:r>
              <a:rPr lang="en-US" altLang="en-US" sz="2800"/>
              <a:t>Exemptions</a:t>
            </a:r>
          </a:p>
        </p:txBody>
      </p:sp>
      <p:sp>
        <p:nvSpPr>
          <p:cNvPr id="4" name="Date Placeholder 3">
            <a:extLst>
              <a:ext uri="{FF2B5EF4-FFF2-40B4-BE49-F238E27FC236}">
                <a16:creationId xmlns:a16="http://schemas.microsoft.com/office/drawing/2014/main" id="{A0FD1264-37D7-DD96-7D91-0FFF25FA4C0A}"/>
              </a:ext>
            </a:extLst>
          </p:cNvPr>
          <p:cNvSpPr>
            <a:spLocks noGrp="1"/>
          </p:cNvSpPr>
          <p:nvPr>
            <p:ph type="dt" sz="half" idx="10"/>
          </p:nvPr>
        </p:nvSpPr>
        <p:spPr/>
        <p:txBody>
          <a:bodyPr/>
          <a:lstStyle/>
          <a:p>
            <a:pPr eaLnBrk="0" fontAlgn="base" hangingPunct="0">
              <a:spcAft>
                <a:spcPct val="0"/>
              </a:spcAft>
              <a:defRPr/>
            </a:pPr>
            <a:r>
              <a:rPr lang="en-US" altLang="en-US">
                <a:solidFill>
                  <a:srgbClr val="FFFFFF"/>
                </a:solidFill>
                <a:latin typeface="Tahoma"/>
              </a:rPr>
              <a:t>Wage and Hour Division</a:t>
            </a:r>
            <a:endParaRPr lang="en-US" altLang="en-US" b="0">
              <a:solidFill>
                <a:srgbClr val="FFFFFF"/>
              </a:solidFill>
              <a:latin typeface="Tahoma"/>
            </a:endParaRPr>
          </a:p>
        </p:txBody>
      </p:sp>
      <p:sp>
        <p:nvSpPr>
          <p:cNvPr id="8195" name="Footer Placeholder 4">
            <a:extLst>
              <a:ext uri="{FF2B5EF4-FFF2-40B4-BE49-F238E27FC236}">
                <a16:creationId xmlns:a16="http://schemas.microsoft.com/office/drawing/2014/main" id="{7A4D251F-F5E4-DEF1-0948-B5C1EC0F3AEA}"/>
              </a:ext>
            </a:extLst>
          </p:cNvPr>
          <p:cNvSpPr>
            <a:spLocks noGrp="1"/>
          </p:cNvSpPr>
          <p:nvPr>
            <p:ph type="ftr" sz="quarter" idx="11"/>
          </p:nvPr>
        </p:nvSpPr>
        <p:spPr>
          <a:noFill/>
        </p:spPr>
        <p:txBody>
          <a:bodyPr/>
          <a:lstStyle>
            <a:lvl1pPr>
              <a:spcBef>
                <a:spcPct val="20000"/>
              </a:spcBef>
              <a:buClr>
                <a:schemeClr val="accent1"/>
              </a:buClr>
              <a:buSzPct val="75000"/>
              <a:buFont typeface="Monotype Sorts" pitchFamily="2" charset="2"/>
              <a:buChar char="l"/>
              <a:defRPr kumimoji="1" sz="3200">
                <a:solidFill>
                  <a:schemeClr val="tx1"/>
                </a:solidFill>
                <a:latin typeface="Tahoma" panose="020B0604030504040204" pitchFamily="34" charset="0"/>
              </a:defRPr>
            </a:lvl1pPr>
            <a:lvl2pPr marL="742950" indent="-285750">
              <a:spcBef>
                <a:spcPct val="20000"/>
              </a:spcBef>
              <a:buClr>
                <a:schemeClr val="accent1"/>
              </a:buClr>
              <a:buChar char="•"/>
              <a:defRPr kumimoji="1" sz="2800">
                <a:solidFill>
                  <a:schemeClr val="tx1"/>
                </a:solidFill>
                <a:latin typeface="Tahoma" panose="020B0604030504040204" pitchFamily="34" charset="0"/>
              </a:defRPr>
            </a:lvl2pPr>
            <a:lvl3pPr marL="1143000" indent="-228600">
              <a:spcBef>
                <a:spcPct val="20000"/>
              </a:spcBef>
              <a:buClr>
                <a:schemeClr val="accent1"/>
              </a:buClr>
              <a:buChar char="–"/>
              <a:defRPr kumimoji="1" sz="2400">
                <a:solidFill>
                  <a:schemeClr val="tx1"/>
                </a:solidFill>
                <a:latin typeface="Tahoma" panose="020B0604030504040204" pitchFamily="34" charset="0"/>
              </a:defRPr>
            </a:lvl3pPr>
            <a:lvl4pPr marL="1600200" indent="-228600">
              <a:spcBef>
                <a:spcPct val="20000"/>
              </a:spcBef>
              <a:buClr>
                <a:schemeClr val="accent1"/>
              </a:buClr>
              <a:buChar char="–"/>
              <a:defRPr kumimoji="1" sz="2000">
                <a:solidFill>
                  <a:schemeClr val="tx1"/>
                </a:solidFill>
                <a:latin typeface="Tahoma" panose="020B0604030504040204" pitchFamily="34" charset="0"/>
              </a:defRPr>
            </a:lvl4pPr>
            <a:lvl5pPr marL="2057400" indent="-228600">
              <a:spcBef>
                <a:spcPct val="20000"/>
              </a:spcBef>
              <a:buClr>
                <a:schemeClr val="accent1"/>
              </a:buClr>
              <a:buChar char="»"/>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9pPr>
          </a:lstStyle>
          <a:p>
            <a:pPr eaLnBrk="0" fontAlgn="base" hangingPunct="0">
              <a:spcBef>
                <a:spcPct val="50000"/>
              </a:spcBef>
              <a:spcAft>
                <a:spcPct val="0"/>
              </a:spcAft>
              <a:buClrTx/>
              <a:buSzTx/>
              <a:buNone/>
            </a:pPr>
            <a:r>
              <a:rPr kumimoji="0" lang="en-US" altLang="en-US" sz="1400">
                <a:solidFill>
                  <a:srgbClr val="FFFFFF"/>
                </a:solidFill>
                <a:latin typeface="Times New Roman" panose="02020603050405020304" pitchFamily="18" charset="0"/>
              </a:rPr>
              <a:t> </a:t>
            </a:r>
            <a:r>
              <a:rPr kumimoji="0" lang="en-US" altLang="en-US" sz="1200">
                <a:solidFill>
                  <a:srgbClr val="FFFFFF"/>
                </a:solidFill>
              </a:rPr>
              <a:t>www.wagehour.dol.gov</a:t>
            </a:r>
            <a:endParaRPr kumimoji="0" lang="en-US" altLang="en-US" sz="1200" b="0">
              <a:solidFill>
                <a:srgbClr val="FFFFFF"/>
              </a:solidFill>
            </a:endParaRPr>
          </a:p>
        </p:txBody>
      </p:sp>
    </p:spTree>
    <p:extLst>
      <p:ext uri="{BB962C8B-B14F-4D97-AF65-F5344CB8AC3E}">
        <p14:creationId xmlns:p14="http://schemas.microsoft.com/office/powerpoint/2010/main" val="40672752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2">
            <a:extLst>
              <a:ext uri="{FF2B5EF4-FFF2-40B4-BE49-F238E27FC236}">
                <a16:creationId xmlns:a16="http://schemas.microsoft.com/office/drawing/2014/main" id="{1CAE4BB8-4144-7722-5CCE-9A5A0322E7D1}"/>
              </a:ext>
            </a:extLst>
          </p:cNvPr>
          <p:cNvSpPr>
            <a:spLocks noGrp="1" noChangeArrowheads="1"/>
          </p:cNvSpPr>
          <p:nvPr>
            <p:ph type="title"/>
          </p:nvPr>
        </p:nvSpPr>
        <p:spPr/>
        <p:txBody>
          <a:bodyPr/>
          <a:lstStyle/>
          <a:p>
            <a:r>
              <a:rPr lang="en-US" altLang="en-US"/>
              <a:t>MSPA Coverage </a:t>
            </a:r>
          </a:p>
        </p:txBody>
      </p:sp>
      <p:sp>
        <p:nvSpPr>
          <p:cNvPr id="10245" name="Rectangle 3">
            <a:extLst>
              <a:ext uri="{FF2B5EF4-FFF2-40B4-BE49-F238E27FC236}">
                <a16:creationId xmlns:a16="http://schemas.microsoft.com/office/drawing/2014/main" id="{2D5E5BC5-2A35-143C-AC6B-066345FD2602}"/>
              </a:ext>
            </a:extLst>
          </p:cNvPr>
          <p:cNvSpPr>
            <a:spLocks noGrp="1" noChangeArrowheads="1"/>
          </p:cNvSpPr>
          <p:nvPr>
            <p:ph idx="1"/>
          </p:nvPr>
        </p:nvSpPr>
        <p:spPr/>
        <p:txBody>
          <a:bodyPr/>
          <a:lstStyle/>
          <a:p>
            <a:r>
              <a:rPr lang="en-US" altLang="en-US" dirty="0"/>
              <a:t>MSPA applies to:</a:t>
            </a:r>
          </a:p>
          <a:p>
            <a:pPr lvl="1"/>
            <a:r>
              <a:rPr lang="en-US" altLang="en-US" dirty="0"/>
              <a:t>Farm Labor Contractors (FLC)</a:t>
            </a:r>
          </a:p>
          <a:p>
            <a:pPr lvl="1"/>
            <a:r>
              <a:rPr lang="en-US" altLang="en-US" dirty="0"/>
              <a:t>Agricultural Employers (AGER)</a:t>
            </a:r>
          </a:p>
          <a:p>
            <a:pPr lvl="1"/>
            <a:r>
              <a:rPr lang="en-US" altLang="en-US" dirty="0"/>
              <a:t>Agricultural Associations (AGAS) </a:t>
            </a:r>
          </a:p>
          <a:p>
            <a:pPr lvl="1"/>
            <a:r>
              <a:rPr lang="en-US" altLang="en-US" dirty="0"/>
              <a:t>Housing Providers (HP)</a:t>
            </a:r>
          </a:p>
        </p:txBody>
      </p:sp>
      <p:sp>
        <p:nvSpPr>
          <p:cNvPr id="4" name="Date Placeholder 3">
            <a:extLst>
              <a:ext uri="{FF2B5EF4-FFF2-40B4-BE49-F238E27FC236}">
                <a16:creationId xmlns:a16="http://schemas.microsoft.com/office/drawing/2014/main" id="{9242CF72-65F1-8585-5774-61AF7A21F125}"/>
              </a:ext>
            </a:extLst>
          </p:cNvPr>
          <p:cNvSpPr>
            <a:spLocks noGrp="1"/>
          </p:cNvSpPr>
          <p:nvPr>
            <p:ph type="dt" sz="half" idx="10"/>
          </p:nvPr>
        </p:nvSpPr>
        <p:spPr/>
        <p:txBody>
          <a:bodyPr/>
          <a:lstStyle/>
          <a:p>
            <a:pPr eaLnBrk="0" fontAlgn="base" hangingPunct="0">
              <a:spcAft>
                <a:spcPct val="0"/>
              </a:spcAft>
              <a:defRPr/>
            </a:pPr>
            <a:r>
              <a:rPr lang="en-US" altLang="en-US">
                <a:solidFill>
                  <a:srgbClr val="FFFFFF"/>
                </a:solidFill>
                <a:latin typeface="Tahoma"/>
              </a:rPr>
              <a:t>Wage and Hour Division</a:t>
            </a:r>
            <a:endParaRPr lang="en-US" altLang="en-US" b="0">
              <a:solidFill>
                <a:srgbClr val="FFFFFF"/>
              </a:solidFill>
              <a:latin typeface="Tahoma"/>
            </a:endParaRPr>
          </a:p>
        </p:txBody>
      </p:sp>
      <p:sp>
        <p:nvSpPr>
          <p:cNvPr id="10243" name="Footer Placeholder 4">
            <a:extLst>
              <a:ext uri="{FF2B5EF4-FFF2-40B4-BE49-F238E27FC236}">
                <a16:creationId xmlns:a16="http://schemas.microsoft.com/office/drawing/2014/main" id="{2A52FB86-A59F-CF31-D2C9-7D8706399685}"/>
              </a:ext>
            </a:extLst>
          </p:cNvPr>
          <p:cNvSpPr>
            <a:spLocks noGrp="1"/>
          </p:cNvSpPr>
          <p:nvPr>
            <p:ph type="ftr" sz="quarter" idx="11"/>
          </p:nvPr>
        </p:nvSpPr>
        <p:spPr>
          <a:noFill/>
        </p:spPr>
        <p:txBody>
          <a:bodyPr/>
          <a:lstStyle>
            <a:lvl1pPr>
              <a:spcBef>
                <a:spcPct val="20000"/>
              </a:spcBef>
              <a:buClr>
                <a:schemeClr val="accent1"/>
              </a:buClr>
              <a:buSzPct val="75000"/>
              <a:buFont typeface="Monotype Sorts" pitchFamily="2" charset="2"/>
              <a:buChar char="l"/>
              <a:defRPr kumimoji="1" sz="3200">
                <a:solidFill>
                  <a:schemeClr val="tx1"/>
                </a:solidFill>
                <a:latin typeface="Tahoma" panose="020B0604030504040204" pitchFamily="34" charset="0"/>
              </a:defRPr>
            </a:lvl1pPr>
            <a:lvl2pPr marL="742950" indent="-285750">
              <a:spcBef>
                <a:spcPct val="20000"/>
              </a:spcBef>
              <a:buClr>
                <a:schemeClr val="accent1"/>
              </a:buClr>
              <a:buChar char="•"/>
              <a:defRPr kumimoji="1" sz="2800">
                <a:solidFill>
                  <a:schemeClr val="tx1"/>
                </a:solidFill>
                <a:latin typeface="Tahoma" panose="020B0604030504040204" pitchFamily="34" charset="0"/>
              </a:defRPr>
            </a:lvl2pPr>
            <a:lvl3pPr marL="1143000" indent="-228600">
              <a:spcBef>
                <a:spcPct val="20000"/>
              </a:spcBef>
              <a:buClr>
                <a:schemeClr val="accent1"/>
              </a:buClr>
              <a:buChar char="–"/>
              <a:defRPr kumimoji="1" sz="2400">
                <a:solidFill>
                  <a:schemeClr val="tx1"/>
                </a:solidFill>
                <a:latin typeface="Tahoma" panose="020B0604030504040204" pitchFamily="34" charset="0"/>
              </a:defRPr>
            </a:lvl3pPr>
            <a:lvl4pPr marL="1600200" indent="-228600">
              <a:spcBef>
                <a:spcPct val="20000"/>
              </a:spcBef>
              <a:buClr>
                <a:schemeClr val="accent1"/>
              </a:buClr>
              <a:buChar char="–"/>
              <a:defRPr kumimoji="1" sz="2000">
                <a:solidFill>
                  <a:schemeClr val="tx1"/>
                </a:solidFill>
                <a:latin typeface="Tahoma" panose="020B0604030504040204" pitchFamily="34" charset="0"/>
              </a:defRPr>
            </a:lvl4pPr>
            <a:lvl5pPr marL="2057400" indent="-228600">
              <a:spcBef>
                <a:spcPct val="20000"/>
              </a:spcBef>
              <a:buClr>
                <a:schemeClr val="accent1"/>
              </a:buClr>
              <a:buChar char="»"/>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9pPr>
          </a:lstStyle>
          <a:p>
            <a:pPr eaLnBrk="0" fontAlgn="base" hangingPunct="0">
              <a:spcBef>
                <a:spcPct val="50000"/>
              </a:spcBef>
              <a:spcAft>
                <a:spcPct val="0"/>
              </a:spcAft>
              <a:buClrTx/>
              <a:buSzTx/>
              <a:buNone/>
            </a:pPr>
            <a:r>
              <a:rPr kumimoji="0" lang="en-US" altLang="en-US" sz="1400">
                <a:solidFill>
                  <a:srgbClr val="FFFFFF"/>
                </a:solidFill>
                <a:latin typeface="Times New Roman" panose="02020603050405020304" pitchFamily="18" charset="0"/>
              </a:rPr>
              <a:t> </a:t>
            </a:r>
            <a:r>
              <a:rPr kumimoji="0" lang="en-US" altLang="en-US" sz="1200">
                <a:solidFill>
                  <a:srgbClr val="FFFFFF"/>
                </a:solidFill>
              </a:rPr>
              <a:t>www.wagehour.dol.gov</a:t>
            </a:r>
            <a:endParaRPr kumimoji="0" lang="en-US" altLang="en-US" sz="1200" b="0">
              <a:solidFill>
                <a:srgbClr val="FFFFFF"/>
              </a:solidFill>
            </a:endParaRPr>
          </a:p>
        </p:txBody>
      </p:sp>
    </p:spTree>
    <p:extLst>
      <p:ext uri="{BB962C8B-B14F-4D97-AF65-F5344CB8AC3E}">
        <p14:creationId xmlns:p14="http://schemas.microsoft.com/office/powerpoint/2010/main" val="12812057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2">
            <a:extLst>
              <a:ext uri="{FF2B5EF4-FFF2-40B4-BE49-F238E27FC236}">
                <a16:creationId xmlns:a16="http://schemas.microsoft.com/office/drawing/2014/main" id="{600D9A8A-BDBA-F814-E08A-59F3F7DD4D7C}"/>
              </a:ext>
            </a:extLst>
          </p:cNvPr>
          <p:cNvSpPr>
            <a:spLocks noGrp="1" noChangeArrowheads="1"/>
          </p:cNvSpPr>
          <p:nvPr>
            <p:ph type="title"/>
          </p:nvPr>
        </p:nvSpPr>
        <p:spPr/>
        <p:txBody>
          <a:bodyPr/>
          <a:lstStyle/>
          <a:p>
            <a:r>
              <a:rPr lang="en-US" altLang="en-US"/>
              <a:t>MSPA Coverage - AGERs, and AGAS’ </a:t>
            </a:r>
          </a:p>
        </p:txBody>
      </p:sp>
      <p:sp>
        <p:nvSpPr>
          <p:cNvPr id="12293" name="Rectangle 3">
            <a:extLst>
              <a:ext uri="{FF2B5EF4-FFF2-40B4-BE49-F238E27FC236}">
                <a16:creationId xmlns:a16="http://schemas.microsoft.com/office/drawing/2014/main" id="{D62BBE48-2ABF-8FA5-0DFF-78176D926287}"/>
              </a:ext>
            </a:extLst>
          </p:cNvPr>
          <p:cNvSpPr>
            <a:spLocks noGrp="1" noChangeArrowheads="1"/>
          </p:cNvSpPr>
          <p:nvPr>
            <p:ph idx="1"/>
          </p:nvPr>
        </p:nvSpPr>
        <p:spPr/>
        <p:txBody>
          <a:bodyPr/>
          <a:lstStyle/>
          <a:p>
            <a:r>
              <a:rPr lang="en-US" altLang="en-US" dirty="0"/>
              <a:t>AGERs, and AGAS’ are subject to MSPA if they:</a:t>
            </a:r>
          </a:p>
          <a:p>
            <a:pPr lvl="1"/>
            <a:r>
              <a:rPr lang="en-US" altLang="en-US" dirty="0"/>
              <a:t>Furnish</a:t>
            </a:r>
          </a:p>
          <a:p>
            <a:pPr lvl="1"/>
            <a:r>
              <a:rPr lang="en-US" altLang="en-US" dirty="0"/>
              <a:t>Recruit</a:t>
            </a:r>
          </a:p>
          <a:p>
            <a:pPr lvl="1"/>
            <a:r>
              <a:rPr lang="en-US" altLang="en-US" dirty="0"/>
              <a:t>Employ</a:t>
            </a:r>
          </a:p>
          <a:p>
            <a:pPr lvl="1"/>
            <a:r>
              <a:rPr lang="en-US" altLang="en-US" dirty="0"/>
              <a:t>Solicit</a:t>
            </a:r>
          </a:p>
          <a:p>
            <a:pPr lvl="1"/>
            <a:r>
              <a:rPr lang="en-US" altLang="en-US" dirty="0"/>
              <a:t>Hire </a:t>
            </a:r>
          </a:p>
          <a:p>
            <a:pPr lvl="1"/>
            <a:r>
              <a:rPr lang="en-US" altLang="en-US" dirty="0"/>
              <a:t>Transport</a:t>
            </a:r>
          </a:p>
        </p:txBody>
      </p:sp>
      <p:sp>
        <p:nvSpPr>
          <p:cNvPr id="4" name="Date Placeholder 3">
            <a:extLst>
              <a:ext uri="{FF2B5EF4-FFF2-40B4-BE49-F238E27FC236}">
                <a16:creationId xmlns:a16="http://schemas.microsoft.com/office/drawing/2014/main" id="{FFCC1783-A8F7-3BE1-2F1B-4FF449AD40FB}"/>
              </a:ext>
            </a:extLst>
          </p:cNvPr>
          <p:cNvSpPr>
            <a:spLocks noGrp="1"/>
          </p:cNvSpPr>
          <p:nvPr>
            <p:ph type="dt" sz="half" idx="10"/>
          </p:nvPr>
        </p:nvSpPr>
        <p:spPr/>
        <p:txBody>
          <a:bodyPr/>
          <a:lstStyle/>
          <a:p>
            <a:pPr eaLnBrk="0" fontAlgn="base" hangingPunct="0">
              <a:spcAft>
                <a:spcPct val="0"/>
              </a:spcAft>
              <a:defRPr/>
            </a:pPr>
            <a:r>
              <a:rPr lang="en-US" altLang="en-US">
                <a:solidFill>
                  <a:srgbClr val="FFFFFF"/>
                </a:solidFill>
                <a:latin typeface="Tahoma"/>
              </a:rPr>
              <a:t>Wage and Hour Division</a:t>
            </a:r>
            <a:endParaRPr lang="en-US" altLang="en-US" b="0">
              <a:solidFill>
                <a:srgbClr val="FFFFFF"/>
              </a:solidFill>
              <a:latin typeface="Tahoma"/>
            </a:endParaRPr>
          </a:p>
        </p:txBody>
      </p:sp>
      <p:sp>
        <p:nvSpPr>
          <p:cNvPr id="12291" name="Footer Placeholder 4">
            <a:extLst>
              <a:ext uri="{FF2B5EF4-FFF2-40B4-BE49-F238E27FC236}">
                <a16:creationId xmlns:a16="http://schemas.microsoft.com/office/drawing/2014/main" id="{98813D91-D6E8-E083-7A27-AEC6AC4EBEF7}"/>
              </a:ext>
            </a:extLst>
          </p:cNvPr>
          <p:cNvSpPr>
            <a:spLocks noGrp="1"/>
          </p:cNvSpPr>
          <p:nvPr>
            <p:ph type="ftr" sz="quarter" idx="11"/>
          </p:nvPr>
        </p:nvSpPr>
        <p:spPr>
          <a:noFill/>
        </p:spPr>
        <p:txBody>
          <a:bodyPr/>
          <a:lstStyle>
            <a:lvl1pPr>
              <a:spcBef>
                <a:spcPct val="20000"/>
              </a:spcBef>
              <a:buClr>
                <a:schemeClr val="accent1"/>
              </a:buClr>
              <a:buSzPct val="75000"/>
              <a:buFont typeface="Monotype Sorts" pitchFamily="2" charset="2"/>
              <a:buChar char="l"/>
              <a:defRPr kumimoji="1" sz="3200">
                <a:solidFill>
                  <a:schemeClr val="tx1"/>
                </a:solidFill>
                <a:latin typeface="Tahoma" panose="020B0604030504040204" pitchFamily="34" charset="0"/>
              </a:defRPr>
            </a:lvl1pPr>
            <a:lvl2pPr marL="742950" indent="-285750">
              <a:spcBef>
                <a:spcPct val="20000"/>
              </a:spcBef>
              <a:buClr>
                <a:schemeClr val="accent1"/>
              </a:buClr>
              <a:buChar char="•"/>
              <a:defRPr kumimoji="1" sz="2800">
                <a:solidFill>
                  <a:schemeClr val="tx1"/>
                </a:solidFill>
                <a:latin typeface="Tahoma" panose="020B0604030504040204" pitchFamily="34" charset="0"/>
              </a:defRPr>
            </a:lvl2pPr>
            <a:lvl3pPr marL="1143000" indent="-228600">
              <a:spcBef>
                <a:spcPct val="20000"/>
              </a:spcBef>
              <a:buClr>
                <a:schemeClr val="accent1"/>
              </a:buClr>
              <a:buChar char="–"/>
              <a:defRPr kumimoji="1" sz="2400">
                <a:solidFill>
                  <a:schemeClr val="tx1"/>
                </a:solidFill>
                <a:latin typeface="Tahoma" panose="020B0604030504040204" pitchFamily="34" charset="0"/>
              </a:defRPr>
            </a:lvl3pPr>
            <a:lvl4pPr marL="1600200" indent="-228600">
              <a:spcBef>
                <a:spcPct val="20000"/>
              </a:spcBef>
              <a:buClr>
                <a:schemeClr val="accent1"/>
              </a:buClr>
              <a:buChar char="–"/>
              <a:defRPr kumimoji="1" sz="2000">
                <a:solidFill>
                  <a:schemeClr val="tx1"/>
                </a:solidFill>
                <a:latin typeface="Tahoma" panose="020B0604030504040204" pitchFamily="34" charset="0"/>
              </a:defRPr>
            </a:lvl4pPr>
            <a:lvl5pPr marL="2057400" indent="-228600">
              <a:spcBef>
                <a:spcPct val="20000"/>
              </a:spcBef>
              <a:buClr>
                <a:schemeClr val="accent1"/>
              </a:buClr>
              <a:buChar char="»"/>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9pPr>
          </a:lstStyle>
          <a:p>
            <a:pPr eaLnBrk="0" fontAlgn="base" hangingPunct="0">
              <a:spcBef>
                <a:spcPct val="50000"/>
              </a:spcBef>
              <a:spcAft>
                <a:spcPct val="0"/>
              </a:spcAft>
              <a:buClrTx/>
              <a:buSzTx/>
              <a:buNone/>
            </a:pPr>
            <a:r>
              <a:rPr kumimoji="0" lang="en-US" altLang="en-US" sz="1400">
                <a:solidFill>
                  <a:srgbClr val="FFFFFF"/>
                </a:solidFill>
                <a:latin typeface="Times New Roman" panose="02020603050405020304" pitchFamily="18" charset="0"/>
              </a:rPr>
              <a:t> </a:t>
            </a:r>
            <a:r>
              <a:rPr kumimoji="0" lang="en-US" altLang="en-US" sz="1200">
                <a:solidFill>
                  <a:srgbClr val="FFFFFF"/>
                </a:solidFill>
              </a:rPr>
              <a:t>www.wagehour.dol.gov</a:t>
            </a:r>
            <a:endParaRPr kumimoji="0" lang="en-US" altLang="en-US" sz="1200" b="0">
              <a:solidFill>
                <a:srgbClr val="FFFFFF"/>
              </a:solidFill>
            </a:endParaRPr>
          </a:p>
        </p:txBody>
      </p:sp>
    </p:spTree>
    <p:extLst>
      <p:ext uri="{BB962C8B-B14F-4D97-AF65-F5344CB8AC3E}">
        <p14:creationId xmlns:p14="http://schemas.microsoft.com/office/powerpoint/2010/main" val="3332863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2">
            <a:extLst>
              <a:ext uri="{FF2B5EF4-FFF2-40B4-BE49-F238E27FC236}">
                <a16:creationId xmlns:a16="http://schemas.microsoft.com/office/drawing/2014/main" id="{6299CD5C-5DDF-4ECE-8E0E-EB429426BD29}"/>
              </a:ext>
            </a:extLst>
          </p:cNvPr>
          <p:cNvSpPr>
            <a:spLocks noGrp="1" noChangeArrowheads="1"/>
          </p:cNvSpPr>
          <p:nvPr>
            <p:ph type="title"/>
          </p:nvPr>
        </p:nvSpPr>
        <p:spPr/>
        <p:txBody>
          <a:bodyPr/>
          <a:lstStyle/>
          <a:p>
            <a:r>
              <a:rPr lang="en-US" altLang="en-US"/>
              <a:t>MSPA Coverage - FLCs</a:t>
            </a:r>
          </a:p>
        </p:txBody>
      </p:sp>
      <p:sp>
        <p:nvSpPr>
          <p:cNvPr id="14341" name="Rectangle 3">
            <a:extLst>
              <a:ext uri="{FF2B5EF4-FFF2-40B4-BE49-F238E27FC236}">
                <a16:creationId xmlns:a16="http://schemas.microsoft.com/office/drawing/2014/main" id="{A8B5D937-90F0-1EEB-F316-95F7DCD3DFFC}"/>
              </a:ext>
            </a:extLst>
          </p:cNvPr>
          <p:cNvSpPr>
            <a:spLocks noGrp="1" noChangeArrowheads="1"/>
          </p:cNvSpPr>
          <p:nvPr>
            <p:ph idx="1"/>
          </p:nvPr>
        </p:nvSpPr>
        <p:spPr/>
        <p:txBody>
          <a:bodyPr/>
          <a:lstStyle/>
          <a:p>
            <a:r>
              <a:rPr lang="en-US" altLang="en-US" dirty="0"/>
              <a:t>FLCs are subject to MSPA if they, for a fee or other consideration:</a:t>
            </a:r>
          </a:p>
          <a:p>
            <a:pPr lvl="1"/>
            <a:r>
              <a:rPr lang="en-US" altLang="en-US" dirty="0"/>
              <a:t>Furnish</a:t>
            </a:r>
          </a:p>
          <a:p>
            <a:pPr lvl="1"/>
            <a:r>
              <a:rPr lang="en-US" altLang="en-US" dirty="0"/>
              <a:t>Recruit</a:t>
            </a:r>
          </a:p>
          <a:p>
            <a:pPr lvl="1"/>
            <a:r>
              <a:rPr lang="en-US" altLang="en-US" dirty="0"/>
              <a:t>Employ</a:t>
            </a:r>
          </a:p>
          <a:p>
            <a:pPr lvl="1"/>
            <a:r>
              <a:rPr lang="en-US" altLang="en-US" dirty="0"/>
              <a:t>Solicit</a:t>
            </a:r>
          </a:p>
          <a:p>
            <a:pPr lvl="1"/>
            <a:r>
              <a:rPr lang="en-US" altLang="en-US" dirty="0"/>
              <a:t>Hire </a:t>
            </a:r>
          </a:p>
          <a:p>
            <a:pPr lvl="1"/>
            <a:r>
              <a:rPr lang="en-US" altLang="en-US" dirty="0"/>
              <a:t>Transport</a:t>
            </a:r>
          </a:p>
        </p:txBody>
      </p:sp>
      <p:sp>
        <p:nvSpPr>
          <p:cNvPr id="4" name="Date Placeholder 3">
            <a:extLst>
              <a:ext uri="{FF2B5EF4-FFF2-40B4-BE49-F238E27FC236}">
                <a16:creationId xmlns:a16="http://schemas.microsoft.com/office/drawing/2014/main" id="{E23623A1-B49D-DC25-FE79-4C185E207F4A}"/>
              </a:ext>
            </a:extLst>
          </p:cNvPr>
          <p:cNvSpPr>
            <a:spLocks noGrp="1"/>
          </p:cNvSpPr>
          <p:nvPr>
            <p:ph type="dt" sz="half" idx="10"/>
          </p:nvPr>
        </p:nvSpPr>
        <p:spPr/>
        <p:txBody>
          <a:bodyPr/>
          <a:lstStyle/>
          <a:p>
            <a:pPr eaLnBrk="0" fontAlgn="base" hangingPunct="0">
              <a:spcAft>
                <a:spcPct val="0"/>
              </a:spcAft>
              <a:defRPr/>
            </a:pPr>
            <a:r>
              <a:rPr lang="en-US" altLang="en-US">
                <a:solidFill>
                  <a:srgbClr val="FFFFFF"/>
                </a:solidFill>
                <a:latin typeface="Tahoma"/>
              </a:rPr>
              <a:t>Wage and Hour Division</a:t>
            </a:r>
            <a:endParaRPr lang="en-US" altLang="en-US" b="0">
              <a:solidFill>
                <a:srgbClr val="FFFFFF"/>
              </a:solidFill>
              <a:latin typeface="Tahoma"/>
            </a:endParaRPr>
          </a:p>
        </p:txBody>
      </p:sp>
      <p:sp>
        <p:nvSpPr>
          <p:cNvPr id="14339" name="Footer Placeholder 4">
            <a:extLst>
              <a:ext uri="{FF2B5EF4-FFF2-40B4-BE49-F238E27FC236}">
                <a16:creationId xmlns:a16="http://schemas.microsoft.com/office/drawing/2014/main" id="{95CFCC77-21F7-3800-9BF1-B0BB2A13BC61}"/>
              </a:ext>
            </a:extLst>
          </p:cNvPr>
          <p:cNvSpPr>
            <a:spLocks noGrp="1"/>
          </p:cNvSpPr>
          <p:nvPr>
            <p:ph type="ftr" sz="quarter" idx="11"/>
          </p:nvPr>
        </p:nvSpPr>
        <p:spPr>
          <a:noFill/>
        </p:spPr>
        <p:txBody>
          <a:bodyPr/>
          <a:lstStyle>
            <a:lvl1pPr>
              <a:spcBef>
                <a:spcPct val="20000"/>
              </a:spcBef>
              <a:buClr>
                <a:schemeClr val="accent1"/>
              </a:buClr>
              <a:buSzPct val="75000"/>
              <a:buFont typeface="Monotype Sorts" pitchFamily="2" charset="2"/>
              <a:buChar char="l"/>
              <a:defRPr kumimoji="1" sz="3200">
                <a:solidFill>
                  <a:schemeClr val="tx1"/>
                </a:solidFill>
                <a:latin typeface="Tahoma" panose="020B0604030504040204" pitchFamily="34" charset="0"/>
              </a:defRPr>
            </a:lvl1pPr>
            <a:lvl2pPr marL="742950" indent="-285750">
              <a:spcBef>
                <a:spcPct val="20000"/>
              </a:spcBef>
              <a:buClr>
                <a:schemeClr val="accent1"/>
              </a:buClr>
              <a:buChar char="•"/>
              <a:defRPr kumimoji="1" sz="2800">
                <a:solidFill>
                  <a:schemeClr val="tx1"/>
                </a:solidFill>
                <a:latin typeface="Tahoma" panose="020B0604030504040204" pitchFamily="34" charset="0"/>
              </a:defRPr>
            </a:lvl2pPr>
            <a:lvl3pPr marL="1143000" indent="-228600">
              <a:spcBef>
                <a:spcPct val="20000"/>
              </a:spcBef>
              <a:buClr>
                <a:schemeClr val="accent1"/>
              </a:buClr>
              <a:buChar char="–"/>
              <a:defRPr kumimoji="1" sz="2400">
                <a:solidFill>
                  <a:schemeClr val="tx1"/>
                </a:solidFill>
                <a:latin typeface="Tahoma" panose="020B0604030504040204" pitchFamily="34" charset="0"/>
              </a:defRPr>
            </a:lvl3pPr>
            <a:lvl4pPr marL="1600200" indent="-228600">
              <a:spcBef>
                <a:spcPct val="20000"/>
              </a:spcBef>
              <a:buClr>
                <a:schemeClr val="accent1"/>
              </a:buClr>
              <a:buChar char="–"/>
              <a:defRPr kumimoji="1" sz="2000">
                <a:solidFill>
                  <a:schemeClr val="tx1"/>
                </a:solidFill>
                <a:latin typeface="Tahoma" panose="020B0604030504040204" pitchFamily="34" charset="0"/>
              </a:defRPr>
            </a:lvl4pPr>
            <a:lvl5pPr marL="2057400" indent="-228600">
              <a:spcBef>
                <a:spcPct val="20000"/>
              </a:spcBef>
              <a:buClr>
                <a:schemeClr val="accent1"/>
              </a:buClr>
              <a:buChar char="»"/>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9pPr>
          </a:lstStyle>
          <a:p>
            <a:pPr eaLnBrk="0" fontAlgn="base" hangingPunct="0">
              <a:spcBef>
                <a:spcPct val="50000"/>
              </a:spcBef>
              <a:spcAft>
                <a:spcPct val="0"/>
              </a:spcAft>
              <a:buClrTx/>
              <a:buSzTx/>
              <a:buNone/>
            </a:pPr>
            <a:r>
              <a:rPr kumimoji="0" lang="en-US" altLang="en-US" sz="1400">
                <a:solidFill>
                  <a:srgbClr val="FFFFFF"/>
                </a:solidFill>
                <a:latin typeface="Times New Roman" panose="02020603050405020304" pitchFamily="18" charset="0"/>
              </a:rPr>
              <a:t> </a:t>
            </a:r>
            <a:r>
              <a:rPr kumimoji="0" lang="en-US" altLang="en-US" sz="1200">
                <a:solidFill>
                  <a:srgbClr val="FFFFFF"/>
                </a:solidFill>
              </a:rPr>
              <a:t>www.wagehour.dol.gov</a:t>
            </a:r>
            <a:endParaRPr kumimoji="0" lang="en-US" altLang="en-US" sz="1200" b="0">
              <a:solidFill>
                <a:srgbClr val="FFFFFF"/>
              </a:solidFill>
            </a:endParaRPr>
          </a:p>
        </p:txBody>
      </p:sp>
    </p:spTree>
    <p:extLst>
      <p:ext uri="{BB962C8B-B14F-4D97-AF65-F5344CB8AC3E}">
        <p14:creationId xmlns:p14="http://schemas.microsoft.com/office/powerpoint/2010/main" val="29905235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1026">
            <a:extLst>
              <a:ext uri="{FF2B5EF4-FFF2-40B4-BE49-F238E27FC236}">
                <a16:creationId xmlns:a16="http://schemas.microsoft.com/office/drawing/2014/main" id="{EE908297-C698-89FF-7399-092120868FE5}"/>
              </a:ext>
            </a:extLst>
          </p:cNvPr>
          <p:cNvSpPr>
            <a:spLocks noGrp="1" noChangeArrowheads="1"/>
          </p:cNvSpPr>
          <p:nvPr>
            <p:ph type="title"/>
          </p:nvPr>
        </p:nvSpPr>
        <p:spPr/>
        <p:txBody>
          <a:bodyPr/>
          <a:lstStyle/>
          <a:p>
            <a:r>
              <a:rPr lang="en-US" altLang="en-US"/>
              <a:t>MSPA Agricultural Workers</a:t>
            </a:r>
          </a:p>
        </p:txBody>
      </p:sp>
      <p:sp>
        <p:nvSpPr>
          <p:cNvPr id="16389" name="Rectangle 1027">
            <a:extLst>
              <a:ext uri="{FF2B5EF4-FFF2-40B4-BE49-F238E27FC236}">
                <a16:creationId xmlns:a16="http://schemas.microsoft.com/office/drawing/2014/main" id="{E6339892-CE67-8563-9F97-CFBF38047E13}"/>
              </a:ext>
            </a:extLst>
          </p:cNvPr>
          <p:cNvSpPr>
            <a:spLocks noGrp="1" noChangeArrowheads="1"/>
          </p:cNvSpPr>
          <p:nvPr>
            <p:ph idx="1"/>
          </p:nvPr>
        </p:nvSpPr>
        <p:spPr/>
        <p:txBody>
          <a:bodyPr/>
          <a:lstStyle/>
          <a:p>
            <a:r>
              <a:rPr lang="en-US" altLang="en-US" dirty="0"/>
              <a:t>Migrant Agricultural Worker</a:t>
            </a:r>
          </a:p>
          <a:p>
            <a:pPr lvl="1"/>
            <a:r>
              <a:rPr lang="en-US" altLang="en-US" dirty="0"/>
              <a:t>Required to be away overnight from permanent residence </a:t>
            </a:r>
          </a:p>
          <a:p>
            <a:pPr lvl="1"/>
            <a:endParaRPr lang="en-US" altLang="en-US" dirty="0"/>
          </a:p>
          <a:p>
            <a:r>
              <a:rPr lang="en-US" altLang="en-US" dirty="0"/>
              <a:t>Seasonal Agricultural Worker</a:t>
            </a:r>
          </a:p>
          <a:p>
            <a:pPr lvl="1"/>
            <a:r>
              <a:rPr lang="en-US" altLang="en-US" dirty="0"/>
              <a:t>Not required to stay overnight away from permanent residence (local resident).</a:t>
            </a:r>
          </a:p>
          <a:p>
            <a:endParaRPr lang="en-US" altLang="en-US" dirty="0"/>
          </a:p>
        </p:txBody>
      </p:sp>
      <p:sp>
        <p:nvSpPr>
          <p:cNvPr id="4" name="Date Placeholder 3">
            <a:extLst>
              <a:ext uri="{FF2B5EF4-FFF2-40B4-BE49-F238E27FC236}">
                <a16:creationId xmlns:a16="http://schemas.microsoft.com/office/drawing/2014/main" id="{19F09199-D837-B147-E908-981F336E37AC}"/>
              </a:ext>
            </a:extLst>
          </p:cNvPr>
          <p:cNvSpPr>
            <a:spLocks noGrp="1"/>
          </p:cNvSpPr>
          <p:nvPr>
            <p:ph type="dt" sz="half" idx="10"/>
          </p:nvPr>
        </p:nvSpPr>
        <p:spPr/>
        <p:txBody>
          <a:bodyPr/>
          <a:lstStyle/>
          <a:p>
            <a:pPr eaLnBrk="0" fontAlgn="base" hangingPunct="0">
              <a:spcAft>
                <a:spcPct val="0"/>
              </a:spcAft>
              <a:defRPr/>
            </a:pPr>
            <a:r>
              <a:rPr lang="en-US" altLang="en-US">
                <a:solidFill>
                  <a:srgbClr val="FFFFFF"/>
                </a:solidFill>
                <a:latin typeface="Tahoma"/>
              </a:rPr>
              <a:t>Wage and Hour Division</a:t>
            </a:r>
            <a:endParaRPr lang="en-US" altLang="en-US" b="0">
              <a:solidFill>
                <a:srgbClr val="FFFFFF"/>
              </a:solidFill>
              <a:latin typeface="Tahoma"/>
            </a:endParaRPr>
          </a:p>
        </p:txBody>
      </p:sp>
      <p:sp>
        <p:nvSpPr>
          <p:cNvPr id="16387" name="Footer Placeholder 4">
            <a:extLst>
              <a:ext uri="{FF2B5EF4-FFF2-40B4-BE49-F238E27FC236}">
                <a16:creationId xmlns:a16="http://schemas.microsoft.com/office/drawing/2014/main" id="{AB2D5E4F-9F2F-3F01-0583-2736E8DF8ABA}"/>
              </a:ext>
            </a:extLst>
          </p:cNvPr>
          <p:cNvSpPr>
            <a:spLocks noGrp="1"/>
          </p:cNvSpPr>
          <p:nvPr>
            <p:ph type="ftr" sz="quarter" idx="11"/>
          </p:nvPr>
        </p:nvSpPr>
        <p:spPr>
          <a:noFill/>
        </p:spPr>
        <p:txBody>
          <a:bodyPr/>
          <a:lstStyle>
            <a:lvl1pPr>
              <a:spcBef>
                <a:spcPct val="20000"/>
              </a:spcBef>
              <a:buClr>
                <a:schemeClr val="accent1"/>
              </a:buClr>
              <a:buSzPct val="75000"/>
              <a:buFont typeface="Monotype Sorts" pitchFamily="2" charset="2"/>
              <a:buChar char="l"/>
              <a:defRPr kumimoji="1" sz="3200">
                <a:solidFill>
                  <a:schemeClr val="tx1"/>
                </a:solidFill>
                <a:latin typeface="Tahoma" panose="020B0604030504040204" pitchFamily="34" charset="0"/>
              </a:defRPr>
            </a:lvl1pPr>
            <a:lvl2pPr marL="742950" indent="-285750">
              <a:spcBef>
                <a:spcPct val="20000"/>
              </a:spcBef>
              <a:buClr>
                <a:schemeClr val="accent1"/>
              </a:buClr>
              <a:buChar char="•"/>
              <a:defRPr kumimoji="1" sz="2800">
                <a:solidFill>
                  <a:schemeClr val="tx1"/>
                </a:solidFill>
                <a:latin typeface="Tahoma" panose="020B0604030504040204" pitchFamily="34" charset="0"/>
              </a:defRPr>
            </a:lvl2pPr>
            <a:lvl3pPr marL="1143000" indent="-228600">
              <a:spcBef>
                <a:spcPct val="20000"/>
              </a:spcBef>
              <a:buClr>
                <a:schemeClr val="accent1"/>
              </a:buClr>
              <a:buChar char="–"/>
              <a:defRPr kumimoji="1" sz="2400">
                <a:solidFill>
                  <a:schemeClr val="tx1"/>
                </a:solidFill>
                <a:latin typeface="Tahoma" panose="020B0604030504040204" pitchFamily="34" charset="0"/>
              </a:defRPr>
            </a:lvl3pPr>
            <a:lvl4pPr marL="1600200" indent="-228600">
              <a:spcBef>
                <a:spcPct val="20000"/>
              </a:spcBef>
              <a:buClr>
                <a:schemeClr val="accent1"/>
              </a:buClr>
              <a:buChar char="–"/>
              <a:defRPr kumimoji="1" sz="2000">
                <a:solidFill>
                  <a:schemeClr val="tx1"/>
                </a:solidFill>
                <a:latin typeface="Tahoma" panose="020B0604030504040204" pitchFamily="34" charset="0"/>
              </a:defRPr>
            </a:lvl4pPr>
            <a:lvl5pPr marL="2057400" indent="-228600">
              <a:spcBef>
                <a:spcPct val="20000"/>
              </a:spcBef>
              <a:buClr>
                <a:schemeClr val="accent1"/>
              </a:buClr>
              <a:buChar char="»"/>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9pPr>
          </a:lstStyle>
          <a:p>
            <a:pPr eaLnBrk="0" fontAlgn="base" hangingPunct="0">
              <a:spcBef>
                <a:spcPct val="50000"/>
              </a:spcBef>
              <a:spcAft>
                <a:spcPct val="0"/>
              </a:spcAft>
              <a:buClrTx/>
              <a:buSzTx/>
              <a:buNone/>
            </a:pPr>
            <a:r>
              <a:rPr kumimoji="0" lang="en-US" altLang="en-US" sz="1400">
                <a:solidFill>
                  <a:srgbClr val="FFFFFF"/>
                </a:solidFill>
                <a:latin typeface="Times New Roman" panose="02020603050405020304" pitchFamily="18" charset="0"/>
              </a:rPr>
              <a:t> </a:t>
            </a:r>
            <a:r>
              <a:rPr kumimoji="0" lang="en-US" altLang="en-US" sz="1200">
                <a:solidFill>
                  <a:srgbClr val="FFFFFF"/>
                </a:solidFill>
              </a:rPr>
              <a:t>www.wagehour.dol.gov</a:t>
            </a:r>
            <a:endParaRPr kumimoji="0" lang="en-US" altLang="en-US" sz="1200" b="0">
              <a:solidFill>
                <a:srgbClr val="FFFFFF"/>
              </a:solidFill>
            </a:endParaRPr>
          </a:p>
        </p:txBody>
      </p:sp>
    </p:spTree>
    <p:extLst>
      <p:ext uri="{BB962C8B-B14F-4D97-AF65-F5344CB8AC3E}">
        <p14:creationId xmlns:p14="http://schemas.microsoft.com/office/powerpoint/2010/main" val="33464458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2">
            <a:extLst>
              <a:ext uri="{FF2B5EF4-FFF2-40B4-BE49-F238E27FC236}">
                <a16:creationId xmlns:a16="http://schemas.microsoft.com/office/drawing/2014/main" id="{D5676C06-9BFD-A245-124A-E12A94C1407B}"/>
              </a:ext>
            </a:extLst>
          </p:cNvPr>
          <p:cNvSpPr>
            <a:spLocks noGrp="1" noChangeArrowheads="1"/>
          </p:cNvSpPr>
          <p:nvPr>
            <p:ph type="title"/>
          </p:nvPr>
        </p:nvSpPr>
        <p:spPr/>
        <p:txBody>
          <a:bodyPr/>
          <a:lstStyle/>
          <a:p>
            <a:r>
              <a:rPr lang="en-US" altLang="en-US"/>
              <a:t>Joint Employment under MSPA</a:t>
            </a:r>
            <a:endParaRPr lang="en-US" altLang="en-US" b="1"/>
          </a:p>
        </p:txBody>
      </p:sp>
      <p:sp>
        <p:nvSpPr>
          <p:cNvPr id="18437" name="Rectangle 3">
            <a:extLst>
              <a:ext uri="{FF2B5EF4-FFF2-40B4-BE49-F238E27FC236}">
                <a16:creationId xmlns:a16="http://schemas.microsoft.com/office/drawing/2014/main" id="{DC77672D-8173-73AD-883E-668AC1E55BE8}"/>
              </a:ext>
            </a:extLst>
          </p:cNvPr>
          <p:cNvSpPr>
            <a:spLocks noGrp="1" noChangeArrowheads="1"/>
          </p:cNvSpPr>
          <p:nvPr>
            <p:ph idx="1"/>
          </p:nvPr>
        </p:nvSpPr>
        <p:spPr/>
        <p:txBody>
          <a:bodyPr/>
          <a:lstStyle/>
          <a:p>
            <a:r>
              <a:rPr lang="en-US" altLang="en-US" dirty="0"/>
              <a:t>Employment of an individual by two or more employers (including AGERs, AGAS, &amp; FLCs) who simultaneously benefit from the work of the employee.</a:t>
            </a:r>
          </a:p>
          <a:p>
            <a:r>
              <a:rPr lang="en-US" altLang="en-US" dirty="0"/>
              <a:t>All joint employers are responsible for assuring workers are employed in compliance with all applicable laws, including MSPA.</a:t>
            </a:r>
          </a:p>
        </p:txBody>
      </p:sp>
      <p:sp>
        <p:nvSpPr>
          <p:cNvPr id="4" name="Date Placeholder 3">
            <a:extLst>
              <a:ext uri="{FF2B5EF4-FFF2-40B4-BE49-F238E27FC236}">
                <a16:creationId xmlns:a16="http://schemas.microsoft.com/office/drawing/2014/main" id="{3DB29F34-A295-34FE-8E07-CEA62D321FDD}"/>
              </a:ext>
            </a:extLst>
          </p:cNvPr>
          <p:cNvSpPr>
            <a:spLocks noGrp="1"/>
          </p:cNvSpPr>
          <p:nvPr>
            <p:ph type="dt" sz="half" idx="10"/>
          </p:nvPr>
        </p:nvSpPr>
        <p:spPr/>
        <p:txBody>
          <a:bodyPr/>
          <a:lstStyle/>
          <a:p>
            <a:pPr eaLnBrk="0" fontAlgn="base" hangingPunct="0">
              <a:spcAft>
                <a:spcPct val="0"/>
              </a:spcAft>
              <a:defRPr/>
            </a:pPr>
            <a:r>
              <a:rPr lang="en-US" altLang="en-US">
                <a:solidFill>
                  <a:srgbClr val="FFFFFF"/>
                </a:solidFill>
                <a:latin typeface="Tahoma"/>
              </a:rPr>
              <a:t>Wage and Hour Division</a:t>
            </a:r>
            <a:endParaRPr lang="en-US" altLang="en-US" b="0">
              <a:solidFill>
                <a:srgbClr val="FFFFFF"/>
              </a:solidFill>
              <a:latin typeface="Tahoma"/>
            </a:endParaRPr>
          </a:p>
        </p:txBody>
      </p:sp>
      <p:sp>
        <p:nvSpPr>
          <p:cNvPr id="18435" name="Footer Placeholder 4">
            <a:extLst>
              <a:ext uri="{FF2B5EF4-FFF2-40B4-BE49-F238E27FC236}">
                <a16:creationId xmlns:a16="http://schemas.microsoft.com/office/drawing/2014/main" id="{F121BAE8-39C0-7E08-5ACB-30BE8CEF7D82}"/>
              </a:ext>
            </a:extLst>
          </p:cNvPr>
          <p:cNvSpPr>
            <a:spLocks noGrp="1"/>
          </p:cNvSpPr>
          <p:nvPr>
            <p:ph type="ftr" sz="quarter" idx="11"/>
          </p:nvPr>
        </p:nvSpPr>
        <p:spPr>
          <a:noFill/>
        </p:spPr>
        <p:txBody>
          <a:bodyPr/>
          <a:lstStyle>
            <a:lvl1pPr>
              <a:spcBef>
                <a:spcPct val="20000"/>
              </a:spcBef>
              <a:buClr>
                <a:schemeClr val="accent1"/>
              </a:buClr>
              <a:buSzPct val="75000"/>
              <a:buFont typeface="Monotype Sorts" pitchFamily="2" charset="2"/>
              <a:buChar char="l"/>
              <a:defRPr kumimoji="1" sz="3200">
                <a:solidFill>
                  <a:schemeClr val="tx1"/>
                </a:solidFill>
                <a:latin typeface="Tahoma" panose="020B0604030504040204" pitchFamily="34" charset="0"/>
              </a:defRPr>
            </a:lvl1pPr>
            <a:lvl2pPr marL="742950" indent="-285750">
              <a:spcBef>
                <a:spcPct val="20000"/>
              </a:spcBef>
              <a:buClr>
                <a:schemeClr val="accent1"/>
              </a:buClr>
              <a:buChar char="•"/>
              <a:defRPr kumimoji="1" sz="2800">
                <a:solidFill>
                  <a:schemeClr val="tx1"/>
                </a:solidFill>
                <a:latin typeface="Tahoma" panose="020B0604030504040204" pitchFamily="34" charset="0"/>
              </a:defRPr>
            </a:lvl2pPr>
            <a:lvl3pPr marL="1143000" indent="-228600">
              <a:spcBef>
                <a:spcPct val="20000"/>
              </a:spcBef>
              <a:buClr>
                <a:schemeClr val="accent1"/>
              </a:buClr>
              <a:buChar char="–"/>
              <a:defRPr kumimoji="1" sz="2400">
                <a:solidFill>
                  <a:schemeClr val="tx1"/>
                </a:solidFill>
                <a:latin typeface="Tahoma" panose="020B0604030504040204" pitchFamily="34" charset="0"/>
              </a:defRPr>
            </a:lvl3pPr>
            <a:lvl4pPr marL="1600200" indent="-228600">
              <a:spcBef>
                <a:spcPct val="20000"/>
              </a:spcBef>
              <a:buClr>
                <a:schemeClr val="accent1"/>
              </a:buClr>
              <a:buChar char="–"/>
              <a:defRPr kumimoji="1" sz="2000">
                <a:solidFill>
                  <a:schemeClr val="tx1"/>
                </a:solidFill>
                <a:latin typeface="Tahoma" panose="020B0604030504040204" pitchFamily="34" charset="0"/>
              </a:defRPr>
            </a:lvl4pPr>
            <a:lvl5pPr marL="2057400" indent="-228600">
              <a:spcBef>
                <a:spcPct val="20000"/>
              </a:spcBef>
              <a:buClr>
                <a:schemeClr val="accent1"/>
              </a:buClr>
              <a:buChar char="»"/>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9pPr>
          </a:lstStyle>
          <a:p>
            <a:pPr eaLnBrk="0" fontAlgn="base" hangingPunct="0">
              <a:spcBef>
                <a:spcPct val="50000"/>
              </a:spcBef>
              <a:spcAft>
                <a:spcPct val="0"/>
              </a:spcAft>
              <a:buClrTx/>
              <a:buSzTx/>
              <a:buNone/>
            </a:pPr>
            <a:r>
              <a:rPr kumimoji="0" lang="en-US" altLang="en-US" sz="1400">
                <a:solidFill>
                  <a:srgbClr val="FFFFFF"/>
                </a:solidFill>
                <a:latin typeface="Times New Roman" panose="02020603050405020304" pitchFamily="18" charset="0"/>
              </a:rPr>
              <a:t> </a:t>
            </a:r>
            <a:r>
              <a:rPr kumimoji="0" lang="en-US" altLang="en-US" sz="1200">
                <a:solidFill>
                  <a:srgbClr val="FFFFFF"/>
                </a:solidFill>
              </a:rPr>
              <a:t>www.wagehour.dol.gov</a:t>
            </a:r>
            <a:endParaRPr kumimoji="0" lang="en-US" altLang="en-US" sz="1200" b="0">
              <a:solidFill>
                <a:srgbClr val="FFFFFF"/>
              </a:solidFill>
            </a:endParaRPr>
          </a:p>
        </p:txBody>
      </p:sp>
    </p:spTree>
    <p:extLst>
      <p:ext uri="{BB962C8B-B14F-4D97-AF65-F5344CB8AC3E}">
        <p14:creationId xmlns:p14="http://schemas.microsoft.com/office/powerpoint/2010/main" val="19561079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2">
            <a:extLst>
              <a:ext uri="{FF2B5EF4-FFF2-40B4-BE49-F238E27FC236}">
                <a16:creationId xmlns:a16="http://schemas.microsoft.com/office/drawing/2014/main" id="{968B91AA-079C-8F72-545D-2F58FA03429C}"/>
              </a:ext>
            </a:extLst>
          </p:cNvPr>
          <p:cNvSpPr>
            <a:spLocks noGrp="1" noChangeArrowheads="1"/>
          </p:cNvSpPr>
          <p:nvPr>
            <p:ph type="title"/>
          </p:nvPr>
        </p:nvSpPr>
        <p:spPr/>
        <p:txBody>
          <a:bodyPr/>
          <a:lstStyle/>
          <a:p>
            <a:r>
              <a:rPr lang="en-US" altLang="en-US"/>
              <a:t>Who Must Register</a:t>
            </a:r>
          </a:p>
        </p:txBody>
      </p:sp>
      <p:sp>
        <p:nvSpPr>
          <p:cNvPr id="28677" name="Rectangle 3">
            <a:extLst>
              <a:ext uri="{FF2B5EF4-FFF2-40B4-BE49-F238E27FC236}">
                <a16:creationId xmlns:a16="http://schemas.microsoft.com/office/drawing/2014/main" id="{06B19577-7905-6E02-D1B7-85B1F70D94E0}"/>
              </a:ext>
            </a:extLst>
          </p:cNvPr>
          <p:cNvSpPr>
            <a:spLocks noGrp="1" noChangeArrowheads="1"/>
          </p:cNvSpPr>
          <p:nvPr>
            <p:ph idx="1"/>
          </p:nvPr>
        </p:nvSpPr>
        <p:spPr/>
        <p:txBody>
          <a:bodyPr/>
          <a:lstStyle/>
          <a:p>
            <a:pPr lvl="1"/>
            <a:r>
              <a:rPr lang="en-US" altLang="en-US" dirty="0"/>
              <a:t>Farm Labor Contractors (FLCs) and  Farm Labor Contractor Employees (FLCE)</a:t>
            </a:r>
          </a:p>
          <a:p>
            <a:pPr lvl="2"/>
            <a:r>
              <a:rPr lang="en-US" altLang="en-US" dirty="0"/>
              <a:t>if they furnish, recruit, employ, solicit, hire, or transport for a fee or other valuable consideration</a:t>
            </a:r>
          </a:p>
          <a:p>
            <a:pPr lvl="2"/>
            <a:r>
              <a:rPr lang="en-US" altLang="en-US" dirty="0"/>
              <a:t>prior to performing work</a:t>
            </a:r>
          </a:p>
          <a:p>
            <a:pPr lvl="1"/>
            <a:r>
              <a:rPr lang="en-US" altLang="en-US" dirty="0"/>
              <a:t>AGERs, AGAS’ and employees of AGERs and AGAS’ need not register</a:t>
            </a:r>
          </a:p>
        </p:txBody>
      </p:sp>
      <p:sp>
        <p:nvSpPr>
          <p:cNvPr id="4" name="Date Placeholder 3">
            <a:extLst>
              <a:ext uri="{FF2B5EF4-FFF2-40B4-BE49-F238E27FC236}">
                <a16:creationId xmlns:a16="http://schemas.microsoft.com/office/drawing/2014/main" id="{00737C6A-61F6-48F9-EB50-AB4899FE83C3}"/>
              </a:ext>
            </a:extLst>
          </p:cNvPr>
          <p:cNvSpPr>
            <a:spLocks noGrp="1"/>
          </p:cNvSpPr>
          <p:nvPr>
            <p:ph type="dt" sz="half" idx="10"/>
          </p:nvPr>
        </p:nvSpPr>
        <p:spPr/>
        <p:txBody>
          <a:bodyPr/>
          <a:lstStyle/>
          <a:p>
            <a:pPr eaLnBrk="0" fontAlgn="base" hangingPunct="0">
              <a:spcAft>
                <a:spcPct val="0"/>
              </a:spcAft>
              <a:defRPr/>
            </a:pPr>
            <a:r>
              <a:rPr lang="en-US" altLang="en-US">
                <a:solidFill>
                  <a:srgbClr val="FFFFFF"/>
                </a:solidFill>
                <a:latin typeface="Tahoma"/>
              </a:rPr>
              <a:t>Wage and Hour Division</a:t>
            </a:r>
            <a:endParaRPr lang="en-US" altLang="en-US" b="0">
              <a:solidFill>
                <a:srgbClr val="FFFFFF"/>
              </a:solidFill>
              <a:latin typeface="Tahoma"/>
            </a:endParaRPr>
          </a:p>
        </p:txBody>
      </p:sp>
      <p:sp>
        <p:nvSpPr>
          <p:cNvPr id="28675" name="Footer Placeholder 4">
            <a:extLst>
              <a:ext uri="{FF2B5EF4-FFF2-40B4-BE49-F238E27FC236}">
                <a16:creationId xmlns:a16="http://schemas.microsoft.com/office/drawing/2014/main" id="{B38DC79B-7978-479A-1A25-8992A0C02F7B}"/>
              </a:ext>
            </a:extLst>
          </p:cNvPr>
          <p:cNvSpPr>
            <a:spLocks noGrp="1"/>
          </p:cNvSpPr>
          <p:nvPr>
            <p:ph type="ftr" sz="quarter" idx="11"/>
          </p:nvPr>
        </p:nvSpPr>
        <p:spPr>
          <a:noFill/>
        </p:spPr>
        <p:txBody>
          <a:bodyPr/>
          <a:lstStyle>
            <a:lvl1pPr>
              <a:spcBef>
                <a:spcPct val="20000"/>
              </a:spcBef>
              <a:buClr>
                <a:schemeClr val="accent1"/>
              </a:buClr>
              <a:buSzPct val="75000"/>
              <a:buFont typeface="Monotype Sorts" pitchFamily="2" charset="2"/>
              <a:buChar char="l"/>
              <a:defRPr kumimoji="1" sz="3200">
                <a:solidFill>
                  <a:schemeClr val="tx1"/>
                </a:solidFill>
                <a:latin typeface="Tahoma" panose="020B0604030504040204" pitchFamily="34" charset="0"/>
              </a:defRPr>
            </a:lvl1pPr>
            <a:lvl2pPr marL="742950" indent="-285750">
              <a:spcBef>
                <a:spcPct val="20000"/>
              </a:spcBef>
              <a:buClr>
                <a:schemeClr val="accent1"/>
              </a:buClr>
              <a:buChar char="•"/>
              <a:defRPr kumimoji="1" sz="2800">
                <a:solidFill>
                  <a:schemeClr val="tx1"/>
                </a:solidFill>
                <a:latin typeface="Tahoma" panose="020B0604030504040204" pitchFamily="34" charset="0"/>
              </a:defRPr>
            </a:lvl2pPr>
            <a:lvl3pPr marL="1143000" indent="-228600">
              <a:spcBef>
                <a:spcPct val="20000"/>
              </a:spcBef>
              <a:buClr>
                <a:schemeClr val="accent1"/>
              </a:buClr>
              <a:buChar char="–"/>
              <a:defRPr kumimoji="1" sz="2400">
                <a:solidFill>
                  <a:schemeClr val="tx1"/>
                </a:solidFill>
                <a:latin typeface="Tahoma" panose="020B0604030504040204" pitchFamily="34" charset="0"/>
              </a:defRPr>
            </a:lvl3pPr>
            <a:lvl4pPr marL="1600200" indent="-228600">
              <a:spcBef>
                <a:spcPct val="20000"/>
              </a:spcBef>
              <a:buClr>
                <a:schemeClr val="accent1"/>
              </a:buClr>
              <a:buChar char="–"/>
              <a:defRPr kumimoji="1" sz="2000">
                <a:solidFill>
                  <a:schemeClr val="tx1"/>
                </a:solidFill>
                <a:latin typeface="Tahoma" panose="020B0604030504040204" pitchFamily="34" charset="0"/>
              </a:defRPr>
            </a:lvl4pPr>
            <a:lvl5pPr marL="2057400" indent="-228600">
              <a:spcBef>
                <a:spcPct val="20000"/>
              </a:spcBef>
              <a:buClr>
                <a:schemeClr val="accent1"/>
              </a:buClr>
              <a:buChar char="»"/>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9pPr>
          </a:lstStyle>
          <a:p>
            <a:pPr eaLnBrk="0" fontAlgn="base" hangingPunct="0">
              <a:spcBef>
                <a:spcPct val="50000"/>
              </a:spcBef>
              <a:spcAft>
                <a:spcPct val="0"/>
              </a:spcAft>
              <a:buClrTx/>
              <a:buSzTx/>
              <a:buNone/>
            </a:pPr>
            <a:r>
              <a:rPr kumimoji="0" lang="en-US" altLang="en-US" sz="1400">
                <a:solidFill>
                  <a:srgbClr val="FFFFFF"/>
                </a:solidFill>
                <a:latin typeface="Times New Roman" panose="02020603050405020304" pitchFamily="18" charset="0"/>
              </a:rPr>
              <a:t> </a:t>
            </a:r>
            <a:r>
              <a:rPr kumimoji="0" lang="en-US" altLang="en-US" sz="1200">
                <a:solidFill>
                  <a:srgbClr val="FFFFFF"/>
                </a:solidFill>
              </a:rPr>
              <a:t>www.wagehour.dol.gov</a:t>
            </a:r>
            <a:endParaRPr kumimoji="0" lang="en-US" altLang="en-US" sz="1200" b="0">
              <a:solidFill>
                <a:srgbClr val="FFFFFF"/>
              </a:solidFill>
            </a:endParaRPr>
          </a:p>
        </p:txBody>
      </p:sp>
    </p:spTree>
    <p:extLst>
      <p:ext uri="{BB962C8B-B14F-4D97-AF65-F5344CB8AC3E}">
        <p14:creationId xmlns:p14="http://schemas.microsoft.com/office/powerpoint/2010/main" val="24821177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2">
            <a:extLst>
              <a:ext uri="{FF2B5EF4-FFF2-40B4-BE49-F238E27FC236}">
                <a16:creationId xmlns:a16="http://schemas.microsoft.com/office/drawing/2014/main" id="{AE70FB8E-1994-C8BD-8541-6748CBB9DEDE}"/>
              </a:ext>
            </a:extLst>
          </p:cNvPr>
          <p:cNvSpPr>
            <a:spLocks noGrp="1" noChangeArrowheads="1"/>
          </p:cNvSpPr>
          <p:nvPr>
            <p:ph type="title"/>
          </p:nvPr>
        </p:nvSpPr>
        <p:spPr/>
        <p:txBody>
          <a:bodyPr/>
          <a:lstStyle/>
          <a:p>
            <a:r>
              <a:rPr lang="en-US" altLang="en-US"/>
              <a:t>Registration Process</a:t>
            </a:r>
          </a:p>
        </p:txBody>
      </p:sp>
      <p:sp>
        <p:nvSpPr>
          <p:cNvPr id="30725" name="Rectangle 3">
            <a:extLst>
              <a:ext uri="{FF2B5EF4-FFF2-40B4-BE49-F238E27FC236}">
                <a16:creationId xmlns:a16="http://schemas.microsoft.com/office/drawing/2014/main" id="{BAB766BA-B971-EB3E-F723-FEC9A0294613}"/>
              </a:ext>
            </a:extLst>
          </p:cNvPr>
          <p:cNvSpPr>
            <a:spLocks noGrp="1" noChangeArrowheads="1"/>
          </p:cNvSpPr>
          <p:nvPr>
            <p:ph idx="1"/>
          </p:nvPr>
        </p:nvSpPr>
        <p:spPr/>
        <p:txBody>
          <a:bodyPr/>
          <a:lstStyle/>
          <a:p>
            <a:r>
              <a:rPr lang="en-US" altLang="en-US"/>
              <a:t>Applicant must submit an Application for Farm Labor Contractor or Farm Labor Contractor Employee Certificate of Registration (Form WH-530).</a:t>
            </a:r>
          </a:p>
          <a:p>
            <a:r>
              <a:rPr lang="en-US" altLang="en-US"/>
              <a:t>There is no cost to applicant.</a:t>
            </a:r>
          </a:p>
          <a:p>
            <a:r>
              <a:rPr lang="en-US" altLang="en-US"/>
              <a:t>Additional information is required before authorization will be issued for Driving, Housing, or Transporting.</a:t>
            </a:r>
          </a:p>
          <a:p>
            <a:pPr lvl="1"/>
            <a:endParaRPr lang="en-US" altLang="en-US"/>
          </a:p>
        </p:txBody>
      </p:sp>
      <p:sp>
        <p:nvSpPr>
          <p:cNvPr id="4" name="Date Placeholder 3">
            <a:extLst>
              <a:ext uri="{FF2B5EF4-FFF2-40B4-BE49-F238E27FC236}">
                <a16:creationId xmlns:a16="http://schemas.microsoft.com/office/drawing/2014/main" id="{ABDAB419-7019-22FD-9751-71F469FE7E22}"/>
              </a:ext>
            </a:extLst>
          </p:cNvPr>
          <p:cNvSpPr>
            <a:spLocks noGrp="1"/>
          </p:cNvSpPr>
          <p:nvPr>
            <p:ph type="dt" sz="half" idx="10"/>
          </p:nvPr>
        </p:nvSpPr>
        <p:spPr/>
        <p:txBody>
          <a:bodyPr/>
          <a:lstStyle/>
          <a:p>
            <a:pPr eaLnBrk="0" fontAlgn="base" hangingPunct="0">
              <a:spcAft>
                <a:spcPct val="0"/>
              </a:spcAft>
              <a:defRPr/>
            </a:pPr>
            <a:r>
              <a:rPr lang="en-US" altLang="en-US">
                <a:solidFill>
                  <a:srgbClr val="FFFFFF"/>
                </a:solidFill>
                <a:latin typeface="Tahoma"/>
              </a:rPr>
              <a:t>Wage and Hour Division</a:t>
            </a:r>
            <a:endParaRPr lang="en-US" altLang="en-US" b="0">
              <a:solidFill>
                <a:srgbClr val="FFFFFF"/>
              </a:solidFill>
              <a:latin typeface="Tahoma"/>
            </a:endParaRPr>
          </a:p>
        </p:txBody>
      </p:sp>
      <p:sp>
        <p:nvSpPr>
          <p:cNvPr id="30723" name="Footer Placeholder 4">
            <a:extLst>
              <a:ext uri="{FF2B5EF4-FFF2-40B4-BE49-F238E27FC236}">
                <a16:creationId xmlns:a16="http://schemas.microsoft.com/office/drawing/2014/main" id="{B1EB68BA-356A-3EB5-447D-8868523FCA7D}"/>
              </a:ext>
            </a:extLst>
          </p:cNvPr>
          <p:cNvSpPr>
            <a:spLocks noGrp="1"/>
          </p:cNvSpPr>
          <p:nvPr>
            <p:ph type="ftr" sz="quarter" idx="11"/>
          </p:nvPr>
        </p:nvSpPr>
        <p:spPr>
          <a:noFill/>
        </p:spPr>
        <p:txBody>
          <a:bodyPr/>
          <a:lstStyle>
            <a:lvl1pPr>
              <a:spcBef>
                <a:spcPct val="20000"/>
              </a:spcBef>
              <a:buClr>
                <a:schemeClr val="accent1"/>
              </a:buClr>
              <a:buSzPct val="75000"/>
              <a:buFont typeface="Monotype Sorts" pitchFamily="2" charset="2"/>
              <a:buChar char="l"/>
              <a:defRPr kumimoji="1" sz="3200">
                <a:solidFill>
                  <a:schemeClr val="tx1"/>
                </a:solidFill>
                <a:latin typeface="Tahoma" panose="020B0604030504040204" pitchFamily="34" charset="0"/>
              </a:defRPr>
            </a:lvl1pPr>
            <a:lvl2pPr marL="742950" indent="-285750">
              <a:spcBef>
                <a:spcPct val="20000"/>
              </a:spcBef>
              <a:buClr>
                <a:schemeClr val="accent1"/>
              </a:buClr>
              <a:buChar char="•"/>
              <a:defRPr kumimoji="1" sz="2800">
                <a:solidFill>
                  <a:schemeClr val="tx1"/>
                </a:solidFill>
                <a:latin typeface="Tahoma" panose="020B0604030504040204" pitchFamily="34" charset="0"/>
              </a:defRPr>
            </a:lvl2pPr>
            <a:lvl3pPr marL="1143000" indent="-228600">
              <a:spcBef>
                <a:spcPct val="20000"/>
              </a:spcBef>
              <a:buClr>
                <a:schemeClr val="accent1"/>
              </a:buClr>
              <a:buChar char="–"/>
              <a:defRPr kumimoji="1" sz="2400">
                <a:solidFill>
                  <a:schemeClr val="tx1"/>
                </a:solidFill>
                <a:latin typeface="Tahoma" panose="020B0604030504040204" pitchFamily="34" charset="0"/>
              </a:defRPr>
            </a:lvl3pPr>
            <a:lvl4pPr marL="1600200" indent="-228600">
              <a:spcBef>
                <a:spcPct val="20000"/>
              </a:spcBef>
              <a:buClr>
                <a:schemeClr val="accent1"/>
              </a:buClr>
              <a:buChar char="–"/>
              <a:defRPr kumimoji="1" sz="2000">
                <a:solidFill>
                  <a:schemeClr val="tx1"/>
                </a:solidFill>
                <a:latin typeface="Tahoma" panose="020B0604030504040204" pitchFamily="34" charset="0"/>
              </a:defRPr>
            </a:lvl4pPr>
            <a:lvl5pPr marL="2057400" indent="-228600">
              <a:spcBef>
                <a:spcPct val="20000"/>
              </a:spcBef>
              <a:buClr>
                <a:schemeClr val="accent1"/>
              </a:buClr>
              <a:buChar char="»"/>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9pPr>
          </a:lstStyle>
          <a:p>
            <a:pPr eaLnBrk="0" fontAlgn="base" hangingPunct="0">
              <a:spcBef>
                <a:spcPct val="50000"/>
              </a:spcBef>
              <a:spcAft>
                <a:spcPct val="0"/>
              </a:spcAft>
              <a:buClrTx/>
              <a:buSzTx/>
              <a:buNone/>
            </a:pPr>
            <a:r>
              <a:rPr kumimoji="0" lang="en-US" altLang="en-US" sz="1400">
                <a:solidFill>
                  <a:srgbClr val="FFFFFF"/>
                </a:solidFill>
                <a:latin typeface="Times New Roman" panose="02020603050405020304" pitchFamily="18" charset="0"/>
              </a:rPr>
              <a:t> </a:t>
            </a:r>
            <a:r>
              <a:rPr kumimoji="0" lang="en-US" altLang="en-US" sz="1200">
                <a:solidFill>
                  <a:srgbClr val="FFFFFF"/>
                </a:solidFill>
              </a:rPr>
              <a:t>www.wagehour.dol.gov</a:t>
            </a:r>
            <a:endParaRPr kumimoji="0" lang="en-US" altLang="en-US" sz="1200" b="0">
              <a:solidFill>
                <a:srgbClr val="FFFFFF"/>
              </a:solidFill>
            </a:endParaRPr>
          </a:p>
        </p:txBody>
      </p:sp>
    </p:spTree>
    <p:extLst>
      <p:ext uri="{BB962C8B-B14F-4D97-AF65-F5344CB8AC3E}">
        <p14:creationId xmlns:p14="http://schemas.microsoft.com/office/powerpoint/2010/main" val="35898191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2">
            <a:extLst>
              <a:ext uri="{FF2B5EF4-FFF2-40B4-BE49-F238E27FC236}">
                <a16:creationId xmlns:a16="http://schemas.microsoft.com/office/drawing/2014/main" id="{DC5F46C1-99CC-F531-7BB9-CC3AC53D83F4}"/>
              </a:ext>
            </a:extLst>
          </p:cNvPr>
          <p:cNvSpPr>
            <a:spLocks noGrp="1" noChangeArrowheads="1"/>
          </p:cNvSpPr>
          <p:nvPr>
            <p:ph type="title"/>
          </p:nvPr>
        </p:nvSpPr>
        <p:spPr/>
        <p:txBody>
          <a:bodyPr/>
          <a:lstStyle/>
          <a:p>
            <a:r>
              <a:rPr lang="en-US" altLang="en-US"/>
              <a:t>Proof of Registration</a:t>
            </a:r>
          </a:p>
        </p:txBody>
      </p:sp>
      <p:sp>
        <p:nvSpPr>
          <p:cNvPr id="36869" name="Rectangle 3">
            <a:extLst>
              <a:ext uri="{FF2B5EF4-FFF2-40B4-BE49-F238E27FC236}">
                <a16:creationId xmlns:a16="http://schemas.microsoft.com/office/drawing/2014/main" id="{FB4EFFA5-C13B-86ED-A95F-B23871B28BBD}"/>
              </a:ext>
            </a:extLst>
          </p:cNvPr>
          <p:cNvSpPr>
            <a:spLocks noGrp="1" noChangeArrowheads="1"/>
          </p:cNvSpPr>
          <p:nvPr>
            <p:ph idx="1"/>
          </p:nvPr>
        </p:nvSpPr>
        <p:spPr/>
        <p:txBody>
          <a:bodyPr/>
          <a:lstStyle/>
          <a:p>
            <a:r>
              <a:rPr lang="en-US" altLang="en-US" dirty="0"/>
              <a:t>FLC / FLCE must carry the registration card at all times</a:t>
            </a:r>
          </a:p>
          <a:p>
            <a:r>
              <a:rPr lang="en-US" altLang="en-US" dirty="0"/>
              <a:t>FLC / FLCE must present the card upon request</a:t>
            </a:r>
          </a:p>
          <a:p>
            <a:r>
              <a:rPr lang="en-US" altLang="en-US" dirty="0"/>
              <a:t>All persons using the services of an FLC must ensure valid registration</a:t>
            </a:r>
          </a:p>
        </p:txBody>
      </p:sp>
      <p:sp>
        <p:nvSpPr>
          <p:cNvPr id="4" name="Date Placeholder 3">
            <a:extLst>
              <a:ext uri="{FF2B5EF4-FFF2-40B4-BE49-F238E27FC236}">
                <a16:creationId xmlns:a16="http://schemas.microsoft.com/office/drawing/2014/main" id="{E303E93E-5FC9-88F2-5F62-D7E3F43ADADF}"/>
              </a:ext>
            </a:extLst>
          </p:cNvPr>
          <p:cNvSpPr>
            <a:spLocks noGrp="1"/>
          </p:cNvSpPr>
          <p:nvPr>
            <p:ph type="dt" sz="half" idx="10"/>
          </p:nvPr>
        </p:nvSpPr>
        <p:spPr/>
        <p:txBody>
          <a:bodyPr/>
          <a:lstStyle/>
          <a:p>
            <a:pPr eaLnBrk="0" fontAlgn="base" hangingPunct="0">
              <a:spcAft>
                <a:spcPct val="0"/>
              </a:spcAft>
              <a:defRPr/>
            </a:pPr>
            <a:r>
              <a:rPr lang="en-US" altLang="en-US">
                <a:solidFill>
                  <a:srgbClr val="FFFFFF"/>
                </a:solidFill>
                <a:latin typeface="Tahoma"/>
              </a:rPr>
              <a:t>Wage and Hour Division</a:t>
            </a:r>
            <a:endParaRPr lang="en-US" altLang="en-US" b="0">
              <a:solidFill>
                <a:srgbClr val="FFFFFF"/>
              </a:solidFill>
              <a:latin typeface="Tahoma"/>
            </a:endParaRPr>
          </a:p>
        </p:txBody>
      </p:sp>
      <p:sp>
        <p:nvSpPr>
          <p:cNvPr id="36867" name="Footer Placeholder 4">
            <a:extLst>
              <a:ext uri="{FF2B5EF4-FFF2-40B4-BE49-F238E27FC236}">
                <a16:creationId xmlns:a16="http://schemas.microsoft.com/office/drawing/2014/main" id="{4CB66503-F9DE-0D68-E723-A28C68F10972}"/>
              </a:ext>
            </a:extLst>
          </p:cNvPr>
          <p:cNvSpPr>
            <a:spLocks noGrp="1"/>
          </p:cNvSpPr>
          <p:nvPr>
            <p:ph type="ftr" sz="quarter" idx="11"/>
          </p:nvPr>
        </p:nvSpPr>
        <p:spPr>
          <a:noFill/>
        </p:spPr>
        <p:txBody>
          <a:bodyPr/>
          <a:lstStyle>
            <a:lvl1pPr>
              <a:spcBef>
                <a:spcPct val="20000"/>
              </a:spcBef>
              <a:buClr>
                <a:schemeClr val="accent1"/>
              </a:buClr>
              <a:buSzPct val="75000"/>
              <a:buFont typeface="Monotype Sorts" pitchFamily="2" charset="2"/>
              <a:buChar char="l"/>
              <a:defRPr kumimoji="1" sz="3200">
                <a:solidFill>
                  <a:schemeClr val="tx1"/>
                </a:solidFill>
                <a:latin typeface="Tahoma" panose="020B0604030504040204" pitchFamily="34" charset="0"/>
              </a:defRPr>
            </a:lvl1pPr>
            <a:lvl2pPr marL="742950" indent="-285750">
              <a:spcBef>
                <a:spcPct val="20000"/>
              </a:spcBef>
              <a:buClr>
                <a:schemeClr val="accent1"/>
              </a:buClr>
              <a:buChar char="•"/>
              <a:defRPr kumimoji="1" sz="2800">
                <a:solidFill>
                  <a:schemeClr val="tx1"/>
                </a:solidFill>
                <a:latin typeface="Tahoma" panose="020B0604030504040204" pitchFamily="34" charset="0"/>
              </a:defRPr>
            </a:lvl2pPr>
            <a:lvl3pPr marL="1143000" indent="-228600">
              <a:spcBef>
                <a:spcPct val="20000"/>
              </a:spcBef>
              <a:buClr>
                <a:schemeClr val="accent1"/>
              </a:buClr>
              <a:buChar char="–"/>
              <a:defRPr kumimoji="1" sz="2400">
                <a:solidFill>
                  <a:schemeClr val="tx1"/>
                </a:solidFill>
                <a:latin typeface="Tahoma" panose="020B0604030504040204" pitchFamily="34" charset="0"/>
              </a:defRPr>
            </a:lvl3pPr>
            <a:lvl4pPr marL="1600200" indent="-228600">
              <a:spcBef>
                <a:spcPct val="20000"/>
              </a:spcBef>
              <a:buClr>
                <a:schemeClr val="accent1"/>
              </a:buClr>
              <a:buChar char="–"/>
              <a:defRPr kumimoji="1" sz="2000">
                <a:solidFill>
                  <a:schemeClr val="tx1"/>
                </a:solidFill>
                <a:latin typeface="Tahoma" panose="020B0604030504040204" pitchFamily="34" charset="0"/>
              </a:defRPr>
            </a:lvl4pPr>
            <a:lvl5pPr marL="2057400" indent="-228600">
              <a:spcBef>
                <a:spcPct val="20000"/>
              </a:spcBef>
              <a:buClr>
                <a:schemeClr val="accent1"/>
              </a:buClr>
              <a:buChar char="»"/>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9pPr>
          </a:lstStyle>
          <a:p>
            <a:pPr eaLnBrk="0" fontAlgn="base" hangingPunct="0">
              <a:spcBef>
                <a:spcPct val="50000"/>
              </a:spcBef>
              <a:spcAft>
                <a:spcPct val="0"/>
              </a:spcAft>
              <a:buClrTx/>
              <a:buSzTx/>
              <a:buNone/>
            </a:pPr>
            <a:r>
              <a:rPr kumimoji="0" lang="en-US" altLang="en-US" sz="1400">
                <a:solidFill>
                  <a:srgbClr val="FFFFFF"/>
                </a:solidFill>
                <a:latin typeface="Times New Roman" panose="02020603050405020304" pitchFamily="18" charset="0"/>
              </a:rPr>
              <a:t> </a:t>
            </a:r>
            <a:r>
              <a:rPr kumimoji="0" lang="en-US" altLang="en-US" sz="1200">
                <a:solidFill>
                  <a:srgbClr val="FFFFFF"/>
                </a:solidFill>
              </a:rPr>
              <a:t>www.wagehour.dol.gov</a:t>
            </a:r>
            <a:endParaRPr kumimoji="0" lang="en-US" altLang="en-US" sz="1200" b="0">
              <a:solidFill>
                <a:srgbClr val="FFFFFF"/>
              </a:solidFill>
            </a:endParaRPr>
          </a:p>
        </p:txBody>
      </p:sp>
    </p:spTree>
    <p:extLst>
      <p:ext uri="{BB962C8B-B14F-4D97-AF65-F5344CB8AC3E}">
        <p14:creationId xmlns:p14="http://schemas.microsoft.com/office/powerpoint/2010/main" val="36974681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Rectangle 2">
            <a:extLst>
              <a:ext uri="{FF2B5EF4-FFF2-40B4-BE49-F238E27FC236}">
                <a16:creationId xmlns:a16="http://schemas.microsoft.com/office/drawing/2014/main" id="{7C5A324F-A0E1-A347-4DA0-300F490779BD}"/>
              </a:ext>
            </a:extLst>
          </p:cNvPr>
          <p:cNvSpPr>
            <a:spLocks noGrp="1" noChangeArrowheads="1"/>
          </p:cNvSpPr>
          <p:nvPr>
            <p:ph type="title"/>
          </p:nvPr>
        </p:nvSpPr>
        <p:spPr/>
        <p:txBody>
          <a:bodyPr/>
          <a:lstStyle/>
          <a:p>
            <a:r>
              <a:rPr lang="en-US" altLang="en-US"/>
              <a:t>Items to be Disclosed</a:t>
            </a:r>
          </a:p>
        </p:txBody>
      </p:sp>
      <p:sp>
        <p:nvSpPr>
          <p:cNvPr id="43013" name="Rectangle 3">
            <a:extLst>
              <a:ext uri="{FF2B5EF4-FFF2-40B4-BE49-F238E27FC236}">
                <a16:creationId xmlns:a16="http://schemas.microsoft.com/office/drawing/2014/main" id="{07E94396-BBD7-0125-D075-B3F417F88DEF}"/>
              </a:ext>
            </a:extLst>
          </p:cNvPr>
          <p:cNvSpPr>
            <a:spLocks noGrp="1" noChangeArrowheads="1"/>
          </p:cNvSpPr>
          <p:nvPr>
            <p:ph idx="1"/>
          </p:nvPr>
        </p:nvSpPr>
        <p:spPr/>
        <p:txBody>
          <a:bodyPr>
            <a:normAutofit fontScale="92500" lnSpcReduction="10000"/>
          </a:bodyPr>
          <a:lstStyle/>
          <a:p>
            <a:r>
              <a:rPr lang="en-US" altLang="en-US"/>
              <a:t>Rates of pay and other benefits</a:t>
            </a:r>
          </a:p>
          <a:p>
            <a:r>
              <a:rPr lang="en-US" altLang="en-US"/>
              <a:t>Period of employment </a:t>
            </a:r>
          </a:p>
          <a:p>
            <a:r>
              <a:rPr lang="en-US" altLang="en-US"/>
              <a:t>Place of employment</a:t>
            </a:r>
          </a:p>
          <a:p>
            <a:r>
              <a:rPr lang="en-US" altLang="en-US"/>
              <a:t>Crops</a:t>
            </a:r>
          </a:p>
          <a:p>
            <a:r>
              <a:rPr lang="en-US" altLang="en-US"/>
              <a:t>Worker’s compensation</a:t>
            </a:r>
          </a:p>
          <a:p>
            <a:r>
              <a:rPr lang="en-US" altLang="en-US"/>
              <a:t>Transportation arrangements</a:t>
            </a:r>
          </a:p>
          <a:p>
            <a:r>
              <a:rPr lang="en-US" altLang="en-US"/>
              <a:t>Housing conditions</a:t>
            </a:r>
          </a:p>
        </p:txBody>
      </p:sp>
      <p:sp>
        <p:nvSpPr>
          <p:cNvPr id="4" name="Date Placeholder 3">
            <a:extLst>
              <a:ext uri="{FF2B5EF4-FFF2-40B4-BE49-F238E27FC236}">
                <a16:creationId xmlns:a16="http://schemas.microsoft.com/office/drawing/2014/main" id="{0A16D5C0-D00A-2BE3-1FB4-A54BF67449CC}"/>
              </a:ext>
            </a:extLst>
          </p:cNvPr>
          <p:cNvSpPr>
            <a:spLocks noGrp="1"/>
          </p:cNvSpPr>
          <p:nvPr>
            <p:ph type="dt" sz="half" idx="10"/>
          </p:nvPr>
        </p:nvSpPr>
        <p:spPr/>
        <p:txBody>
          <a:bodyPr/>
          <a:lstStyle/>
          <a:p>
            <a:pPr eaLnBrk="0" fontAlgn="base" hangingPunct="0">
              <a:spcAft>
                <a:spcPct val="0"/>
              </a:spcAft>
              <a:defRPr/>
            </a:pPr>
            <a:r>
              <a:rPr lang="en-US" altLang="en-US">
                <a:solidFill>
                  <a:srgbClr val="FFFFFF"/>
                </a:solidFill>
                <a:latin typeface="Tahoma"/>
              </a:rPr>
              <a:t>Wage and Hour Division</a:t>
            </a:r>
            <a:endParaRPr lang="en-US" altLang="en-US" b="0">
              <a:solidFill>
                <a:srgbClr val="FFFFFF"/>
              </a:solidFill>
              <a:latin typeface="Tahoma"/>
            </a:endParaRPr>
          </a:p>
        </p:txBody>
      </p:sp>
      <p:sp>
        <p:nvSpPr>
          <p:cNvPr id="43011" name="Footer Placeholder 4">
            <a:extLst>
              <a:ext uri="{FF2B5EF4-FFF2-40B4-BE49-F238E27FC236}">
                <a16:creationId xmlns:a16="http://schemas.microsoft.com/office/drawing/2014/main" id="{76ED599F-A9AB-74C6-510C-F72D7704A3D3}"/>
              </a:ext>
            </a:extLst>
          </p:cNvPr>
          <p:cNvSpPr>
            <a:spLocks noGrp="1"/>
          </p:cNvSpPr>
          <p:nvPr>
            <p:ph type="ftr" sz="quarter" idx="11"/>
          </p:nvPr>
        </p:nvSpPr>
        <p:spPr>
          <a:noFill/>
        </p:spPr>
        <p:txBody>
          <a:bodyPr/>
          <a:lstStyle>
            <a:lvl1pPr>
              <a:spcBef>
                <a:spcPct val="20000"/>
              </a:spcBef>
              <a:buClr>
                <a:schemeClr val="accent1"/>
              </a:buClr>
              <a:buSzPct val="75000"/>
              <a:buFont typeface="Monotype Sorts" pitchFamily="2" charset="2"/>
              <a:buChar char="l"/>
              <a:defRPr kumimoji="1" sz="3200">
                <a:solidFill>
                  <a:schemeClr val="tx1"/>
                </a:solidFill>
                <a:latin typeface="Tahoma" panose="020B0604030504040204" pitchFamily="34" charset="0"/>
              </a:defRPr>
            </a:lvl1pPr>
            <a:lvl2pPr marL="742950" indent="-285750">
              <a:spcBef>
                <a:spcPct val="20000"/>
              </a:spcBef>
              <a:buClr>
                <a:schemeClr val="accent1"/>
              </a:buClr>
              <a:buChar char="•"/>
              <a:defRPr kumimoji="1" sz="2800">
                <a:solidFill>
                  <a:schemeClr val="tx1"/>
                </a:solidFill>
                <a:latin typeface="Tahoma" panose="020B0604030504040204" pitchFamily="34" charset="0"/>
              </a:defRPr>
            </a:lvl2pPr>
            <a:lvl3pPr marL="1143000" indent="-228600">
              <a:spcBef>
                <a:spcPct val="20000"/>
              </a:spcBef>
              <a:buClr>
                <a:schemeClr val="accent1"/>
              </a:buClr>
              <a:buChar char="–"/>
              <a:defRPr kumimoji="1" sz="2400">
                <a:solidFill>
                  <a:schemeClr val="tx1"/>
                </a:solidFill>
                <a:latin typeface="Tahoma" panose="020B0604030504040204" pitchFamily="34" charset="0"/>
              </a:defRPr>
            </a:lvl3pPr>
            <a:lvl4pPr marL="1600200" indent="-228600">
              <a:spcBef>
                <a:spcPct val="20000"/>
              </a:spcBef>
              <a:buClr>
                <a:schemeClr val="accent1"/>
              </a:buClr>
              <a:buChar char="–"/>
              <a:defRPr kumimoji="1" sz="2000">
                <a:solidFill>
                  <a:schemeClr val="tx1"/>
                </a:solidFill>
                <a:latin typeface="Tahoma" panose="020B0604030504040204" pitchFamily="34" charset="0"/>
              </a:defRPr>
            </a:lvl4pPr>
            <a:lvl5pPr marL="2057400" indent="-228600">
              <a:spcBef>
                <a:spcPct val="20000"/>
              </a:spcBef>
              <a:buClr>
                <a:schemeClr val="accent1"/>
              </a:buClr>
              <a:buChar char="»"/>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9pPr>
          </a:lstStyle>
          <a:p>
            <a:pPr eaLnBrk="0" fontAlgn="base" hangingPunct="0">
              <a:spcBef>
                <a:spcPct val="50000"/>
              </a:spcBef>
              <a:spcAft>
                <a:spcPct val="0"/>
              </a:spcAft>
              <a:buClrTx/>
              <a:buSzTx/>
              <a:buNone/>
            </a:pPr>
            <a:r>
              <a:rPr kumimoji="0" lang="en-US" altLang="en-US" sz="1400">
                <a:solidFill>
                  <a:srgbClr val="FFFFFF"/>
                </a:solidFill>
                <a:latin typeface="Times New Roman" panose="02020603050405020304" pitchFamily="18" charset="0"/>
              </a:rPr>
              <a:t> </a:t>
            </a:r>
            <a:r>
              <a:rPr kumimoji="0" lang="en-US" altLang="en-US" sz="1200">
                <a:solidFill>
                  <a:srgbClr val="FFFFFF"/>
                </a:solidFill>
              </a:rPr>
              <a:t>www.wagehour.dol.gov</a:t>
            </a:r>
            <a:endParaRPr kumimoji="0" lang="en-US" altLang="en-US" sz="1200" b="0">
              <a:solidFill>
                <a:srgbClr val="FFFFFF"/>
              </a:solidFill>
            </a:endParaRPr>
          </a:p>
        </p:txBody>
      </p:sp>
    </p:spTree>
    <p:extLst>
      <p:ext uri="{BB962C8B-B14F-4D97-AF65-F5344CB8AC3E}">
        <p14:creationId xmlns:p14="http://schemas.microsoft.com/office/powerpoint/2010/main" val="9860575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Rectangle 2">
            <a:extLst>
              <a:ext uri="{FF2B5EF4-FFF2-40B4-BE49-F238E27FC236}">
                <a16:creationId xmlns:a16="http://schemas.microsoft.com/office/drawing/2014/main" id="{071C85DB-9708-1642-DC52-28D3277D703B}"/>
              </a:ext>
            </a:extLst>
          </p:cNvPr>
          <p:cNvSpPr>
            <a:spLocks noGrp="1" noChangeArrowheads="1"/>
          </p:cNvSpPr>
          <p:nvPr>
            <p:ph type="title"/>
          </p:nvPr>
        </p:nvSpPr>
        <p:spPr/>
        <p:txBody>
          <a:bodyPr/>
          <a:lstStyle/>
          <a:p>
            <a:r>
              <a:rPr lang="en-US" altLang="en-US"/>
              <a:t>Wage Requirements</a:t>
            </a:r>
          </a:p>
        </p:txBody>
      </p:sp>
      <p:sp>
        <p:nvSpPr>
          <p:cNvPr id="49157" name="Rectangle 3">
            <a:extLst>
              <a:ext uri="{FF2B5EF4-FFF2-40B4-BE49-F238E27FC236}">
                <a16:creationId xmlns:a16="http://schemas.microsoft.com/office/drawing/2014/main" id="{209978A7-2794-615E-AAAB-0C31D6BB2B4F}"/>
              </a:ext>
            </a:extLst>
          </p:cNvPr>
          <p:cNvSpPr>
            <a:spLocks noGrp="1" noChangeArrowheads="1"/>
          </p:cNvSpPr>
          <p:nvPr>
            <p:ph idx="1"/>
          </p:nvPr>
        </p:nvSpPr>
        <p:spPr>
          <a:xfrm>
            <a:off x="2743200" y="2349500"/>
            <a:ext cx="7772400" cy="3365500"/>
          </a:xfrm>
        </p:spPr>
        <p:txBody>
          <a:bodyPr/>
          <a:lstStyle/>
          <a:p>
            <a:r>
              <a:rPr lang="en-US" altLang="en-US"/>
              <a:t>Employers must:</a:t>
            </a:r>
          </a:p>
          <a:p>
            <a:pPr lvl="1"/>
            <a:r>
              <a:rPr lang="en-US" altLang="en-US"/>
              <a:t>Pay the rate disclosed, promised or contracted  </a:t>
            </a:r>
          </a:p>
          <a:p>
            <a:pPr lvl="1"/>
            <a:r>
              <a:rPr lang="en-US" altLang="en-US"/>
              <a:t>Pay not less than minimum wage</a:t>
            </a:r>
          </a:p>
          <a:p>
            <a:pPr lvl="1"/>
            <a:r>
              <a:rPr lang="en-US" altLang="en-US"/>
              <a:t>Pay at least semi-monthly</a:t>
            </a:r>
          </a:p>
          <a:p>
            <a:pPr lvl="1"/>
            <a:r>
              <a:rPr lang="en-US" altLang="en-US"/>
              <a:t>Deposit and report taxes withheld</a:t>
            </a:r>
          </a:p>
        </p:txBody>
      </p:sp>
      <p:sp>
        <p:nvSpPr>
          <p:cNvPr id="4" name="Date Placeholder 3">
            <a:extLst>
              <a:ext uri="{FF2B5EF4-FFF2-40B4-BE49-F238E27FC236}">
                <a16:creationId xmlns:a16="http://schemas.microsoft.com/office/drawing/2014/main" id="{27811FF4-7B89-B926-3A71-02E2665DBA4F}"/>
              </a:ext>
            </a:extLst>
          </p:cNvPr>
          <p:cNvSpPr>
            <a:spLocks noGrp="1"/>
          </p:cNvSpPr>
          <p:nvPr>
            <p:ph type="dt" sz="half" idx="10"/>
          </p:nvPr>
        </p:nvSpPr>
        <p:spPr/>
        <p:txBody>
          <a:bodyPr/>
          <a:lstStyle/>
          <a:p>
            <a:pPr eaLnBrk="0" fontAlgn="base" hangingPunct="0">
              <a:spcAft>
                <a:spcPct val="0"/>
              </a:spcAft>
              <a:defRPr/>
            </a:pPr>
            <a:r>
              <a:rPr lang="en-US" altLang="en-US">
                <a:solidFill>
                  <a:srgbClr val="FFFFFF"/>
                </a:solidFill>
                <a:latin typeface="Tahoma"/>
              </a:rPr>
              <a:t>Wage and Hour Division</a:t>
            </a:r>
            <a:endParaRPr lang="en-US" altLang="en-US" b="0">
              <a:solidFill>
                <a:srgbClr val="FFFFFF"/>
              </a:solidFill>
              <a:latin typeface="Tahoma"/>
            </a:endParaRPr>
          </a:p>
        </p:txBody>
      </p:sp>
      <p:sp>
        <p:nvSpPr>
          <p:cNvPr id="49155" name="Footer Placeholder 4">
            <a:extLst>
              <a:ext uri="{FF2B5EF4-FFF2-40B4-BE49-F238E27FC236}">
                <a16:creationId xmlns:a16="http://schemas.microsoft.com/office/drawing/2014/main" id="{4217ED37-E726-3FC0-93E4-2B408991AE66}"/>
              </a:ext>
            </a:extLst>
          </p:cNvPr>
          <p:cNvSpPr>
            <a:spLocks noGrp="1"/>
          </p:cNvSpPr>
          <p:nvPr>
            <p:ph type="ftr" sz="quarter" idx="11"/>
          </p:nvPr>
        </p:nvSpPr>
        <p:spPr>
          <a:noFill/>
        </p:spPr>
        <p:txBody>
          <a:bodyPr/>
          <a:lstStyle>
            <a:lvl1pPr>
              <a:spcBef>
                <a:spcPct val="20000"/>
              </a:spcBef>
              <a:buClr>
                <a:schemeClr val="accent1"/>
              </a:buClr>
              <a:buSzPct val="75000"/>
              <a:buFont typeface="Monotype Sorts" pitchFamily="2" charset="2"/>
              <a:buChar char="l"/>
              <a:defRPr kumimoji="1" sz="3200">
                <a:solidFill>
                  <a:schemeClr val="tx1"/>
                </a:solidFill>
                <a:latin typeface="Tahoma" panose="020B0604030504040204" pitchFamily="34" charset="0"/>
              </a:defRPr>
            </a:lvl1pPr>
            <a:lvl2pPr marL="742950" indent="-285750">
              <a:spcBef>
                <a:spcPct val="20000"/>
              </a:spcBef>
              <a:buClr>
                <a:schemeClr val="accent1"/>
              </a:buClr>
              <a:buChar char="•"/>
              <a:defRPr kumimoji="1" sz="2800">
                <a:solidFill>
                  <a:schemeClr val="tx1"/>
                </a:solidFill>
                <a:latin typeface="Tahoma" panose="020B0604030504040204" pitchFamily="34" charset="0"/>
              </a:defRPr>
            </a:lvl2pPr>
            <a:lvl3pPr marL="1143000" indent="-228600">
              <a:spcBef>
                <a:spcPct val="20000"/>
              </a:spcBef>
              <a:buClr>
                <a:schemeClr val="accent1"/>
              </a:buClr>
              <a:buChar char="–"/>
              <a:defRPr kumimoji="1" sz="2400">
                <a:solidFill>
                  <a:schemeClr val="tx1"/>
                </a:solidFill>
                <a:latin typeface="Tahoma" panose="020B0604030504040204" pitchFamily="34" charset="0"/>
              </a:defRPr>
            </a:lvl3pPr>
            <a:lvl4pPr marL="1600200" indent="-228600">
              <a:spcBef>
                <a:spcPct val="20000"/>
              </a:spcBef>
              <a:buClr>
                <a:schemeClr val="accent1"/>
              </a:buClr>
              <a:buChar char="–"/>
              <a:defRPr kumimoji="1" sz="2000">
                <a:solidFill>
                  <a:schemeClr val="tx1"/>
                </a:solidFill>
                <a:latin typeface="Tahoma" panose="020B0604030504040204" pitchFamily="34" charset="0"/>
              </a:defRPr>
            </a:lvl4pPr>
            <a:lvl5pPr marL="2057400" indent="-228600">
              <a:spcBef>
                <a:spcPct val="20000"/>
              </a:spcBef>
              <a:buClr>
                <a:schemeClr val="accent1"/>
              </a:buClr>
              <a:buChar char="»"/>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9pPr>
          </a:lstStyle>
          <a:p>
            <a:pPr eaLnBrk="0" fontAlgn="base" hangingPunct="0">
              <a:spcBef>
                <a:spcPct val="50000"/>
              </a:spcBef>
              <a:spcAft>
                <a:spcPct val="0"/>
              </a:spcAft>
              <a:buClrTx/>
              <a:buSzTx/>
              <a:buNone/>
            </a:pPr>
            <a:r>
              <a:rPr kumimoji="0" lang="en-US" altLang="en-US" sz="1400">
                <a:solidFill>
                  <a:srgbClr val="FFFFFF"/>
                </a:solidFill>
                <a:latin typeface="Times New Roman" panose="02020603050405020304" pitchFamily="18" charset="0"/>
              </a:rPr>
              <a:t> </a:t>
            </a:r>
            <a:r>
              <a:rPr kumimoji="0" lang="en-US" altLang="en-US" sz="1200">
                <a:solidFill>
                  <a:srgbClr val="FFFFFF"/>
                </a:solidFill>
              </a:rPr>
              <a:t>www.wagehour.dol.gov</a:t>
            </a:r>
            <a:endParaRPr kumimoji="0" lang="en-US" altLang="en-US" sz="1200" b="0">
              <a:solidFill>
                <a:srgbClr val="FFFFFF"/>
              </a:solidFill>
            </a:endParaRPr>
          </a:p>
        </p:txBody>
      </p:sp>
    </p:spTree>
    <p:extLst>
      <p:ext uri="{BB962C8B-B14F-4D97-AF65-F5344CB8AC3E}">
        <p14:creationId xmlns:p14="http://schemas.microsoft.com/office/powerpoint/2010/main" val="63196854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2">
            <a:extLst>
              <a:ext uri="{FF2B5EF4-FFF2-40B4-BE49-F238E27FC236}">
                <a16:creationId xmlns:a16="http://schemas.microsoft.com/office/drawing/2014/main" id="{72983611-922D-4464-BEE3-36D5F2057B58}"/>
              </a:ext>
            </a:extLst>
          </p:cNvPr>
          <p:cNvSpPr>
            <a:spLocks noGrp="1" noChangeArrowheads="1"/>
          </p:cNvSpPr>
          <p:nvPr>
            <p:ph type="title"/>
          </p:nvPr>
        </p:nvSpPr>
        <p:spPr/>
        <p:txBody>
          <a:bodyPr/>
          <a:lstStyle/>
          <a:p>
            <a:r>
              <a:rPr lang="en-US" altLang="en-US"/>
              <a:t>Deductions from Wages</a:t>
            </a:r>
          </a:p>
        </p:txBody>
      </p:sp>
      <p:sp>
        <p:nvSpPr>
          <p:cNvPr id="51205" name="Rectangle 3">
            <a:extLst>
              <a:ext uri="{FF2B5EF4-FFF2-40B4-BE49-F238E27FC236}">
                <a16:creationId xmlns:a16="http://schemas.microsoft.com/office/drawing/2014/main" id="{3790DADF-A292-68B1-DCFA-DE5482C8986F}"/>
              </a:ext>
            </a:extLst>
          </p:cNvPr>
          <p:cNvSpPr>
            <a:spLocks noGrp="1" noChangeArrowheads="1"/>
          </p:cNvSpPr>
          <p:nvPr>
            <p:ph idx="1"/>
          </p:nvPr>
        </p:nvSpPr>
        <p:spPr/>
        <p:txBody>
          <a:bodyPr/>
          <a:lstStyle/>
          <a:p>
            <a:r>
              <a:rPr lang="en-US" altLang="en-US"/>
              <a:t>Employers may not take deductions: </a:t>
            </a:r>
          </a:p>
          <a:p>
            <a:pPr lvl="1"/>
            <a:r>
              <a:rPr lang="en-US" altLang="en-US"/>
              <a:t>Unless they are disclosed in writing to the workers</a:t>
            </a:r>
          </a:p>
          <a:p>
            <a:pPr lvl="1"/>
            <a:r>
              <a:rPr lang="en-US" altLang="en-US"/>
              <a:t>If the charges create a profit for the employer (even if disclosed in writing)</a:t>
            </a:r>
          </a:p>
          <a:p>
            <a:pPr lvl="1"/>
            <a:r>
              <a:rPr lang="en-US" altLang="en-US"/>
              <a:t>For cigarettes or alcohol (unless the employer is licensed to sell these)</a:t>
            </a:r>
          </a:p>
        </p:txBody>
      </p:sp>
      <p:sp>
        <p:nvSpPr>
          <p:cNvPr id="4" name="Date Placeholder 3">
            <a:extLst>
              <a:ext uri="{FF2B5EF4-FFF2-40B4-BE49-F238E27FC236}">
                <a16:creationId xmlns:a16="http://schemas.microsoft.com/office/drawing/2014/main" id="{111C47D0-0208-E69F-A31F-C4283AE390EA}"/>
              </a:ext>
            </a:extLst>
          </p:cNvPr>
          <p:cNvSpPr>
            <a:spLocks noGrp="1"/>
          </p:cNvSpPr>
          <p:nvPr>
            <p:ph type="dt" sz="half" idx="10"/>
          </p:nvPr>
        </p:nvSpPr>
        <p:spPr/>
        <p:txBody>
          <a:bodyPr/>
          <a:lstStyle/>
          <a:p>
            <a:pPr eaLnBrk="0" fontAlgn="base" hangingPunct="0">
              <a:spcAft>
                <a:spcPct val="0"/>
              </a:spcAft>
              <a:defRPr/>
            </a:pPr>
            <a:r>
              <a:rPr lang="en-US" altLang="en-US">
                <a:solidFill>
                  <a:srgbClr val="FFFFFF"/>
                </a:solidFill>
                <a:latin typeface="Tahoma"/>
              </a:rPr>
              <a:t>Wage and Hour Division</a:t>
            </a:r>
            <a:endParaRPr lang="en-US" altLang="en-US" b="0">
              <a:solidFill>
                <a:srgbClr val="FFFFFF"/>
              </a:solidFill>
              <a:latin typeface="Tahoma"/>
            </a:endParaRPr>
          </a:p>
        </p:txBody>
      </p:sp>
      <p:sp>
        <p:nvSpPr>
          <p:cNvPr id="51203" name="Footer Placeholder 4">
            <a:extLst>
              <a:ext uri="{FF2B5EF4-FFF2-40B4-BE49-F238E27FC236}">
                <a16:creationId xmlns:a16="http://schemas.microsoft.com/office/drawing/2014/main" id="{D0B0B142-1CA5-7305-5B45-9EB1BCDD3DAF}"/>
              </a:ext>
            </a:extLst>
          </p:cNvPr>
          <p:cNvSpPr>
            <a:spLocks noGrp="1"/>
          </p:cNvSpPr>
          <p:nvPr>
            <p:ph type="ftr" sz="quarter" idx="11"/>
          </p:nvPr>
        </p:nvSpPr>
        <p:spPr>
          <a:noFill/>
        </p:spPr>
        <p:txBody>
          <a:bodyPr/>
          <a:lstStyle>
            <a:lvl1pPr>
              <a:spcBef>
                <a:spcPct val="20000"/>
              </a:spcBef>
              <a:buClr>
                <a:schemeClr val="accent1"/>
              </a:buClr>
              <a:buSzPct val="75000"/>
              <a:buFont typeface="Monotype Sorts" pitchFamily="2" charset="2"/>
              <a:buChar char="l"/>
              <a:defRPr kumimoji="1" sz="3200">
                <a:solidFill>
                  <a:schemeClr val="tx1"/>
                </a:solidFill>
                <a:latin typeface="Tahoma" panose="020B0604030504040204" pitchFamily="34" charset="0"/>
              </a:defRPr>
            </a:lvl1pPr>
            <a:lvl2pPr marL="742950" indent="-285750">
              <a:spcBef>
                <a:spcPct val="20000"/>
              </a:spcBef>
              <a:buClr>
                <a:schemeClr val="accent1"/>
              </a:buClr>
              <a:buChar char="•"/>
              <a:defRPr kumimoji="1" sz="2800">
                <a:solidFill>
                  <a:schemeClr val="tx1"/>
                </a:solidFill>
                <a:latin typeface="Tahoma" panose="020B0604030504040204" pitchFamily="34" charset="0"/>
              </a:defRPr>
            </a:lvl2pPr>
            <a:lvl3pPr marL="1143000" indent="-228600">
              <a:spcBef>
                <a:spcPct val="20000"/>
              </a:spcBef>
              <a:buClr>
                <a:schemeClr val="accent1"/>
              </a:buClr>
              <a:buChar char="–"/>
              <a:defRPr kumimoji="1" sz="2400">
                <a:solidFill>
                  <a:schemeClr val="tx1"/>
                </a:solidFill>
                <a:latin typeface="Tahoma" panose="020B0604030504040204" pitchFamily="34" charset="0"/>
              </a:defRPr>
            </a:lvl3pPr>
            <a:lvl4pPr marL="1600200" indent="-228600">
              <a:spcBef>
                <a:spcPct val="20000"/>
              </a:spcBef>
              <a:buClr>
                <a:schemeClr val="accent1"/>
              </a:buClr>
              <a:buChar char="–"/>
              <a:defRPr kumimoji="1" sz="2000">
                <a:solidFill>
                  <a:schemeClr val="tx1"/>
                </a:solidFill>
                <a:latin typeface="Tahoma" panose="020B0604030504040204" pitchFamily="34" charset="0"/>
              </a:defRPr>
            </a:lvl4pPr>
            <a:lvl5pPr marL="2057400" indent="-228600">
              <a:spcBef>
                <a:spcPct val="20000"/>
              </a:spcBef>
              <a:buClr>
                <a:schemeClr val="accent1"/>
              </a:buClr>
              <a:buChar char="»"/>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9pPr>
          </a:lstStyle>
          <a:p>
            <a:pPr eaLnBrk="0" fontAlgn="base" hangingPunct="0">
              <a:spcBef>
                <a:spcPct val="50000"/>
              </a:spcBef>
              <a:spcAft>
                <a:spcPct val="0"/>
              </a:spcAft>
              <a:buClrTx/>
              <a:buSzTx/>
              <a:buNone/>
            </a:pPr>
            <a:r>
              <a:rPr kumimoji="0" lang="en-US" altLang="en-US" sz="1400">
                <a:solidFill>
                  <a:srgbClr val="FFFFFF"/>
                </a:solidFill>
                <a:latin typeface="Times New Roman" panose="02020603050405020304" pitchFamily="18" charset="0"/>
              </a:rPr>
              <a:t> </a:t>
            </a:r>
            <a:r>
              <a:rPr kumimoji="0" lang="en-US" altLang="en-US" sz="1200">
                <a:solidFill>
                  <a:srgbClr val="FFFFFF"/>
                </a:solidFill>
              </a:rPr>
              <a:t>www.wagehour.dol.gov</a:t>
            </a:r>
            <a:endParaRPr kumimoji="0" lang="en-US" altLang="en-US" sz="1200" b="0">
              <a:solidFill>
                <a:srgbClr val="FFFFFF"/>
              </a:solidFill>
            </a:endParaRPr>
          </a:p>
        </p:txBody>
      </p:sp>
    </p:spTree>
    <p:extLst>
      <p:ext uri="{BB962C8B-B14F-4D97-AF65-F5344CB8AC3E}">
        <p14:creationId xmlns:p14="http://schemas.microsoft.com/office/powerpoint/2010/main" val="113928797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Rectangle 2">
            <a:extLst>
              <a:ext uri="{FF2B5EF4-FFF2-40B4-BE49-F238E27FC236}">
                <a16:creationId xmlns:a16="http://schemas.microsoft.com/office/drawing/2014/main" id="{B917B011-FB1A-5C89-5E49-398C5F28FD5B}"/>
              </a:ext>
            </a:extLst>
          </p:cNvPr>
          <p:cNvSpPr>
            <a:spLocks noGrp="1" noChangeArrowheads="1"/>
          </p:cNvSpPr>
          <p:nvPr>
            <p:ph type="title"/>
          </p:nvPr>
        </p:nvSpPr>
        <p:spPr/>
        <p:txBody>
          <a:bodyPr/>
          <a:lstStyle/>
          <a:p>
            <a:r>
              <a:rPr lang="en-US" altLang="en-US"/>
              <a:t>MSPA Transportation</a:t>
            </a:r>
          </a:p>
        </p:txBody>
      </p:sp>
      <p:sp>
        <p:nvSpPr>
          <p:cNvPr id="53253" name="Rectangle 3">
            <a:extLst>
              <a:ext uri="{FF2B5EF4-FFF2-40B4-BE49-F238E27FC236}">
                <a16:creationId xmlns:a16="http://schemas.microsoft.com/office/drawing/2014/main" id="{0B6C14D4-1204-2FF5-F3F7-6DDC1307DD9F}"/>
              </a:ext>
            </a:extLst>
          </p:cNvPr>
          <p:cNvSpPr>
            <a:spLocks noGrp="1" noChangeArrowheads="1"/>
          </p:cNvSpPr>
          <p:nvPr>
            <p:ph idx="1"/>
          </p:nvPr>
        </p:nvSpPr>
        <p:spPr/>
        <p:txBody>
          <a:bodyPr/>
          <a:lstStyle/>
          <a:p>
            <a:r>
              <a:rPr lang="en-US" altLang="en-US"/>
              <a:t>When agricultural workers are transported, MSPA requires:</a:t>
            </a:r>
          </a:p>
          <a:p>
            <a:pPr lvl="1"/>
            <a:r>
              <a:rPr lang="en-US" altLang="en-US"/>
              <a:t>Safe and properly insured vehicles </a:t>
            </a:r>
          </a:p>
          <a:p>
            <a:pPr lvl="1"/>
            <a:r>
              <a:rPr lang="en-US" altLang="en-US"/>
              <a:t>Authorization to transport for FLC</a:t>
            </a:r>
          </a:p>
          <a:p>
            <a:pPr lvl="1"/>
            <a:r>
              <a:rPr lang="en-US" altLang="en-US"/>
              <a:t>Authorization to drive for FLC/FLCE</a:t>
            </a:r>
          </a:p>
          <a:p>
            <a:pPr lvl="1"/>
            <a:r>
              <a:rPr lang="en-US" altLang="en-US"/>
              <a:t>Separate authorization for driving and transporting</a:t>
            </a:r>
          </a:p>
        </p:txBody>
      </p:sp>
      <p:sp>
        <p:nvSpPr>
          <p:cNvPr id="4" name="Date Placeholder 3">
            <a:extLst>
              <a:ext uri="{FF2B5EF4-FFF2-40B4-BE49-F238E27FC236}">
                <a16:creationId xmlns:a16="http://schemas.microsoft.com/office/drawing/2014/main" id="{E9C650C9-E12E-6178-81F1-7FA7A387856F}"/>
              </a:ext>
            </a:extLst>
          </p:cNvPr>
          <p:cNvSpPr>
            <a:spLocks noGrp="1"/>
          </p:cNvSpPr>
          <p:nvPr>
            <p:ph type="dt" sz="half" idx="10"/>
          </p:nvPr>
        </p:nvSpPr>
        <p:spPr/>
        <p:txBody>
          <a:bodyPr/>
          <a:lstStyle/>
          <a:p>
            <a:pPr eaLnBrk="0" fontAlgn="base" hangingPunct="0">
              <a:spcAft>
                <a:spcPct val="0"/>
              </a:spcAft>
              <a:defRPr/>
            </a:pPr>
            <a:r>
              <a:rPr lang="en-US" altLang="en-US">
                <a:solidFill>
                  <a:srgbClr val="FFFFFF"/>
                </a:solidFill>
                <a:latin typeface="Tahoma"/>
              </a:rPr>
              <a:t>Wage and Hour Division</a:t>
            </a:r>
            <a:endParaRPr lang="en-US" altLang="en-US" b="0">
              <a:solidFill>
                <a:srgbClr val="FFFFFF"/>
              </a:solidFill>
              <a:latin typeface="Tahoma"/>
            </a:endParaRPr>
          </a:p>
        </p:txBody>
      </p:sp>
      <p:sp>
        <p:nvSpPr>
          <p:cNvPr id="53251" name="Footer Placeholder 4">
            <a:extLst>
              <a:ext uri="{FF2B5EF4-FFF2-40B4-BE49-F238E27FC236}">
                <a16:creationId xmlns:a16="http://schemas.microsoft.com/office/drawing/2014/main" id="{32EE5CBD-86C5-C8F2-C5CE-70A82C26D697}"/>
              </a:ext>
            </a:extLst>
          </p:cNvPr>
          <p:cNvSpPr>
            <a:spLocks noGrp="1"/>
          </p:cNvSpPr>
          <p:nvPr>
            <p:ph type="ftr" sz="quarter" idx="11"/>
          </p:nvPr>
        </p:nvSpPr>
        <p:spPr>
          <a:noFill/>
        </p:spPr>
        <p:txBody>
          <a:bodyPr/>
          <a:lstStyle>
            <a:lvl1pPr>
              <a:spcBef>
                <a:spcPct val="20000"/>
              </a:spcBef>
              <a:buClr>
                <a:schemeClr val="accent1"/>
              </a:buClr>
              <a:buSzPct val="75000"/>
              <a:buFont typeface="Monotype Sorts" pitchFamily="2" charset="2"/>
              <a:buChar char="l"/>
              <a:defRPr kumimoji="1" sz="3200">
                <a:solidFill>
                  <a:schemeClr val="tx1"/>
                </a:solidFill>
                <a:latin typeface="Tahoma" panose="020B0604030504040204" pitchFamily="34" charset="0"/>
              </a:defRPr>
            </a:lvl1pPr>
            <a:lvl2pPr marL="742950" indent="-285750">
              <a:spcBef>
                <a:spcPct val="20000"/>
              </a:spcBef>
              <a:buClr>
                <a:schemeClr val="accent1"/>
              </a:buClr>
              <a:buChar char="•"/>
              <a:defRPr kumimoji="1" sz="2800">
                <a:solidFill>
                  <a:schemeClr val="tx1"/>
                </a:solidFill>
                <a:latin typeface="Tahoma" panose="020B0604030504040204" pitchFamily="34" charset="0"/>
              </a:defRPr>
            </a:lvl2pPr>
            <a:lvl3pPr marL="1143000" indent="-228600">
              <a:spcBef>
                <a:spcPct val="20000"/>
              </a:spcBef>
              <a:buClr>
                <a:schemeClr val="accent1"/>
              </a:buClr>
              <a:buChar char="–"/>
              <a:defRPr kumimoji="1" sz="2400">
                <a:solidFill>
                  <a:schemeClr val="tx1"/>
                </a:solidFill>
                <a:latin typeface="Tahoma" panose="020B0604030504040204" pitchFamily="34" charset="0"/>
              </a:defRPr>
            </a:lvl3pPr>
            <a:lvl4pPr marL="1600200" indent="-228600">
              <a:spcBef>
                <a:spcPct val="20000"/>
              </a:spcBef>
              <a:buClr>
                <a:schemeClr val="accent1"/>
              </a:buClr>
              <a:buChar char="–"/>
              <a:defRPr kumimoji="1" sz="2000">
                <a:solidFill>
                  <a:schemeClr val="tx1"/>
                </a:solidFill>
                <a:latin typeface="Tahoma" panose="020B0604030504040204" pitchFamily="34" charset="0"/>
              </a:defRPr>
            </a:lvl4pPr>
            <a:lvl5pPr marL="2057400" indent="-228600">
              <a:spcBef>
                <a:spcPct val="20000"/>
              </a:spcBef>
              <a:buClr>
                <a:schemeClr val="accent1"/>
              </a:buClr>
              <a:buChar char="»"/>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9pPr>
          </a:lstStyle>
          <a:p>
            <a:pPr eaLnBrk="0" fontAlgn="base" hangingPunct="0">
              <a:spcBef>
                <a:spcPct val="50000"/>
              </a:spcBef>
              <a:spcAft>
                <a:spcPct val="0"/>
              </a:spcAft>
              <a:buClrTx/>
              <a:buSzTx/>
              <a:buNone/>
            </a:pPr>
            <a:r>
              <a:rPr kumimoji="0" lang="en-US" altLang="en-US" sz="1400">
                <a:solidFill>
                  <a:srgbClr val="FFFFFF"/>
                </a:solidFill>
                <a:latin typeface="Times New Roman" panose="02020603050405020304" pitchFamily="18" charset="0"/>
              </a:rPr>
              <a:t> </a:t>
            </a:r>
            <a:r>
              <a:rPr kumimoji="0" lang="en-US" altLang="en-US" sz="1200">
                <a:solidFill>
                  <a:srgbClr val="FFFFFF"/>
                </a:solidFill>
              </a:rPr>
              <a:t>www.wagehour.dol.gov</a:t>
            </a:r>
            <a:endParaRPr kumimoji="0" lang="en-US" altLang="en-US" sz="1200" b="0">
              <a:solidFill>
                <a:srgbClr val="FFFFFF"/>
              </a:solidFill>
            </a:endParaRPr>
          </a:p>
        </p:txBody>
      </p:sp>
    </p:spTree>
    <p:extLst>
      <p:ext uri="{BB962C8B-B14F-4D97-AF65-F5344CB8AC3E}">
        <p14:creationId xmlns:p14="http://schemas.microsoft.com/office/powerpoint/2010/main" val="315872925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Rectangle 2">
            <a:extLst>
              <a:ext uri="{FF2B5EF4-FFF2-40B4-BE49-F238E27FC236}">
                <a16:creationId xmlns:a16="http://schemas.microsoft.com/office/drawing/2014/main" id="{74773D15-E562-7513-3A7D-4E95E78469E0}"/>
              </a:ext>
            </a:extLst>
          </p:cNvPr>
          <p:cNvSpPr>
            <a:spLocks noGrp="1" noChangeArrowheads="1"/>
          </p:cNvSpPr>
          <p:nvPr>
            <p:ph type="title"/>
          </p:nvPr>
        </p:nvSpPr>
        <p:spPr/>
        <p:txBody>
          <a:bodyPr/>
          <a:lstStyle/>
          <a:p>
            <a:r>
              <a:rPr lang="en-US" altLang="en-US"/>
              <a:t>Common Problems</a:t>
            </a:r>
          </a:p>
        </p:txBody>
      </p:sp>
      <p:sp>
        <p:nvSpPr>
          <p:cNvPr id="65541" name="Rectangle 3">
            <a:extLst>
              <a:ext uri="{FF2B5EF4-FFF2-40B4-BE49-F238E27FC236}">
                <a16:creationId xmlns:a16="http://schemas.microsoft.com/office/drawing/2014/main" id="{55CB9431-C939-1ED3-ED6C-F483A415FBB4}"/>
              </a:ext>
            </a:extLst>
          </p:cNvPr>
          <p:cNvSpPr>
            <a:spLocks noGrp="1" noChangeArrowheads="1"/>
          </p:cNvSpPr>
          <p:nvPr>
            <p:ph idx="1"/>
          </p:nvPr>
        </p:nvSpPr>
        <p:spPr/>
        <p:txBody>
          <a:bodyPr/>
          <a:lstStyle/>
          <a:p>
            <a:r>
              <a:rPr lang="en-US" altLang="en-US"/>
              <a:t>No fixed seats on vehicles</a:t>
            </a:r>
          </a:p>
          <a:p>
            <a:r>
              <a:rPr lang="en-US" altLang="en-US"/>
              <a:t>Insufficient insurance</a:t>
            </a:r>
          </a:p>
          <a:p>
            <a:r>
              <a:rPr lang="en-US" altLang="en-US"/>
              <a:t>Improper or no license for driver</a:t>
            </a:r>
          </a:p>
          <a:p>
            <a:r>
              <a:rPr lang="en-US" altLang="en-US"/>
              <a:t>Vehicle safety problems - broken windshield, brake lights not working, bald tires, etc.</a:t>
            </a:r>
          </a:p>
          <a:p>
            <a:r>
              <a:rPr lang="en-US" altLang="en-US"/>
              <a:t>Overloaded vehicle</a:t>
            </a:r>
          </a:p>
        </p:txBody>
      </p:sp>
      <p:sp>
        <p:nvSpPr>
          <p:cNvPr id="4" name="Date Placeholder 3">
            <a:extLst>
              <a:ext uri="{FF2B5EF4-FFF2-40B4-BE49-F238E27FC236}">
                <a16:creationId xmlns:a16="http://schemas.microsoft.com/office/drawing/2014/main" id="{181A8BDC-3938-756C-632E-FF278A163BBD}"/>
              </a:ext>
            </a:extLst>
          </p:cNvPr>
          <p:cNvSpPr>
            <a:spLocks noGrp="1"/>
          </p:cNvSpPr>
          <p:nvPr>
            <p:ph type="dt" sz="half" idx="10"/>
          </p:nvPr>
        </p:nvSpPr>
        <p:spPr/>
        <p:txBody>
          <a:bodyPr/>
          <a:lstStyle/>
          <a:p>
            <a:pPr eaLnBrk="0" fontAlgn="base" hangingPunct="0">
              <a:spcAft>
                <a:spcPct val="0"/>
              </a:spcAft>
              <a:defRPr/>
            </a:pPr>
            <a:r>
              <a:rPr lang="en-US" altLang="en-US">
                <a:solidFill>
                  <a:srgbClr val="FFFFFF"/>
                </a:solidFill>
                <a:latin typeface="Tahoma"/>
              </a:rPr>
              <a:t>Wage and Hour Division</a:t>
            </a:r>
            <a:endParaRPr lang="en-US" altLang="en-US" b="0">
              <a:solidFill>
                <a:srgbClr val="FFFFFF"/>
              </a:solidFill>
              <a:latin typeface="Tahoma"/>
            </a:endParaRPr>
          </a:p>
        </p:txBody>
      </p:sp>
      <p:sp>
        <p:nvSpPr>
          <p:cNvPr id="65539" name="Footer Placeholder 4">
            <a:extLst>
              <a:ext uri="{FF2B5EF4-FFF2-40B4-BE49-F238E27FC236}">
                <a16:creationId xmlns:a16="http://schemas.microsoft.com/office/drawing/2014/main" id="{FD3EBEAB-2CB7-BB9C-7C91-C5DE1C61E36E}"/>
              </a:ext>
            </a:extLst>
          </p:cNvPr>
          <p:cNvSpPr>
            <a:spLocks noGrp="1"/>
          </p:cNvSpPr>
          <p:nvPr>
            <p:ph type="ftr" sz="quarter" idx="11"/>
          </p:nvPr>
        </p:nvSpPr>
        <p:spPr>
          <a:noFill/>
        </p:spPr>
        <p:txBody>
          <a:bodyPr/>
          <a:lstStyle>
            <a:lvl1pPr>
              <a:spcBef>
                <a:spcPct val="20000"/>
              </a:spcBef>
              <a:buClr>
                <a:schemeClr val="accent1"/>
              </a:buClr>
              <a:buSzPct val="75000"/>
              <a:buFont typeface="Monotype Sorts" pitchFamily="2" charset="2"/>
              <a:buChar char="l"/>
              <a:defRPr kumimoji="1" sz="3200">
                <a:solidFill>
                  <a:schemeClr val="tx1"/>
                </a:solidFill>
                <a:latin typeface="Tahoma" panose="020B0604030504040204" pitchFamily="34" charset="0"/>
              </a:defRPr>
            </a:lvl1pPr>
            <a:lvl2pPr marL="742950" indent="-285750">
              <a:spcBef>
                <a:spcPct val="20000"/>
              </a:spcBef>
              <a:buClr>
                <a:schemeClr val="accent1"/>
              </a:buClr>
              <a:buChar char="•"/>
              <a:defRPr kumimoji="1" sz="2800">
                <a:solidFill>
                  <a:schemeClr val="tx1"/>
                </a:solidFill>
                <a:latin typeface="Tahoma" panose="020B0604030504040204" pitchFamily="34" charset="0"/>
              </a:defRPr>
            </a:lvl2pPr>
            <a:lvl3pPr marL="1143000" indent="-228600">
              <a:spcBef>
                <a:spcPct val="20000"/>
              </a:spcBef>
              <a:buClr>
                <a:schemeClr val="accent1"/>
              </a:buClr>
              <a:buChar char="–"/>
              <a:defRPr kumimoji="1" sz="2400">
                <a:solidFill>
                  <a:schemeClr val="tx1"/>
                </a:solidFill>
                <a:latin typeface="Tahoma" panose="020B0604030504040204" pitchFamily="34" charset="0"/>
              </a:defRPr>
            </a:lvl3pPr>
            <a:lvl4pPr marL="1600200" indent="-228600">
              <a:spcBef>
                <a:spcPct val="20000"/>
              </a:spcBef>
              <a:buClr>
                <a:schemeClr val="accent1"/>
              </a:buClr>
              <a:buChar char="–"/>
              <a:defRPr kumimoji="1" sz="2000">
                <a:solidFill>
                  <a:schemeClr val="tx1"/>
                </a:solidFill>
                <a:latin typeface="Tahoma" panose="020B0604030504040204" pitchFamily="34" charset="0"/>
              </a:defRPr>
            </a:lvl4pPr>
            <a:lvl5pPr marL="2057400" indent="-228600">
              <a:spcBef>
                <a:spcPct val="20000"/>
              </a:spcBef>
              <a:buClr>
                <a:schemeClr val="accent1"/>
              </a:buClr>
              <a:buChar char="»"/>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9pPr>
          </a:lstStyle>
          <a:p>
            <a:pPr eaLnBrk="0" fontAlgn="base" hangingPunct="0">
              <a:spcBef>
                <a:spcPct val="50000"/>
              </a:spcBef>
              <a:spcAft>
                <a:spcPct val="0"/>
              </a:spcAft>
              <a:buClrTx/>
              <a:buSzTx/>
              <a:buNone/>
            </a:pPr>
            <a:r>
              <a:rPr kumimoji="0" lang="en-US" altLang="en-US" sz="1400">
                <a:solidFill>
                  <a:srgbClr val="FFFFFF"/>
                </a:solidFill>
                <a:latin typeface="Times New Roman" panose="02020603050405020304" pitchFamily="18" charset="0"/>
              </a:rPr>
              <a:t> </a:t>
            </a:r>
            <a:r>
              <a:rPr kumimoji="0" lang="en-US" altLang="en-US" sz="1200">
                <a:solidFill>
                  <a:srgbClr val="FFFFFF"/>
                </a:solidFill>
              </a:rPr>
              <a:t>www.wagehour.dol.gov</a:t>
            </a:r>
            <a:endParaRPr kumimoji="0" lang="en-US" altLang="en-US" sz="1200" b="0">
              <a:solidFill>
                <a:srgbClr val="FFFFFF"/>
              </a:solidFill>
            </a:endParaRPr>
          </a:p>
        </p:txBody>
      </p:sp>
    </p:spTree>
    <p:extLst>
      <p:ext uri="{BB962C8B-B14F-4D97-AF65-F5344CB8AC3E}">
        <p14:creationId xmlns:p14="http://schemas.microsoft.com/office/powerpoint/2010/main" val="21327850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Rectangle 2">
            <a:extLst>
              <a:ext uri="{FF2B5EF4-FFF2-40B4-BE49-F238E27FC236}">
                <a16:creationId xmlns:a16="http://schemas.microsoft.com/office/drawing/2014/main" id="{C21C6649-505F-F75E-331F-8586971C9CEB}"/>
              </a:ext>
            </a:extLst>
          </p:cNvPr>
          <p:cNvSpPr>
            <a:spLocks noGrp="1" noChangeArrowheads="1"/>
          </p:cNvSpPr>
          <p:nvPr>
            <p:ph type="title"/>
          </p:nvPr>
        </p:nvSpPr>
        <p:spPr/>
        <p:txBody>
          <a:bodyPr/>
          <a:lstStyle/>
          <a:p>
            <a:r>
              <a:rPr lang="en-US" altLang="en-US"/>
              <a:t>Housing Safety &amp; Health</a:t>
            </a:r>
          </a:p>
        </p:txBody>
      </p:sp>
      <p:sp>
        <p:nvSpPr>
          <p:cNvPr id="67589" name="Rectangle 3">
            <a:extLst>
              <a:ext uri="{FF2B5EF4-FFF2-40B4-BE49-F238E27FC236}">
                <a16:creationId xmlns:a16="http://schemas.microsoft.com/office/drawing/2014/main" id="{1B553A04-6459-EF83-6787-57B701639F89}"/>
              </a:ext>
            </a:extLst>
          </p:cNvPr>
          <p:cNvSpPr>
            <a:spLocks noGrp="1" noChangeArrowheads="1"/>
          </p:cNvSpPr>
          <p:nvPr>
            <p:ph idx="1"/>
          </p:nvPr>
        </p:nvSpPr>
        <p:spPr/>
        <p:txBody>
          <a:bodyPr/>
          <a:lstStyle/>
          <a:p>
            <a:r>
              <a:rPr lang="en-US" altLang="en-US"/>
              <a:t>MSPA housing standards only apply to migrant agricultural workers</a:t>
            </a:r>
          </a:p>
          <a:p>
            <a:r>
              <a:rPr lang="en-US" altLang="en-US"/>
              <a:t>AGERs, FLCs, and AGAS’ and housing providers are responsible for housing safety and health when they own or control the property</a:t>
            </a:r>
          </a:p>
        </p:txBody>
      </p:sp>
      <p:sp>
        <p:nvSpPr>
          <p:cNvPr id="4" name="Date Placeholder 3">
            <a:extLst>
              <a:ext uri="{FF2B5EF4-FFF2-40B4-BE49-F238E27FC236}">
                <a16:creationId xmlns:a16="http://schemas.microsoft.com/office/drawing/2014/main" id="{A3C10A1C-4E42-D808-FC59-27A0CDAF9811}"/>
              </a:ext>
            </a:extLst>
          </p:cNvPr>
          <p:cNvSpPr>
            <a:spLocks noGrp="1"/>
          </p:cNvSpPr>
          <p:nvPr>
            <p:ph type="dt" sz="half" idx="10"/>
          </p:nvPr>
        </p:nvSpPr>
        <p:spPr/>
        <p:txBody>
          <a:bodyPr/>
          <a:lstStyle/>
          <a:p>
            <a:pPr eaLnBrk="0" fontAlgn="base" hangingPunct="0">
              <a:spcAft>
                <a:spcPct val="0"/>
              </a:spcAft>
              <a:defRPr/>
            </a:pPr>
            <a:r>
              <a:rPr lang="en-US" altLang="en-US">
                <a:solidFill>
                  <a:srgbClr val="FFFFFF"/>
                </a:solidFill>
                <a:latin typeface="Tahoma"/>
              </a:rPr>
              <a:t>Wage and Hour Division</a:t>
            </a:r>
            <a:endParaRPr lang="en-US" altLang="en-US" b="0">
              <a:solidFill>
                <a:srgbClr val="FFFFFF"/>
              </a:solidFill>
              <a:latin typeface="Tahoma"/>
            </a:endParaRPr>
          </a:p>
        </p:txBody>
      </p:sp>
      <p:sp>
        <p:nvSpPr>
          <p:cNvPr id="67587" name="Footer Placeholder 4">
            <a:extLst>
              <a:ext uri="{FF2B5EF4-FFF2-40B4-BE49-F238E27FC236}">
                <a16:creationId xmlns:a16="http://schemas.microsoft.com/office/drawing/2014/main" id="{88EE1A97-CF40-16D8-3083-950220A9508C}"/>
              </a:ext>
            </a:extLst>
          </p:cNvPr>
          <p:cNvSpPr>
            <a:spLocks noGrp="1"/>
          </p:cNvSpPr>
          <p:nvPr>
            <p:ph type="ftr" sz="quarter" idx="11"/>
          </p:nvPr>
        </p:nvSpPr>
        <p:spPr>
          <a:noFill/>
        </p:spPr>
        <p:txBody>
          <a:bodyPr/>
          <a:lstStyle>
            <a:lvl1pPr>
              <a:spcBef>
                <a:spcPct val="20000"/>
              </a:spcBef>
              <a:buClr>
                <a:schemeClr val="accent1"/>
              </a:buClr>
              <a:buSzPct val="75000"/>
              <a:buFont typeface="Monotype Sorts" pitchFamily="2" charset="2"/>
              <a:buChar char="l"/>
              <a:defRPr kumimoji="1" sz="3200">
                <a:solidFill>
                  <a:schemeClr val="tx1"/>
                </a:solidFill>
                <a:latin typeface="Tahoma" panose="020B0604030504040204" pitchFamily="34" charset="0"/>
              </a:defRPr>
            </a:lvl1pPr>
            <a:lvl2pPr marL="742950" indent="-285750">
              <a:spcBef>
                <a:spcPct val="20000"/>
              </a:spcBef>
              <a:buClr>
                <a:schemeClr val="accent1"/>
              </a:buClr>
              <a:buChar char="•"/>
              <a:defRPr kumimoji="1" sz="2800">
                <a:solidFill>
                  <a:schemeClr val="tx1"/>
                </a:solidFill>
                <a:latin typeface="Tahoma" panose="020B0604030504040204" pitchFamily="34" charset="0"/>
              </a:defRPr>
            </a:lvl2pPr>
            <a:lvl3pPr marL="1143000" indent="-228600">
              <a:spcBef>
                <a:spcPct val="20000"/>
              </a:spcBef>
              <a:buClr>
                <a:schemeClr val="accent1"/>
              </a:buClr>
              <a:buChar char="–"/>
              <a:defRPr kumimoji="1" sz="2400">
                <a:solidFill>
                  <a:schemeClr val="tx1"/>
                </a:solidFill>
                <a:latin typeface="Tahoma" panose="020B0604030504040204" pitchFamily="34" charset="0"/>
              </a:defRPr>
            </a:lvl3pPr>
            <a:lvl4pPr marL="1600200" indent="-228600">
              <a:spcBef>
                <a:spcPct val="20000"/>
              </a:spcBef>
              <a:buClr>
                <a:schemeClr val="accent1"/>
              </a:buClr>
              <a:buChar char="–"/>
              <a:defRPr kumimoji="1" sz="2000">
                <a:solidFill>
                  <a:schemeClr val="tx1"/>
                </a:solidFill>
                <a:latin typeface="Tahoma" panose="020B0604030504040204" pitchFamily="34" charset="0"/>
              </a:defRPr>
            </a:lvl4pPr>
            <a:lvl5pPr marL="2057400" indent="-228600">
              <a:spcBef>
                <a:spcPct val="20000"/>
              </a:spcBef>
              <a:buClr>
                <a:schemeClr val="accent1"/>
              </a:buClr>
              <a:buChar char="»"/>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9pPr>
          </a:lstStyle>
          <a:p>
            <a:pPr eaLnBrk="0" fontAlgn="base" hangingPunct="0">
              <a:spcBef>
                <a:spcPct val="50000"/>
              </a:spcBef>
              <a:spcAft>
                <a:spcPct val="0"/>
              </a:spcAft>
              <a:buClrTx/>
              <a:buSzTx/>
              <a:buNone/>
            </a:pPr>
            <a:r>
              <a:rPr kumimoji="0" lang="en-US" altLang="en-US" sz="1400">
                <a:solidFill>
                  <a:srgbClr val="FFFFFF"/>
                </a:solidFill>
                <a:latin typeface="Times New Roman" panose="02020603050405020304" pitchFamily="18" charset="0"/>
              </a:rPr>
              <a:t> </a:t>
            </a:r>
            <a:r>
              <a:rPr kumimoji="0" lang="en-US" altLang="en-US" sz="1200">
                <a:solidFill>
                  <a:srgbClr val="FFFFFF"/>
                </a:solidFill>
              </a:rPr>
              <a:t>www.wagehour.dol.gov</a:t>
            </a:r>
            <a:endParaRPr kumimoji="0" lang="en-US" altLang="en-US" sz="1200" b="0">
              <a:solidFill>
                <a:srgbClr val="FFFFFF"/>
              </a:solidFill>
            </a:endParaRPr>
          </a:p>
        </p:txBody>
      </p:sp>
    </p:spTree>
    <p:extLst>
      <p:ext uri="{BB962C8B-B14F-4D97-AF65-F5344CB8AC3E}">
        <p14:creationId xmlns:p14="http://schemas.microsoft.com/office/powerpoint/2010/main" val="396623060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Rectangle 2">
            <a:extLst>
              <a:ext uri="{FF2B5EF4-FFF2-40B4-BE49-F238E27FC236}">
                <a16:creationId xmlns:a16="http://schemas.microsoft.com/office/drawing/2014/main" id="{C7366B37-77EB-17C7-EA89-4E279537DCDA}"/>
              </a:ext>
            </a:extLst>
          </p:cNvPr>
          <p:cNvSpPr>
            <a:spLocks noGrp="1" noChangeArrowheads="1"/>
          </p:cNvSpPr>
          <p:nvPr>
            <p:ph type="title"/>
          </p:nvPr>
        </p:nvSpPr>
        <p:spPr>
          <a:xfrm>
            <a:off x="1446211" y="330201"/>
            <a:ext cx="10018713" cy="1752599"/>
          </a:xfrm>
        </p:spPr>
        <p:txBody>
          <a:bodyPr/>
          <a:lstStyle/>
          <a:p>
            <a:r>
              <a:rPr lang="en-US" altLang="en-US"/>
              <a:t>Compliance Assistance Materials</a:t>
            </a:r>
          </a:p>
        </p:txBody>
      </p:sp>
      <p:sp>
        <p:nvSpPr>
          <p:cNvPr id="92165" name="Rectangle 3">
            <a:extLst>
              <a:ext uri="{FF2B5EF4-FFF2-40B4-BE49-F238E27FC236}">
                <a16:creationId xmlns:a16="http://schemas.microsoft.com/office/drawing/2014/main" id="{97683E32-FC8B-BD14-4C9E-05600D7D1B9C}"/>
              </a:ext>
            </a:extLst>
          </p:cNvPr>
          <p:cNvSpPr>
            <a:spLocks noGrp="1" noChangeArrowheads="1"/>
          </p:cNvSpPr>
          <p:nvPr>
            <p:ph idx="1"/>
          </p:nvPr>
        </p:nvSpPr>
        <p:spPr>
          <a:xfrm>
            <a:off x="2590800" y="2044700"/>
            <a:ext cx="7924800" cy="4114800"/>
          </a:xfrm>
        </p:spPr>
        <p:txBody>
          <a:bodyPr/>
          <a:lstStyle/>
          <a:p>
            <a:r>
              <a:rPr lang="en-US" altLang="en-US" sz="2800"/>
              <a:t>Migrant and Seasonal Agricultural Workers Protection Act</a:t>
            </a:r>
          </a:p>
          <a:p>
            <a:r>
              <a:rPr lang="en-US" altLang="en-US" sz="2800"/>
              <a:t>29 C.F.R. Part 500</a:t>
            </a:r>
          </a:p>
          <a:p>
            <a:pPr>
              <a:spcBef>
                <a:spcPts val="500"/>
              </a:spcBef>
              <a:spcAft>
                <a:spcPts val="500"/>
              </a:spcAft>
            </a:pPr>
            <a:r>
              <a:rPr lang="en-US" altLang="en-US" sz="2800"/>
              <a:t>Fact Sheet No. 035 Joint Employment and Independent Contractors Under the Migrant and Seasonal Agricultural Worker Protection Act</a:t>
            </a:r>
          </a:p>
          <a:p>
            <a:pPr>
              <a:spcBef>
                <a:spcPts val="500"/>
              </a:spcBef>
              <a:spcAft>
                <a:spcPts val="500"/>
              </a:spcAft>
            </a:pPr>
            <a:r>
              <a:rPr lang="en-US" altLang="en-US" sz="2800"/>
              <a:t>Fact Sheet 040 Federal Child Labor Laws in Farm Jobs</a:t>
            </a:r>
          </a:p>
          <a:p>
            <a:pPr>
              <a:buFont typeface="Monotype Sorts" pitchFamily="2" charset="2"/>
              <a:buNone/>
            </a:pPr>
            <a:endParaRPr lang="en-US" altLang="en-US"/>
          </a:p>
          <a:p>
            <a:endParaRPr lang="en-US" altLang="en-US"/>
          </a:p>
        </p:txBody>
      </p:sp>
      <p:sp>
        <p:nvSpPr>
          <p:cNvPr id="4" name="Date Placeholder 3">
            <a:extLst>
              <a:ext uri="{FF2B5EF4-FFF2-40B4-BE49-F238E27FC236}">
                <a16:creationId xmlns:a16="http://schemas.microsoft.com/office/drawing/2014/main" id="{58D877FA-B7B5-AFFC-7810-AC411293745A}"/>
              </a:ext>
            </a:extLst>
          </p:cNvPr>
          <p:cNvSpPr>
            <a:spLocks noGrp="1"/>
          </p:cNvSpPr>
          <p:nvPr>
            <p:ph type="dt" sz="half" idx="10"/>
          </p:nvPr>
        </p:nvSpPr>
        <p:spPr/>
        <p:txBody>
          <a:bodyPr/>
          <a:lstStyle/>
          <a:p>
            <a:pPr eaLnBrk="0" fontAlgn="base" hangingPunct="0">
              <a:spcAft>
                <a:spcPct val="0"/>
              </a:spcAft>
              <a:defRPr/>
            </a:pPr>
            <a:r>
              <a:rPr lang="en-US" altLang="en-US">
                <a:solidFill>
                  <a:srgbClr val="FFFFFF"/>
                </a:solidFill>
                <a:latin typeface="Tahoma"/>
              </a:rPr>
              <a:t>Wage and Hour Division</a:t>
            </a:r>
            <a:endParaRPr lang="en-US" altLang="en-US" b="0">
              <a:solidFill>
                <a:srgbClr val="FFFFFF"/>
              </a:solidFill>
              <a:latin typeface="Tahoma"/>
            </a:endParaRPr>
          </a:p>
        </p:txBody>
      </p:sp>
      <p:sp>
        <p:nvSpPr>
          <p:cNvPr id="92163" name="Footer Placeholder 4">
            <a:extLst>
              <a:ext uri="{FF2B5EF4-FFF2-40B4-BE49-F238E27FC236}">
                <a16:creationId xmlns:a16="http://schemas.microsoft.com/office/drawing/2014/main" id="{BC454D76-FC45-3E6E-07B7-DF328766B34D}"/>
              </a:ext>
            </a:extLst>
          </p:cNvPr>
          <p:cNvSpPr>
            <a:spLocks noGrp="1"/>
          </p:cNvSpPr>
          <p:nvPr>
            <p:ph type="ftr" sz="quarter" idx="11"/>
          </p:nvPr>
        </p:nvSpPr>
        <p:spPr>
          <a:noFill/>
        </p:spPr>
        <p:txBody>
          <a:bodyPr/>
          <a:lstStyle>
            <a:lvl1pPr>
              <a:spcBef>
                <a:spcPct val="20000"/>
              </a:spcBef>
              <a:buClr>
                <a:schemeClr val="accent1"/>
              </a:buClr>
              <a:buSzPct val="75000"/>
              <a:buFont typeface="Monotype Sorts" pitchFamily="2" charset="2"/>
              <a:buChar char="l"/>
              <a:defRPr kumimoji="1" sz="3200">
                <a:solidFill>
                  <a:schemeClr val="tx1"/>
                </a:solidFill>
                <a:latin typeface="Tahoma" panose="020B0604030504040204" pitchFamily="34" charset="0"/>
              </a:defRPr>
            </a:lvl1pPr>
            <a:lvl2pPr marL="742950" indent="-285750">
              <a:spcBef>
                <a:spcPct val="20000"/>
              </a:spcBef>
              <a:buClr>
                <a:schemeClr val="accent1"/>
              </a:buClr>
              <a:buChar char="•"/>
              <a:defRPr kumimoji="1" sz="2800">
                <a:solidFill>
                  <a:schemeClr val="tx1"/>
                </a:solidFill>
                <a:latin typeface="Tahoma" panose="020B0604030504040204" pitchFamily="34" charset="0"/>
              </a:defRPr>
            </a:lvl2pPr>
            <a:lvl3pPr marL="1143000" indent="-228600">
              <a:spcBef>
                <a:spcPct val="20000"/>
              </a:spcBef>
              <a:buClr>
                <a:schemeClr val="accent1"/>
              </a:buClr>
              <a:buChar char="–"/>
              <a:defRPr kumimoji="1" sz="2400">
                <a:solidFill>
                  <a:schemeClr val="tx1"/>
                </a:solidFill>
                <a:latin typeface="Tahoma" panose="020B0604030504040204" pitchFamily="34" charset="0"/>
              </a:defRPr>
            </a:lvl3pPr>
            <a:lvl4pPr marL="1600200" indent="-228600">
              <a:spcBef>
                <a:spcPct val="20000"/>
              </a:spcBef>
              <a:buClr>
                <a:schemeClr val="accent1"/>
              </a:buClr>
              <a:buChar char="–"/>
              <a:defRPr kumimoji="1" sz="2000">
                <a:solidFill>
                  <a:schemeClr val="tx1"/>
                </a:solidFill>
                <a:latin typeface="Tahoma" panose="020B0604030504040204" pitchFamily="34" charset="0"/>
              </a:defRPr>
            </a:lvl4pPr>
            <a:lvl5pPr marL="2057400" indent="-228600">
              <a:spcBef>
                <a:spcPct val="20000"/>
              </a:spcBef>
              <a:buClr>
                <a:schemeClr val="accent1"/>
              </a:buClr>
              <a:buChar char="»"/>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ahoma" panose="020B0604030504040204" pitchFamily="34" charset="0"/>
              </a:defRPr>
            </a:lvl9pPr>
          </a:lstStyle>
          <a:p>
            <a:pPr eaLnBrk="0" fontAlgn="base" hangingPunct="0">
              <a:spcBef>
                <a:spcPct val="50000"/>
              </a:spcBef>
              <a:spcAft>
                <a:spcPct val="0"/>
              </a:spcAft>
              <a:buClrTx/>
              <a:buSzTx/>
              <a:buNone/>
            </a:pPr>
            <a:r>
              <a:rPr kumimoji="0" lang="en-US" altLang="en-US" sz="1400">
                <a:solidFill>
                  <a:srgbClr val="FFFFFF"/>
                </a:solidFill>
                <a:latin typeface="Times New Roman" panose="02020603050405020304" pitchFamily="18" charset="0"/>
              </a:rPr>
              <a:t> </a:t>
            </a:r>
            <a:r>
              <a:rPr kumimoji="0" lang="en-US" altLang="en-US" sz="1200">
                <a:solidFill>
                  <a:srgbClr val="FFFFFF"/>
                </a:solidFill>
              </a:rPr>
              <a:t>www.wagehour.dol.gov</a:t>
            </a:r>
            <a:endParaRPr kumimoji="0" lang="en-US" altLang="en-US" sz="1200" b="0">
              <a:solidFill>
                <a:srgbClr val="FFFFFF"/>
              </a:solidFill>
            </a:endParaRPr>
          </a:p>
        </p:txBody>
      </p:sp>
    </p:spTree>
    <p:extLst>
      <p:ext uri="{BB962C8B-B14F-4D97-AF65-F5344CB8AC3E}">
        <p14:creationId xmlns:p14="http://schemas.microsoft.com/office/powerpoint/2010/main" val="135796265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11C35B4-8CF6-56BC-2972-179034A4840F}"/>
              </a:ext>
            </a:extLst>
          </p:cNvPr>
          <p:cNvSpPr>
            <a:spLocks noGrp="1"/>
          </p:cNvSpPr>
          <p:nvPr>
            <p:ph type="ctrTitle"/>
          </p:nvPr>
        </p:nvSpPr>
        <p:spPr>
          <a:xfrm>
            <a:off x="1097280" y="758952"/>
            <a:ext cx="10058400" cy="3566160"/>
          </a:xfrm>
        </p:spPr>
        <p:txBody>
          <a:bodyPr/>
          <a:lstStyle/>
          <a:p>
            <a:r>
              <a:rPr lang="en-US"/>
              <a:t>H-2A Visa Program</a:t>
            </a:r>
          </a:p>
        </p:txBody>
      </p:sp>
      <p:sp>
        <p:nvSpPr>
          <p:cNvPr id="5" name="Subtitle 4">
            <a:extLst>
              <a:ext uri="{FF2B5EF4-FFF2-40B4-BE49-F238E27FC236}">
                <a16:creationId xmlns:a16="http://schemas.microsoft.com/office/drawing/2014/main" id="{122DAE7C-3F17-30CD-ABA8-F68FE63F8222}"/>
              </a:ext>
            </a:extLst>
          </p:cNvPr>
          <p:cNvSpPr>
            <a:spLocks noGrp="1"/>
          </p:cNvSpPr>
          <p:nvPr>
            <p:ph type="subTitle" idx="1"/>
          </p:nvPr>
        </p:nvSpPr>
        <p:spPr>
          <a:xfrm>
            <a:off x="1100138" y="4456113"/>
            <a:ext cx="10058400" cy="1277422"/>
          </a:xfrm>
        </p:spPr>
        <p:txBody>
          <a:bodyPr vert="horz" lIns="91440" tIns="45720" rIns="91440" bIns="45720" rtlCol="0" anchor="t">
            <a:normAutofit/>
          </a:bodyPr>
          <a:lstStyle/>
          <a:p>
            <a:pPr marL="111125" lvl="1" algn="l"/>
            <a:r>
              <a:rPr lang="en-US" dirty="0"/>
              <a:t>Lance Butler, TN Department of Labor &amp; Workforce Development</a:t>
            </a:r>
          </a:p>
          <a:p>
            <a:pPr marL="111125" lvl="1" algn="l"/>
            <a:r>
              <a:rPr lang="en-US" dirty="0"/>
              <a:t>Jane Chadwell, GAP Connections</a:t>
            </a:r>
          </a:p>
        </p:txBody>
      </p:sp>
    </p:spTree>
    <p:extLst>
      <p:ext uri="{BB962C8B-B14F-4D97-AF65-F5344CB8AC3E}">
        <p14:creationId xmlns:p14="http://schemas.microsoft.com/office/powerpoint/2010/main" val="50559317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2600" y="3429001"/>
            <a:ext cx="8686800" cy="1763151"/>
          </a:xfrm>
        </p:spPr>
        <p:txBody>
          <a:bodyPr>
            <a:normAutofit/>
          </a:bodyPr>
          <a:lstStyle/>
          <a:p>
            <a:r>
              <a:rPr lang="en-US">
                <a:effectLst/>
              </a:rPr>
              <a:t>H2A Visa Program</a:t>
            </a:r>
          </a:p>
        </p:txBody>
      </p:sp>
      <p:sp>
        <p:nvSpPr>
          <p:cNvPr id="5" name="Rectangle 4"/>
          <p:cNvSpPr/>
          <p:nvPr/>
        </p:nvSpPr>
        <p:spPr>
          <a:xfrm>
            <a:off x="1524000" y="0"/>
            <a:ext cx="9144000" cy="6858000"/>
          </a:xfrm>
          <a:prstGeom prst="rect">
            <a:avLst/>
          </a:prstGeom>
          <a:noFill/>
          <a:ln w="76200">
            <a:solidFill>
              <a:srgbClr val="092C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a:extLst>
              <a:ext uri="{FF2B5EF4-FFF2-40B4-BE49-F238E27FC236}">
                <a16:creationId xmlns:a16="http://schemas.microsoft.com/office/drawing/2014/main" id="{4AB69F3C-0B92-4F61-AC22-18D4F39A4D1D}"/>
              </a:ext>
            </a:extLst>
          </p:cNvPr>
          <p:cNvSpPr>
            <a:spLocks noGrp="1"/>
          </p:cNvSpPr>
          <p:nvPr>
            <p:ph type="body" sz="quarter" idx="12"/>
          </p:nvPr>
        </p:nvSpPr>
        <p:spPr/>
        <p:txBody>
          <a:bodyPr/>
          <a:lstStyle/>
          <a:p>
            <a:r>
              <a:rPr lang="en-US"/>
              <a:t>What's needed to petition for visa statues</a:t>
            </a:r>
          </a:p>
        </p:txBody>
      </p:sp>
    </p:spTree>
    <p:extLst>
      <p:ext uri="{BB962C8B-B14F-4D97-AF65-F5344CB8AC3E}">
        <p14:creationId xmlns:p14="http://schemas.microsoft.com/office/powerpoint/2010/main" val="132997101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0"/>
            <a:ext cx="9144000" cy="6858000"/>
          </a:xfrm>
          <a:prstGeom prst="rect">
            <a:avLst/>
          </a:prstGeom>
          <a:noFill/>
          <a:ln w="76200">
            <a:solidFill>
              <a:srgbClr val="092C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a:spLocks noGrp="1"/>
          </p:cNvSpPr>
          <p:nvPr>
            <p:ph type="title"/>
          </p:nvPr>
        </p:nvSpPr>
        <p:spPr>
          <a:xfrm>
            <a:off x="2057400" y="152400"/>
            <a:ext cx="8229600" cy="871728"/>
          </a:xfrm>
        </p:spPr>
        <p:txBody>
          <a:bodyPr/>
          <a:lstStyle/>
          <a:p>
            <a:pPr algn="ctr"/>
            <a:r>
              <a:rPr lang="en-US" sz="4800">
                <a:latin typeface="+mn-lt"/>
              </a:rPr>
              <a:t>Scope</a:t>
            </a:r>
          </a:p>
        </p:txBody>
      </p:sp>
      <p:sp>
        <p:nvSpPr>
          <p:cNvPr id="2" name="TextBox 1"/>
          <p:cNvSpPr txBox="1"/>
          <p:nvPr/>
        </p:nvSpPr>
        <p:spPr>
          <a:xfrm>
            <a:off x="1981200" y="2740735"/>
            <a:ext cx="8305800" cy="954107"/>
          </a:xfrm>
          <a:prstGeom prst="rect">
            <a:avLst/>
          </a:prstGeom>
          <a:noFill/>
        </p:spPr>
        <p:txBody>
          <a:bodyPr wrap="square" rtlCol="0">
            <a:spAutoFit/>
          </a:bodyPr>
          <a:lstStyle/>
          <a:p>
            <a:pPr algn="ctr"/>
            <a:r>
              <a:rPr lang="en-US" sz="2800" b="1"/>
              <a:t>We will discuss what is the H2A visa program and what is needed to petition for visa statues.</a:t>
            </a:r>
          </a:p>
        </p:txBody>
      </p:sp>
    </p:spTree>
    <p:extLst>
      <p:ext uri="{BB962C8B-B14F-4D97-AF65-F5344CB8AC3E}">
        <p14:creationId xmlns:p14="http://schemas.microsoft.com/office/powerpoint/2010/main" val="386423117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0"/>
            <a:ext cx="9144000" cy="6858000"/>
          </a:xfrm>
          <a:prstGeom prst="rect">
            <a:avLst/>
          </a:prstGeom>
          <a:noFill/>
          <a:ln w="76200">
            <a:solidFill>
              <a:srgbClr val="092C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a:spLocks noGrp="1"/>
          </p:cNvSpPr>
          <p:nvPr>
            <p:ph type="title"/>
          </p:nvPr>
        </p:nvSpPr>
        <p:spPr>
          <a:xfrm>
            <a:off x="2057400" y="152400"/>
            <a:ext cx="8229600" cy="871728"/>
          </a:xfrm>
        </p:spPr>
        <p:txBody>
          <a:bodyPr/>
          <a:lstStyle/>
          <a:p>
            <a:pPr algn="ctr"/>
            <a:r>
              <a:rPr lang="en-US" sz="4800">
                <a:latin typeface="+mn-lt"/>
              </a:rPr>
              <a:t>What is an H2A visa</a:t>
            </a:r>
          </a:p>
        </p:txBody>
      </p:sp>
      <p:sp>
        <p:nvSpPr>
          <p:cNvPr id="2" name="TextBox 1"/>
          <p:cNvSpPr txBox="1"/>
          <p:nvPr/>
        </p:nvSpPr>
        <p:spPr>
          <a:xfrm>
            <a:off x="1981200" y="2740734"/>
            <a:ext cx="8305800" cy="1815882"/>
          </a:xfrm>
          <a:prstGeom prst="rect">
            <a:avLst/>
          </a:prstGeom>
          <a:noFill/>
        </p:spPr>
        <p:txBody>
          <a:bodyPr wrap="square" rtlCol="0">
            <a:spAutoFit/>
          </a:bodyPr>
          <a:lstStyle/>
          <a:p>
            <a:pPr algn="ctr"/>
            <a:r>
              <a:rPr lang="en-US" sz="2800" b="1">
                <a:latin typeface="source_sans_pro_regular"/>
              </a:rPr>
              <a:t>The H-2A program allows U.S. employers or U.S. agents who meet specific regulatory requirements to bring foreign nationals to the United States to fill temporary </a:t>
            </a:r>
            <a:r>
              <a:rPr lang="en-US" sz="2800" b="1" u="sng">
                <a:solidFill>
                  <a:srgbClr val="FF0000"/>
                </a:solidFill>
                <a:latin typeface="source_sans_pro_regular"/>
              </a:rPr>
              <a:t>agricultural jobs</a:t>
            </a:r>
            <a:r>
              <a:rPr lang="en-US" sz="2800" b="1">
                <a:latin typeface="source_sans_pro_regular"/>
              </a:rPr>
              <a:t>.</a:t>
            </a:r>
            <a:endParaRPr lang="en-US" sz="2800" b="1"/>
          </a:p>
        </p:txBody>
      </p:sp>
    </p:spTree>
    <p:extLst>
      <p:ext uri="{BB962C8B-B14F-4D97-AF65-F5344CB8AC3E}">
        <p14:creationId xmlns:p14="http://schemas.microsoft.com/office/powerpoint/2010/main" val="256810703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0"/>
            <a:ext cx="9144000" cy="6858000"/>
          </a:xfrm>
          <a:prstGeom prst="rect">
            <a:avLst/>
          </a:prstGeom>
          <a:noFill/>
          <a:ln w="76200">
            <a:solidFill>
              <a:srgbClr val="092C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a:spLocks noGrp="1"/>
          </p:cNvSpPr>
          <p:nvPr>
            <p:ph type="title"/>
          </p:nvPr>
        </p:nvSpPr>
        <p:spPr>
          <a:xfrm>
            <a:off x="2057400" y="152400"/>
            <a:ext cx="8229600" cy="871728"/>
          </a:xfrm>
        </p:spPr>
        <p:txBody>
          <a:bodyPr/>
          <a:lstStyle/>
          <a:p>
            <a:pPr algn="ctr"/>
            <a:r>
              <a:rPr lang="en-US" sz="4800">
                <a:latin typeface="+mn-lt"/>
              </a:rPr>
              <a:t>How to apply</a:t>
            </a:r>
          </a:p>
        </p:txBody>
      </p:sp>
      <p:sp>
        <p:nvSpPr>
          <p:cNvPr id="3" name="TextBox 2">
            <a:extLst>
              <a:ext uri="{FF2B5EF4-FFF2-40B4-BE49-F238E27FC236}">
                <a16:creationId xmlns:a16="http://schemas.microsoft.com/office/drawing/2014/main" id="{95A0A212-3D22-2AA3-F909-6E31B50AB044}"/>
              </a:ext>
            </a:extLst>
          </p:cNvPr>
          <p:cNvSpPr txBox="1"/>
          <p:nvPr/>
        </p:nvSpPr>
        <p:spPr>
          <a:xfrm>
            <a:off x="2057400" y="1371600"/>
            <a:ext cx="8001000" cy="5201424"/>
          </a:xfrm>
          <a:prstGeom prst="rect">
            <a:avLst/>
          </a:prstGeom>
          <a:noFill/>
        </p:spPr>
        <p:txBody>
          <a:bodyPr wrap="square" rtlCol="0">
            <a:spAutoFit/>
          </a:bodyPr>
          <a:lstStyle/>
          <a:p>
            <a:r>
              <a:rPr lang="en-US" sz="2800" b="1" u="sng"/>
              <a:t>Step one: Filing a Job Order for an H2A opportunity</a:t>
            </a:r>
          </a:p>
          <a:p>
            <a:pPr marL="457200" indent="-457200">
              <a:buFont typeface="Arial" panose="020B0604020202020204" pitchFamily="34" charset="0"/>
              <a:buChar char="•"/>
            </a:pPr>
            <a:r>
              <a:rPr lang="en-US" sz="2000">
                <a:solidFill>
                  <a:srgbClr val="212121"/>
                </a:solidFill>
              </a:rPr>
              <a:t>Employers and their authorized attorneys or agents must submit H-2A job orders (</a:t>
            </a:r>
            <a:r>
              <a:rPr lang="en-US" sz="2000" i="1">
                <a:solidFill>
                  <a:srgbClr val="212121"/>
                </a:solidFill>
              </a:rPr>
              <a:t>i.e., H-2A Agricultural Clearance Order</a:t>
            </a:r>
            <a:r>
              <a:rPr lang="en-US" sz="2000">
                <a:solidFill>
                  <a:srgbClr val="212121"/>
                </a:solidFill>
              </a:rPr>
              <a:t> Form ETA-790/790A) and all required addenda using the electronic method.</a:t>
            </a:r>
          </a:p>
          <a:p>
            <a:endParaRPr lang="en-US" sz="2000">
              <a:solidFill>
                <a:srgbClr val="212121"/>
              </a:solidFill>
            </a:endParaRPr>
          </a:p>
          <a:p>
            <a:pPr marL="457200" indent="-457200">
              <a:buFont typeface="Arial" panose="020B0604020202020204" pitchFamily="34" charset="0"/>
              <a:buChar char="•"/>
            </a:pPr>
            <a:r>
              <a:rPr lang="en-US" sz="2000">
                <a:solidFill>
                  <a:srgbClr val="212121"/>
                </a:solidFill>
              </a:rPr>
              <a:t>The department's electronic filing platform is Foreign Labor Application Gateway (FLAG), </a:t>
            </a:r>
            <a:r>
              <a:rPr lang="fr-FR" sz="2000">
                <a:solidFill>
                  <a:srgbClr val="212121"/>
                </a:solidFill>
              </a:rPr>
              <a:t> available at </a:t>
            </a:r>
            <a:r>
              <a:rPr lang="fr-FR" sz="2000" u="sng">
                <a:solidFill>
                  <a:srgbClr val="205493"/>
                </a:solidFill>
                <a:hlinkClick r:id="rId2"/>
              </a:rPr>
              <a:t>https://flag.dol.gov</a:t>
            </a:r>
            <a:r>
              <a:rPr lang="fr-FR" sz="2000" u="sng">
                <a:solidFill>
                  <a:srgbClr val="205493"/>
                </a:solidFill>
              </a:rPr>
              <a:t>. </a:t>
            </a:r>
          </a:p>
          <a:p>
            <a:endParaRPr lang="en-US" sz="2000">
              <a:solidFill>
                <a:srgbClr val="212121"/>
              </a:solidFill>
            </a:endParaRPr>
          </a:p>
          <a:p>
            <a:pPr marL="457200" indent="-457200">
              <a:buFont typeface="Arial" panose="020B0604020202020204" pitchFamily="34" charset="0"/>
              <a:buChar char="•"/>
            </a:pPr>
            <a:r>
              <a:rPr lang="en-US" sz="2000">
                <a:solidFill>
                  <a:srgbClr val="212121"/>
                </a:solidFill>
              </a:rPr>
              <a:t>Upon receipt of the job order, the National Processing Center (NPC) will transmit an electronic copy of the job order to the State Workforce Agency (SWA) serving the area of intended employment for intrastate clearance. </a:t>
            </a:r>
          </a:p>
          <a:p>
            <a:pPr marL="457200" indent="-457200">
              <a:buFont typeface="Arial" panose="020B0604020202020204" pitchFamily="34" charset="0"/>
              <a:buChar char="•"/>
            </a:pPr>
            <a:endParaRPr lang="en-US" sz="2000">
              <a:solidFill>
                <a:srgbClr val="212121"/>
              </a:solidFill>
            </a:endParaRPr>
          </a:p>
          <a:p>
            <a:pPr marL="457200" indent="-457200">
              <a:buFont typeface="Arial" panose="020B0604020202020204" pitchFamily="34" charset="0"/>
              <a:buChar char="•"/>
            </a:pPr>
            <a:r>
              <a:rPr lang="en-US" sz="2000">
                <a:solidFill>
                  <a:srgbClr val="212121"/>
                </a:solidFill>
              </a:rPr>
              <a:t>The Job order must be file 75-60 days before the employer’s date of need.</a:t>
            </a:r>
            <a:endParaRPr lang="en-US" sz="2000" b="1"/>
          </a:p>
          <a:p>
            <a:pPr marL="342900" indent="-342900">
              <a:buFont typeface="Arial" panose="020B0604020202020204" pitchFamily="34" charset="0"/>
              <a:buChar char="•"/>
            </a:pPr>
            <a:endParaRPr lang="en-US" sz="2400"/>
          </a:p>
        </p:txBody>
      </p:sp>
    </p:spTree>
    <p:extLst>
      <p:ext uri="{BB962C8B-B14F-4D97-AF65-F5344CB8AC3E}">
        <p14:creationId xmlns:p14="http://schemas.microsoft.com/office/powerpoint/2010/main" val="419380921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0"/>
            <a:ext cx="9144000" cy="6858000"/>
          </a:xfrm>
          <a:prstGeom prst="rect">
            <a:avLst/>
          </a:prstGeom>
          <a:noFill/>
          <a:ln w="76200">
            <a:solidFill>
              <a:srgbClr val="092C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a:spLocks noGrp="1"/>
          </p:cNvSpPr>
          <p:nvPr>
            <p:ph type="title"/>
          </p:nvPr>
        </p:nvSpPr>
        <p:spPr>
          <a:xfrm>
            <a:off x="2057400" y="152400"/>
            <a:ext cx="8229600" cy="871728"/>
          </a:xfrm>
        </p:spPr>
        <p:txBody>
          <a:bodyPr/>
          <a:lstStyle/>
          <a:p>
            <a:pPr algn="ctr"/>
            <a:r>
              <a:rPr lang="en-US" sz="4800">
                <a:latin typeface="+mn-lt"/>
              </a:rPr>
              <a:t>FLAG</a:t>
            </a:r>
            <a:endParaRPr lang="en-US" sz="4800"/>
          </a:p>
        </p:txBody>
      </p:sp>
      <p:pic>
        <p:nvPicPr>
          <p:cNvPr id="7" name="Picture 6">
            <a:extLst>
              <a:ext uri="{FF2B5EF4-FFF2-40B4-BE49-F238E27FC236}">
                <a16:creationId xmlns:a16="http://schemas.microsoft.com/office/drawing/2014/main" id="{DC5A4B56-BE88-C11D-D651-697D70A289CC}"/>
              </a:ext>
            </a:extLst>
          </p:cNvPr>
          <p:cNvPicPr>
            <a:picLocks noChangeAspect="1"/>
          </p:cNvPicPr>
          <p:nvPr/>
        </p:nvPicPr>
        <p:blipFill>
          <a:blip r:embed="rId2"/>
          <a:stretch>
            <a:fillRect/>
          </a:stretch>
        </p:blipFill>
        <p:spPr>
          <a:xfrm>
            <a:off x="1600200" y="1676400"/>
            <a:ext cx="8991600" cy="3897796"/>
          </a:xfrm>
          <a:prstGeom prst="rect">
            <a:avLst/>
          </a:prstGeom>
        </p:spPr>
      </p:pic>
    </p:spTree>
    <p:extLst>
      <p:ext uri="{BB962C8B-B14F-4D97-AF65-F5344CB8AC3E}">
        <p14:creationId xmlns:p14="http://schemas.microsoft.com/office/powerpoint/2010/main" val="15340909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0"/>
            <a:ext cx="9144000" cy="6858000"/>
          </a:xfrm>
          <a:prstGeom prst="rect">
            <a:avLst/>
          </a:prstGeom>
          <a:noFill/>
          <a:ln w="76200">
            <a:solidFill>
              <a:srgbClr val="092C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a:spLocks noGrp="1"/>
          </p:cNvSpPr>
          <p:nvPr>
            <p:ph type="title"/>
          </p:nvPr>
        </p:nvSpPr>
        <p:spPr>
          <a:xfrm>
            <a:off x="2057400" y="152400"/>
            <a:ext cx="8229600" cy="871728"/>
          </a:xfrm>
        </p:spPr>
        <p:txBody>
          <a:bodyPr/>
          <a:lstStyle/>
          <a:p>
            <a:pPr algn="ctr"/>
            <a:r>
              <a:rPr lang="en-US" sz="4800">
                <a:latin typeface="+mn-lt"/>
              </a:rPr>
              <a:t>FLAG</a:t>
            </a:r>
            <a:endParaRPr lang="en-US" sz="4800"/>
          </a:p>
        </p:txBody>
      </p:sp>
      <p:sp>
        <p:nvSpPr>
          <p:cNvPr id="5" name="TextBox 4">
            <a:extLst>
              <a:ext uri="{FF2B5EF4-FFF2-40B4-BE49-F238E27FC236}">
                <a16:creationId xmlns:a16="http://schemas.microsoft.com/office/drawing/2014/main" id="{93958129-F146-C3D8-FA79-C50EF39978DD}"/>
              </a:ext>
            </a:extLst>
          </p:cNvPr>
          <p:cNvSpPr txBox="1"/>
          <p:nvPr/>
        </p:nvSpPr>
        <p:spPr>
          <a:xfrm>
            <a:off x="1752600" y="1371601"/>
            <a:ext cx="6553200" cy="800219"/>
          </a:xfrm>
          <a:prstGeom prst="rect">
            <a:avLst/>
          </a:prstGeom>
          <a:noFill/>
        </p:spPr>
        <p:txBody>
          <a:bodyPr wrap="square" rtlCol="0">
            <a:spAutoFit/>
          </a:bodyPr>
          <a:lstStyle/>
          <a:p>
            <a:r>
              <a:rPr lang="en-US" sz="2800"/>
              <a:t>Example of 790:</a:t>
            </a:r>
          </a:p>
          <a:p>
            <a:endParaRPr lang="en-US"/>
          </a:p>
        </p:txBody>
      </p:sp>
      <p:pic>
        <p:nvPicPr>
          <p:cNvPr id="13" name="Picture 12">
            <a:extLst>
              <a:ext uri="{FF2B5EF4-FFF2-40B4-BE49-F238E27FC236}">
                <a16:creationId xmlns:a16="http://schemas.microsoft.com/office/drawing/2014/main" id="{5B60A586-8B79-4AA4-429C-65BC2CBDF4EC}"/>
              </a:ext>
            </a:extLst>
          </p:cNvPr>
          <p:cNvPicPr>
            <a:picLocks noChangeAspect="1"/>
          </p:cNvPicPr>
          <p:nvPr/>
        </p:nvPicPr>
        <p:blipFill>
          <a:blip r:embed="rId2"/>
          <a:stretch>
            <a:fillRect/>
          </a:stretch>
        </p:blipFill>
        <p:spPr>
          <a:xfrm>
            <a:off x="1676400" y="2002398"/>
            <a:ext cx="8839200" cy="3941202"/>
          </a:xfrm>
          <a:prstGeom prst="rect">
            <a:avLst/>
          </a:prstGeom>
        </p:spPr>
      </p:pic>
      <p:sp>
        <p:nvSpPr>
          <p:cNvPr id="14" name="Rectangle 13">
            <a:extLst>
              <a:ext uri="{FF2B5EF4-FFF2-40B4-BE49-F238E27FC236}">
                <a16:creationId xmlns:a16="http://schemas.microsoft.com/office/drawing/2014/main" id="{80FB4997-4BA6-4E35-240B-AF14203BF32E}"/>
              </a:ext>
            </a:extLst>
          </p:cNvPr>
          <p:cNvSpPr/>
          <p:nvPr/>
        </p:nvSpPr>
        <p:spPr>
          <a:xfrm>
            <a:off x="2514600" y="4648200"/>
            <a:ext cx="609600" cy="11567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ADF5576-EA86-DAD8-4C03-C9D84C9C7694}"/>
              </a:ext>
            </a:extLst>
          </p:cNvPr>
          <p:cNvSpPr/>
          <p:nvPr/>
        </p:nvSpPr>
        <p:spPr>
          <a:xfrm>
            <a:off x="2514600" y="4840070"/>
            <a:ext cx="914400" cy="26533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905485E-77E4-84C4-310B-2FB0A29B20DD}"/>
              </a:ext>
            </a:extLst>
          </p:cNvPr>
          <p:cNvSpPr/>
          <p:nvPr/>
        </p:nvSpPr>
        <p:spPr>
          <a:xfrm>
            <a:off x="2514600" y="5736198"/>
            <a:ext cx="457200" cy="1122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B1856A44-D36B-A795-F293-AFA591621606}"/>
              </a:ext>
            </a:extLst>
          </p:cNvPr>
          <p:cNvSpPr/>
          <p:nvPr/>
        </p:nvSpPr>
        <p:spPr>
          <a:xfrm>
            <a:off x="6858000" y="5181600"/>
            <a:ext cx="685800" cy="152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80529813-C672-E687-C481-8C46E8B4939E}"/>
              </a:ext>
            </a:extLst>
          </p:cNvPr>
          <p:cNvSpPr/>
          <p:nvPr/>
        </p:nvSpPr>
        <p:spPr>
          <a:xfrm flipV="1">
            <a:off x="6858000" y="5379718"/>
            <a:ext cx="990600" cy="152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6181402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0"/>
            <a:ext cx="9144000" cy="6858000"/>
          </a:xfrm>
          <a:prstGeom prst="rect">
            <a:avLst/>
          </a:prstGeom>
          <a:noFill/>
          <a:ln w="76200">
            <a:solidFill>
              <a:srgbClr val="092C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a:spLocks noGrp="1"/>
          </p:cNvSpPr>
          <p:nvPr>
            <p:ph type="title"/>
          </p:nvPr>
        </p:nvSpPr>
        <p:spPr>
          <a:xfrm>
            <a:off x="2057400" y="152400"/>
            <a:ext cx="8229600" cy="871728"/>
          </a:xfrm>
        </p:spPr>
        <p:txBody>
          <a:bodyPr/>
          <a:lstStyle/>
          <a:p>
            <a:pPr algn="ctr"/>
            <a:r>
              <a:rPr lang="en-US" sz="4800">
                <a:latin typeface="+mn-lt"/>
              </a:rPr>
              <a:t>FLAG</a:t>
            </a:r>
            <a:endParaRPr lang="en-US" sz="4800"/>
          </a:p>
        </p:txBody>
      </p:sp>
      <p:sp>
        <p:nvSpPr>
          <p:cNvPr id="5" name="TextBox 4">
            <a:extLst>
              <a:ext uri="{FF2B5EF4-FFF2-40B4-BE49-F238E27FC236}">
                <a16:creationId xmlns:a16="http://schemas.microsoft.com/office/drawing/2014/main" id="{93958129-F146-C3D8-FA79-C50EF39978DD}"/>
              </a:ext>
            </a:extLst>
          </p:cNvPr>
          <p:cNvSpPr txBox="1"/>
          <p:nvPr/>
        </p:nvSpPr>
        <p:spPr>
          <a:xfrm>
            <a:off x="1752600" y="1371601"/>
            <a:ext cx="6553200" cy="800219"/>
          </a:xfrm>
          <a:prstGeom prst="rect">
            <a:avLst/>
          </a:prstGeom>
          <a:noFill/>
        </p:spPr>
        <p:txBody>
          <a:bodyPr wrap="square" rtlCol="0">
            <a:spAutoFit/>
          </a:bodyPr>
          <a:lstStyle/>
          <a:p>
            <a:r>
              <a:rPr lang="en-US" sz="2800"/>
              <a:t>Example of 790A: Job Offer/Order</a:t>
            </a:r>
          </a:p>
          <a:p>
            <a:endParaRPr lang="en-US"/>
          </a:p>
        </p:txBody>
      </p:sp>
      <p:pic>
        <p:nvPicPr>
          <p:cNvPr id="3" name="Picture 2">
            <a:extLst>
              <a:ext uri="{FF2B5EF4-FFF2-40B4-BE49-F238E27FC236}">
                <a16:creationId xmlns:a16="http://schemas.microsoft.com/office/drawing/2014/main" id="{0F9CD166-73FF-34B7-A5E6-0220CF093242}"/>
              </a:ext>
            </a:extLst>
          </p:cNvPr>
          <p:cNvPicPr>
            <a:picLocks noChangeAspect="1"/>
          </p:cNvPicPr>
          <p:nvPr/>
        </p:nvPicPr>
        <p:blipFill>
          <a:blip r:embed="rId2"/>
          <a:stretch>
            <a:fillRect/>
          </a:stretch>
        </p:blipFill>
        <p:spPr>
          <a:xfrm>
            <a:off x="1600200" y="2133601"/>
            <a:ext cx="8991600" cy="3733800"/>
          </a:xfrm>
          <a:prstGeom prst="rect">
            <a:avLst/>
          </a:prstGeom>
        </p:spPr>
      </p:pic>
    </p:spTree>
    <p:extLst>
      <p:ext uri="{BB962C8B-B14F-4D97-AF65-F5344CB8AC3E}">
        <p14:creationId xmlns:p14="http://schemas.microsoft.com/office/powerpoint/2010/main" val="279192958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0"/>
            <a:ext cx="9144000" cy="6858000"/>
          </a:xfrm>
          <a:prstGeom prst="rect">
            <a:avLst/>
          </a:prstGeom>
          <a:noFill/>
          <a:ln w="76200">
            <a:solidFill>
              <a:srgbClr val="092C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a:spLocks noGrp="1"/>
          </p:cNvSpPr>
          <p:nvPr>
            <p:ph type="title"/>
          </p:nvPr>
        </p:nvSpPr>
        <p:spPr>
          <a:xfrm>
            <a:off x="2057400" y="152400"/>
            <a:ext cx="8229600" cy="871728"/>
          </a:xfrm>
        </p:spPr>
        <p:txBody>
          <a:bodyPr/>
          <a:lstStyle/>
          <a:p>
            <a:pPr algn="ctr"/>
            <a:r>
              <a:rPr lang="en-US" sz="4800">
                <a:latin typeface="+mn-lt"/>
              </a:rPr>
              <a:t>FLAG</a:t>
            </a:r>
            <a:endParaRPr lang="en-US" sz="4800"/>
          </a:p>
        </p:txBody>
      </p:sp>
      <p:sp>
        <p:nvSpPr>
          <p:cNvPr id="5" name="TextBox 4">
            <a:extLst>
              <a:ext uri="{FF2B5EF4-FFF2-40B4-BE49-F238E27FC236}">
                <a16:creationId xmlns:a16="http://schemas.microsoft.com/office/drawing/2014/main" id="{93958129-F146-C3D8-FA79-C50EF39978DD}"/>
              </a:ext>
            </a:extLst>
          </p:cNvPr>
          <p:cNvSpPr txBox="1"/>
          <p:nvPr/>
        </p:nvSpPr>
        <p:spPr>
          <a:xfrm>
            <a:off x="1695450" y="1164496"/>
            <a:ext cx="8801100" cy="1231106"/>
          </a:xfrm>
          <a:prstGeom prst="rect">
            <a:avLst/>
          </a:prstGeom>
          <a:noFill/>
        </p:spPr>
        <p:txBody>
          <a:bodyPr wrap="square" rtlCol="0">
            <a:spAutoFit/>
          </a:bodyPr>
          <a:lstStyle/>
          <a:p>
            <a:r>
              <a:rPr lang="en-US" sz="2800"/>
              <a:t>Example of 790A: Minimum Job Qualifications and Requirements </a:t>
            </a:r>
          </a:p>
          <a:p>
            <a:endParaRPr lang="en-US"/>
          </a:p>
        </p:txBody>
      </p:sp>
      <p:pic>
        <p:nvPicPr>
          <p:cNvPr id="3" name="Picture 2">
            <a:extLst>
              <a:ext uri="{FF2B5EF4-FFF2-40B4-BE49-F238E27FC236}">
                <a16:creationId xmlns:a16="http://schemas.microsoft.com/office/drawing/2014/main" id="{15D745FD-6D3C-311E-5B4C-A8A73325D255}"/>
              </a:ext>
            </a:extLst>
          </p:cNvPr>
          <p:cNvPicPr>
            <a:picLocks noChangeAspect="1"/>
          </p:cNvPicPr>
          <p:nvPr/>
        </p:nvPicPr>
        <p:blipFill>
          <a:blip r:embed="rId2"/>
          <a:stretch>
            <a:fillRect/>
          </a:stretch>
        </p:blipFill>
        <p:spPr>
          <a:xfrm>
            <a:off x="1638300" y="2133600"/>
            <a:ext cx="8915400" cy="3722588"/>
          </a:xfrm>
          <a:prstGeom prst="rect">
            <a:avLst/>
          </a:prstGeom>
        </p:spPr>
      </p:pic>
      <p:sp>
        <p:nvSpPr>
          <p:cNvPr id="6" name="Rectangle 5">
            <a:extLst>
              <a:ext uri="{FF2B5EF4-FFF2-40B4-BE49-F238E27FC236}">
                <a16:creationId xmlns:a16="http://schemas.microsoft.com/office/drawing/2014/main" id="{09D81841-B022-8CF5-4141-23C817F1E7CB}"/>
              </a:ext>
            </a:extLst>
          </p:cNvPr>
          <p:cNvSpPr/>
          <p:nvPr/>
        </p:nvSpPr>
        <p:spPr>
          <a:xfrm>
            <a:off x="2438400" y="4876800"/>
            <a:ext cx="990600" cy="304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243757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0"/>
            <a:ext cx="9144000" cy="6858000"/>
          </a:xfrm>
          <a:prstGeom prst="rect">
            <a:avLst/>
          </a:prstGeom>
          <a:noFill/>
          <a:ln w="76200">
            <a:solidFill>
              <a:srgbClr val="092C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a:spLocks noGrp="1"/>
          </p:cNvSpPr>
          <p:nvPr>
            <p:ph type="title"/>
          </p:nvPr>
        </p:nvSpPr>
        <p:spPr>
          <a:xfrm>
            <a:off x="2057400" y="152400"/>
            <a:ext cx="8229600" cy="871728"/>
          </a:xfrm>
        </p:spPr>
        <p:txBody>
          <a:bodyPr/>
          <a:lstStyle/>
          <a:p>
            <a:pPr algn="ctr"/>
            <a:r>
              <a:rPr lang="en-US" sz="4800">
                <a:latin typeface="+mn-lt"/>
              </a:rPr>
              <a:t>FLAG</a:t>
            </a:r>
            <a:endParaRPr lang="en-US" sz="4800"/>
          </a:p>
        </p:txBody>
      </p:sp>
      <p:sp>
        <p:nvSpPr>
          <p:cNvPr id="5" name="TextBox 4">
            <a:extLst>
              <a:ext uri="{FF2B5EF4-FFF2-40B4-BE49-F238E27FC236}">
                <a16:creationId xmlns:a16="http://schemas.microsoft.com/office/drawing/2014/main" id="{93958129-F146-C3D8-FA79-C50EF39978DD}"/>
              </a:ext>
            </a:extLst>
          </p:cNvPr>
          <p:cNvSpPr txBox="1"/>
          <p:nvPr/>
        </p:nvSpPr>
        <p:spPr>
          <a:xfrm>
            <a:off x="1752600" y="1371601"/>
            <a:ext cx="6553200" cy="800219"/>
          </a:xfrm>
          <a:prstGeom prst="rect">
            <a:avLst/>
          </a:prstGeom>
          <a:noFill/>
        </p:spPr>
        <p:txBody>
          <a:bodyPr wrap="square" rtlCol="0">
            <a:spAutoFit/>
          </a:bodyPr>
          <a:lstStyle/>
          <a:p>
            <a:r>
              <a:rPr lang="en-US" sz="2800"/>
              <a:t>Example of 790A: Housing information </a:t>
            </a:r>
          </a:p>
          <a:p>
            <a:endParaRPr lang="en-US"/>
          </a:p>
        </p:txBody>
      </p:sp>
      <p:pic>
        <p:nvPicPr>
          <p:cNvPr id="7" name="Picture 6">
            <a:extLst>
              <a:ext uri="{FF2B5EF4-FFF2-40B4-BE49-F238E27FC236}">
                <a16:creationId xmlns:a16="http://schemas.microsoft.com/office/drawing/2014/main" id="{C66112B3-785A-BFBB-7697-C466ACF8A4D8}"/>
              </a:ext>
            </a:extLst>
          </p:cNvPr>
          <p:cNvPicPr>
            <a:picLocks noChangeAspect="1"/>
          </p:cNvPicPr>
          <p:nvPr/>
        </p:nvPicPr>
        <p:blipFill>
          <a:blip r:embed="rId2"/>
          <a:stretch>
            <a:fillRect/>
          </a:stretch>
        </p:blipFill>
        <p:spPr>
          <a:xfrm>
            <a:off x="1600200" y="2395728"/>
            <a:ext cx="8991600" cy="3090672"/>
          </a:xfrm>
          <a:prstGeom prst="rect">
            <a:avLst/>
          </a:prstGeom>
        </p:spPr>
      </p:pic>
      <p:sp>
        <p:nvSpPr>
          <p:cNvPr id="8" name="Rectangle 7">
            <a:extLst>
              <a:ext uri="{FF2B5EF4-FFF2-40B4-BE49-F238E27FC236}">
                <a16:creationId xmlns:a16="http://schemas.microsoft.com/office/drawing/2014/main" id="{8F661BE6-2608-B53E-BEB2-4F13CA6E744D}"/>
              </a:ext>
            </a:extLst>
          </p:cNvPr>
          <p:cNvSpPr/>
          <p:nvPr/>
        </p:nvSpPr>
        <p:spPr>
          <a:xfrm>
            <a:off x="2438400" y="2819400"/>
            <a:ext cx="914400" cy="304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5352323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0"/>
            <a:ext cx="9144000" cy="6858000"/>
          </a:xfrm>
          <a:prstGeom prst="rect">
            <a:avLst/>
          </a:prstGeom>
          <a:noFill/>
          <a:ln w="76200">
            <a:solidFill>
              <a:srgbClr val="092C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a:spLocks noGrp="1"/>
          </p:cNvSpPr>
          <p:nvPr>
            <p:ph type="title"/>
          </p:nvPr>
        </p:nvSpPr>
        <p:spPr>
          <a:xfrm>
            <a:off x="2057400" y="152400"/>
            <a:ext cx="8229600" cy="871728"/>
          </a:xfrm>
        </p:spPr>
        <p:txBody>
          <a:bodyPr/>
          <a:lstStyle/>
          <a:p>
            <a:pPr algn="ctr"/>
            <a:r>
              <a:rPr lang="en-US" sz="4800">
                <a:latin typeface="+mn-lt"/>
              </a:rPr>
              <a:t>FLAG</a:t>
            </a:r>
            <a:endParaRPr lang="en-US" sz="4800"/>
          </a:p>
        </p:txBody>
      </p:sp>
      <p:sp>
        <p:nvSpPr>
          <p:cNvPr id="5" name="TextBox 4">
            <a:extLst>
              <a:ext uri="{FF2B5EF4-FFF2-40B4-BE49-F238E27FC236}">
                <a16:creationId xmlns:a16="http://schemas.microsoft.com/office/drawing/2014/main" id="{93958129-F146-C3D8-FA79-C50EF39978DD}"/>
              </a:ext>
            </a:extLst>
          </p:cNvPr>
          <p:cNvSpPr txBox="1"/>
          <p:nvPr/>
        </p:nvSpPr>
        <p:spPr>
          <a:xfrm>
            <a:off x="1752600" y="1371601"/>
            <a:ext cx="8077200" cy="800219"/>
          </a:xfrm>
          <a:prstGeom prst="rect">
            <a:avLst/>
          </a:prstGeom>
          <a:noFill/>
        </p:spPr>
        <p:txBody>
          <a:bodyPr wrap="square" rtlCol="0">
            <a:spAutoFit/>
          </a:bodyPr>
          <a:lstStyle/>
          <a:p>
            <a:r>
              <a:rPr lang="en-US" sz="2800"/>
              <a:t>Example of 790A: Provisions and Transportation </a:t>
            </a:r>
          </a:p>
          <a:p>
            <a:endParaRPr lang="en-US"/>
          </a:p>
        </p:txBody>
      </p:sp>
      <p:pic>
        <p:nvPicPr>
          <p:cNvPr id="3" name="Picture 2">
            <a:extLst>
              <a:ext uri="{FF2B5EF4-FFF2-40B4-BE49-F238E27FC236}">
                <a16:creationId xmlns:a16="http://schemas.microsoft.com/office/drawing/2014/main" id="{392A1C27-C4F1-A5E3-EAD5-B9F2FEA3171A}"/>
              </a:ext>
            </a:extLst>
          </p:cNvPr>
          <p:cNvPicPr>
            <a:picLocks noChangeAspect="1"/>
          </p:cNvPicPr>
          <p:nvPr/>
        </p:nvPicPr>
        <p:blipFill>
          <a:blip r:embed="rId2"/>
          <a:stretch>
            <a:fillRect/>
          </a:stretch>
        </p:blipFill>
        <p:spPr>
          <a:xfrm>
            <a:off x="1600200" y="2341340"/>
            <a:ext cx="8991600" cy="3373660"/>
          </a:xfrm>
          <a:prstGeom prst="rect">
            <a:avLst/>
          </a:prstGeom>
        </p:spPr>
      </p:pic>
    </p:spTree>
    <p:extLst>
      <p:ext uri="{BB962C8B-B14F-4D97-AF65-F5344CB8AC3E}">
        <p14:creationId xmlns:p14="http://schemas.microsoft.com/office/powerpoint/2010/main" val="193570185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152400"/>
            <a:ext cx="9144000" cy="6858000"/>
          </a:xfrm>
          <a:prstGeom prst="rect">
            <a:avLst/>
          </a:prstGeom>
          <a:noFill/>
          <a:ln w="76200">
            <a:solidFill>
              <a:srgbClr val="092C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a:spLocks noGrp="1"/>
          </p:cNvSpPr>
          <p:nvPr>
            <p:ph type="title"/>
          </p:nvPr>
        </p:nvSpPr>
        <p:spPr>
          <a:xfrm>
            <a:off x="2057400" y="152400"/>
            <a:ext cx="8229600" cy="871728"/>
          </a:xfrm>
        </p:spPr>
        <p:txBody>
          <a:bodyPr/>
          <a:lstStyle/>
          <a:p>
            <a:pPr algn="ctr"/>
            <a:r>
              <a:rPr lang="en-US" sz="4800">
                <a:latin typeface="+mn-lt"/>
              </a:rPr>
              <a:t>FLAG</a:t>
            </a:r>
          </a:p>
        </p:txBody>
      </p:sp>
      <p:sp>
        <p:nvSpPr>
          <p:cNvPr id="5" name="TextBox 4">
            <a:extLst>
              <a:ext uri="{FF2B5EF4-FFF2-40B4-BE49-F238E27FC236}">
                <a16:creationId xmlns:a16="http://schemas.microsoft.com/office/drawing/2014/main" id="{93958129-F146-C3D8-FA79-C50EF39978DD}"/>
              </a:ext>
            </a:extLst>
          </p:cNvPr>
          <p:cNvSpPr txBox="1"/>
          <p:nvPr/>
        </p:nvSpPr>
        <p:spPr>
          <a:xfrm>
            <a:off x="1752600" y="1371601"/>
            <a:ext cx="8382000" cy="800219"/>
          </a:xfrm>
          <a:prstGeom prst="rect">
            <a:avLst/>
          </a:prstGeom>
          <a:noFill/>
        </p:spPr>
        <p:txBody>
          <a:bodyPr wrap="square" rtlCol="0">
            <a:spAutoFit/>
          </a:bodyPr>
          <a:lstStyle/>
          <a:p>
            <a:r>
              <a:rPr lang="en-US" sz="2800"/>
              <a:t>Example of 790A: Referral &amp; Hiring Instructions</a:t>
            </a:r>
          </a:p>
          <a:p>
            <a:endParaRPr lang="en-US"/>
          </a:p>
        </p:txBody>
      </p:sp>
      <p:pic>
        <p:nvPicPr>
          <p:cNvPr id="3" name="Picture 2">
            <a:extLst>
              <a:ext uri="{FF2B5EF4-FFF2-40B4-BE49-F238E27FC236}">
                <a16:creationId xmlns:a16="http://schemas.microsoft.com/office/drawing/2014/main" id="{E8AEC0D4-C8E4-53D6-5468-2E22AB32E851}"/>
              </a:ext>
            </a:extLst>
          </p:cNvPr>
          <p:cNvPicPr>
            <a:picLocks noChangeAspect="1"/>
          </p:cNvPicPr>
          <p:nvPr/>
        </p:nvPicPr>
        <p:blipFill>
          <a:blip r:embed="rId2"/>
          <a:stretch>
            <a:fillRect/>
          </a:stretch>
        </p:blipFill>
        <p:spPr>
          <a:xfrm>
            <a:off x="1600200" y="2395728"/>
            <a:ext cx="8991600" cy="1871472"/>
          </a:xfrm>
          <a:prstGeom prst="rect">
            <a:avLst/>
          </a:prstGeom>
        </p:spPr>
      </p:pic>
    </p:spTree>
    <p:extLst>
      <p:ext uri="{BB962C8B-B14F-4D97-AF65-F5344CB8AC3E}">
        <p14:creationId xmlns:p14="http://schemas.microsoft.com/office/powerpoint/2010/main" val="374806943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0"/>
            <a:ext cx="9144000" cy="6858000"/>
          </a:xfrm>
          <a:prstGeom prst="rect">
            <a:avLst/>
          </a:prstGeom>
          <a:noFill/>
          <a:ln w="76200">
            <a:solidFill>
              <a:srgbClr val="092C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a:spLocks noGrp="1"/>
          </p:cNvSpPr>
          <p:nvPr>
            <p:ph type="title"/>
          </p:nvPr>
        </p:nvSpPr>
        <p:spPr>
          <a:xfrm>
            <a:off x="2057400" y="152400"/>
            <a:ext cx="8229600" cy="871728"/>
          </a:xfrm>
        </p:spPr>
        <p:txBody>
          <a:bodyPr/>
          <a:lstStyle/>
          <a:p>
            <a:pPr algn="ctr"/>
            <a:r>
              <a:rPr lang="en-US" sz="4800"/>
              <a:t>H</a:t>
            </a:r>
            <a:r>
              <a:rPr lang="en-US" sz="4800">
                <a:latin typeface="+mn-lt"/>
              </a:rPr>
              <a:t>ow to apply</a:t>
            </a:r>
          </a:p>
        </p:txBody>
      </p:sp>
      <p:sp>
        <p:nvSpPr>
          <p:cNvPr id="5" name="TextBox 4">
            <a:extLst>
              <a:ext uri="{FF2B5EF4-FFF2-40B4-BE49-F238E27FC236}">
                <a16:creationId xmlns:a16="http://schemas.microsoft.com/office/drawing/2014/main" id="{93958129-F146-C3D8-FA79-C50EF39978DD}"/>
              </a:ext>
            </a:extLst>
          </p:cNvPr>
          <p:cNvSpPr txBox="1"/>
          <p:nvPr/>
        </p:nvSpPr>
        <p:spPr>
          <a:xfrm>
            <a:off x="1752600" y="1371600"/>
            <a:ext cx="8610600" cy="4462760"/>
          </a:xfrm>
          <a:prstGeom prst="rect">
            <a:avLst/>
          </a:prstGeom>
          <a:noFill/>
        </p:spPr>
        <p:txBody>
          <a:bodyPr wrap="square" rtlCol="0">
            <a:spAutoFit/>
          </a:bodyPr>
          <a:lstStyle/>
          <a:p>
            <a:r>
              <a:rPr lang="en-US" sz="2800" b="1">
                <a:solidFill>
                  <a:srgbClr val="212121"/>
                </a:solidFill>
              </a:rPr>
              <a:t>Step 2:</a:t>
            </a:r>
            <a:r>
              <a:rPr lang="en-US" sz="2800">
                <a:solidFill>
                  <a:srgbClr val="212121"/>
                </a:solidFill>
              </a:rPr>
              <a:t> </a:t>
            </a:r>
            <a:r>
              <a:rPr lang="en-US" sz="2800" b="1" u="sng">
                <a:solidFill>
                  <a:srgbClr val="212121"/>
                </a:solidFill>
              </a:rPr>
              <a:t>Filing an </a:t>
            </a:r>
            <a:r>
              <a:rPr lang="en-US" sz="2800" b="1" i="1" u="sng">
                <a:solidFill>
                  <a:srgbClr val="212121"/>
                </a:solidFill>
              </a:rPr>
              <a:t>H-2A Application for Temporary Employment Certification (Form ETA-9142A)</a:t>
            </a:r>
            <a:r>
              <a:rPr lang="en-US" sz="2800" b="1" u="sng">
                <a:solidFill>
                  <a:srgbClr val="212121"/>
                </a:solidFill>
              </a:rPr>
              <a:t> and All Required Appendices and Documentation with the NPC.</a:t>
            </a:r>
          </a:p>
          <a:p>
            <a:pPr marL="342900" indent="-342900">
              <a:buFont typeface="Arial" panose="020B0604020202020204" pitchFamily="34" charset="0"/>
              <a:buChar char="•"/>
            </a:pPr>
            <a:r>
              <a:rPr lang="en-US" sz="2000">
                <a:solidFill>
                  <a:srgbClr val="212121"/>
                </a:solidFill>
              </a:rPr>
              <a:t>Submit an </a:t>
            </a:r>
            <a:r>
              <a:rPr lang="en-US" sz="2000" i="1">
                <a:solidFill>
                  <a:srgbClr val="212121"/>
                </a:solidFill>
              </a:rPr>
              <a:t>H-2A Application for Temporary Employment Certification (Form ETA-9142A)</a:t>
            </a:r>
            <a:r>
              <a:rPr lang="en-US" sz="2000">
                <a:solidFill>
                  <a:srgbClr val="212121"/>
                </a:solidFill>
              </a:rPr>
              <a:t> and all required documentation with the NPC electronically using the FLAG system, unless a specific exemption applies.</a:t>
            </a:r>
            <a:endParaRPr lang="en-US" sz="2000" u="sng">
              <a:solidFill>
                <a:srgbClr val="212121"/>
              </a:solidFill>
            </a:endParaRPr>
          </a:p>
          <a:p>
            <a:pPr marL="342900" indent="-342900">
              <a:buFont typeface="Arial" panose="020B0604020202020204" pitchFamily="34" charset="0"/>
              <a:buChar char="•"/>
            </a:pPr>
            <a:r>
              <a:rPr lang="en-US" sz="2000">
                <a:solidFill>
                  <a:srgbClr val="212121"/>
                </a:solidFill>
              </a:rPr>
              <a:t>The NPC will review the application and job order for compliance and let the employer know of any deficiencies in seven days. </a:t>
            </a:r>
          </a:p>
          <a:p>
            <a:pPr marL="342900" indent="-342900">
              <a:buFont typeface="Arial" panose="020B0604020202020204" pitchFamily="34" charset="0"/>
              <a:buChar char="•"/>
            </a:pPr>
            <a:r>
              <a:rPr lang="en-US" sz="2000">
                <a:solidFill>
                  <a:srgbClr val="212121"/>
                </a:solidFill>
              </a:rPr>
              <a:t>In joint-employer situations, the </a:t>
            </a:r>
            <a:r>
              <a:rPr lang="en-US" sz="2000" i="1">
                <a:solidFill>
                  <a:srgbClr val="212121"/>
                </a:solidFill>
              </a:rPr>
              <a:t>H-2A Application for Temporary Employment Certification</a:t>
            </a:r>
            <a:r>
              <a:rPr lang="en-US" sz="2000">
                <a:solidFill>
                  <a:srgbClr val="212121"/>
                </a:solidFill>
              </a:rPr>
              <a:t> must be signed and dated by each joint employer named in in the application.</a:t>
            </a:r>
          </a:p>
          <a:p>
            <a:pPr marL="342900" indent="-342900">
              <a:buFont typeface="Arial" panose="020B0604020202020204" pitchFamily="34" charset="0"/>
              <a:buChar char="•"/>
            </a:pPr>
            <a:r>
              <a:rPr lang="en-US" sz="2000">
                <a:solidFill>
                  <a:srgbClr val="212121"/>
                </a:solidFill>
              </a:rPr>
              <a:t>The application should be filed no less than 45 calendar days before the employer's first date of need.</a:t>
            </a:r>
            <a:endParaRPr lang="en-US" sz="2000" b="1"/>
          </a:p>
        </p:txBody>
      </p:sp>
    </p:spTree>
    <p:extLst>
      <p:ext uri="{BB962C8B-B14F-4D97-AF65-F5344CB8AC3E}">
        <p14:creationId xmlns:p14="http://schemas.microsoft.com/office/powerpoint/2010/main" val="416420358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0"/>
            <a:ext cx="9144000" cy="6858000"/>
          </a:xfrm>
          <a:prstGeom prst="rect">
            <a:avLst/>
          </a:prstGeom>
          <a:noFill/>
          <a:ln w="76200">
            <a:solidFill>
              <a:srgbClr val="092C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AD25C5D3-2651-2B2B-3355-AB184225B568}"/>
              </a:ext>
            </a:extLst>
          </p:cNvPr>
          <p:cNvSpPr txBox="1"/>
          <p:nvPr/>
        </p:nvSpPr>
        <p:spPr>
          <a:xfrm>
            <a:off x="3810000" y="152401"/>
            <a:ext cx="4724400" cy="830997"/>
          </a:xfrm>
          <a:prstGeom prst="rect">
            <a:avLst/>
          </a:prstGeom>
          <a:noFill/>
        </p:spPr>
        <p:txBody>
          <a:bodyPr wrap="square" rtlCol="0">
            <a:spAutoFit/>
          </a:bodyPr>
          <a:lstStyle/>
          <a:p>
            <a:pPr algn="ctr"/>
            <a:r>
              <a:rPr lang="en-US" sz="4800" b="1">
                <a:solidFill>
                  <a:schemeClr val="bg1"/>
                </a:solidFill>
              </a:rPr>
              <a:t>ETA 9124A Form</a:t>
            </a:r>
          </a:p>
        </p:txBody>
      </p:sp>
      <p:pic>
        <p:nvPicPr>
          <p:cNvPr id="5" name="Picture 4">
            <a:extLst>
              <a:ext uri="{FF2B5EF4-FFF2-40B4-BE49-F238E27FC236}">
                <a16:creationId xmlns:a16="http://schemas.microsoft.com/office/drawing/2014/main" id="{878DD679-0B11-D5FF-7BC0-456F29EA7F30}"/>
              </a:ext>
            </a:extLst>
          </p:cNvPr>
          <p:cNvPicPr>
            <a:picLocks noChangeAspect="1"/>
          </p:cNvPicPr>
          <p:nvPr/>
        </p:nvPicPr>
        <p:blipFill>
          <a:blip r:embed="rId2"/>
          <a:stretch>
            <a:fillRect/>
          </a:stretch>
        </p:blipFill>
        <p:spPr>
          <a:xfrm>
            <a:off x="762000" y="1135797"/>
            <a:ext cx="9144000" cy="4503002"/>
          </a:xfrm>
          <a:prstGeom prst="rect">
            <a:avLst/>
          </a:prstGeom>
        </p:spPr>
      </p:pic>
    </p:spTree>
    <p:extLst>
      <p:ext uri="{BB962C8B-B14F-4D97-AF65-F5344CB8AC3E}">
        <p14:creationId xmlns:p14="http://schemas.microsoft.com/office/powerpoint/2010/main" val="35554414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0"/>
            <a:ext cx="9144000" cy="6858000"/>
          </a:xfrm>
          <a:prstGeom prst="rect">
            <a:avLst/>
          </a:prstGeom>
          <a:noFill/>
          <a:ln w="76200">
            <a:solidFill>
              <a:srgbClr val="092C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79BEC36B-F532-B7AE-B6DE-F5C09B4F3AC9}"/>
              </a:ext>
            </a:extLst>
          </p:cNvPr>
          <p:cNvSpPr txBox="1"/>
          <p:nvPr/>
        </p:nvSpPr>
        <p:spPr>
          <a:xfrm>
            <a:off x="3792416" y="228601"/>
            <a:ext cx="4607168" cy="830997"/>
          </a:xfrm>
          <a:prstGeom prst="rect">
            <a:avLst/>
          </a:prstGeom>
          <a:noFill/>
        </p:spPr>
        <p:txBody>
          <a:bodyPr wrap="square">
            <a:spAutoFit/>
          </a:bodyPr>
          <a:lstStyle/>
          <a:p>
            <a:pPr algn="ctr"/>
            <a:r>
              <a:rPr lang="en-US" sz="4800" b="1">
                <a:solidFill>
                  <a:schemeClr val="bg1"/>
                </a:solidFill>
              </a:rPr>
              <a:t>ETA 9124A Form</a:t>
            </a:r>
          </a:p>
        </p:txBody>
      </p:sp>
      <p:pic>
        <p:nvPicPr>
          <p:cNvPr id="6" name="Picture 5">
            <a:extLst>
              <a:ext uri="{FF2B5EF4-FFF2-40B4-BE49-F238E27FC236}">
                <a16:creationId xmlns:a16="http://schemas.microsoft.com/office/drawing/2014/main" id="{D0C90FBB-AFBF-4538-6516-C01CE933C9B8}"/>
              </a:ext>
            </a:extLst>
          </p:cNvPr>
          <p:cNvPicPr>
            <a:picLocks noChangeAspect="1"/>
          </p:cNvPicPr>
          <p:nvPr/>
        </p:nvPicPr>
        <p:blipFill>
          <a:blip r:embed="rId2"/>
          <a:stretch>
            <a:fillRect/>
          </a:stretch>
        </p:blipFill>
        <p:spPr>
          <a:xfrm>
            <a:off x="2133601" y="1288198"/>
            <a:ext cx="7772399" cy="4503003"/>
          </a:xfrm>
          <a:prstGeom prst="rect">
            <a:avLst/>
          </a:prstGeom>
        </p:spPr>
      </p:pic>
    </p:spTree>
    <p:extLst>
      <p:ext uri="{BB962C8B-B14F-4D97-AF65-F5344CB8AC3E}">
        <p14:creationId xmlns:p14="http://schemas.microsoft.com/office/powerpoint/2010/main" val="327901891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0"/>
            <a:ext cx="9144000" cy="6858000"/>
          </a:xfrm>
          <a:prstGeom prst="rect">
            <a:avLst/>
          </a:prstGeom>
          <a:noFill/>
          <a:ln w="76200">
            <a:solidFill>
              <a:srgbClr val="092C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79BEC36B-F532-B7AE-B6DE-F5C09B4F3AC9}"/>
              </a:ext>
            </a:extLst>
          </p:cNvPr>
          <p:cNvSpPr txBox="1"/>
          <p:nvPr/>
        </p:nvSpPr>
        <p:spPr>
          <a:xfrm>
            <a:off x="3792416" y="228601"/>
            <a:ext cx="4607168" cy="830997"/>
          </a:xfrm>
          <a:prstGeom prst="rect">
            <a:avLst/>
          </a:prstGeom>
          <a:noFill/>
        </p:spPr>
        <p:txBody>
          <a:bodyPr wrap="square">
            <a:spAutoFit/>
          </a:bodyPr>
          <a:lstStyle/>
          <a:p>
            <a:pPr algn="ctr"/>
            <a:r>
              <a:rPr lang="en-US" sz="4800" b="1">
                <a:solidFill>
                  <a:schemeClr val="bg1"/>
                </a:solidFill>
              </a:rPr>
              <a:t>ETA 9124A Form</a:t>
            </a:r>
          </a:p>
        </p:txBody>
      </p:sp>
      <p:pic>
        <p:nvPicPr>
          <p:cNvPr id="5" name="Picture 4">
            <a:extLst>
              <a:ext uri="{FF2B5EF4-FFF2-40B4-BE49-F238E27FC236}">
                <a16:creationId xmlns:a16="http://schemas.microsoft.com/office/drawing/2014/main" id="{8F52FECC-1554-AE63-47D1-516E253465D4}"/>
              </a:ext>
            </a:extLst>
          </p:cNvPr>
          <p:cNvPicPr>
            <a:picLocks noChangeAspect="1"/>
          </p:cNvPicPr>
          <p:nvPr/>
        </p:nvPicPr>
        <p:blipFill>
          <a:blip r:embed="rId2"/>
          <a:stretch>
            <a:fillRect/>
          </a:stretch>
        </p:blipFill>
        <p:spPr>
          <a:xfrm>
            <a:off x="1981200" y="1447801"/>
            <a:ext cx="8077200" cy="4419599"/>
          </a:xfrm>
          <a:prstGeom prst="rect">
            <a:avLst/>
          </a:prstGeom>
        </p:spPr>
      </p:pic>
    </p:spTree>
    <p:extLst>
      <p:ext uri="{BB962C8B-B14F-4D97-AF65-F5344CB8AC3E}">
        <p14:creationId xmlns:p14="http://schemas.microsoft.com/office/powerpoint/2010/main" val="127049830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0"/>
            <a:ext cx="9144000" cy="6858000"/>
          </a:xfrm>
          <a:prstGeom prst="rect">
            <a:avLst/>
          </a:prstGeom>
          <a:noFill/>
          <a:ln w="76200">
            <a:solidFill>
              <a:srgbClr val="092C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79BEC36B-F532-B7AE-B6DE-F5C09B4F3AC9}"/>
              </a:ext>
            </a:extLst>
          </p:cNvPr>
          <p:cNvSpPr txBox="1"/>
          <p:nvPr/>
        </p:nvSpPr>
        <p:spPr>
          <a:xfrm>
            <a:off x="3792416" y="228601"/>
            <a:ext cx="4607168" cy="830997"/>
          </a:xfrm>
          <a:prstGeom prst="rect">
            <a:avLst/>
          </a:prstGeom>
          <a:noFill/>
        </p:spPr>
        <p:txBody>
          <a:bodyPr wrap="square">
            <a:spAutoFit/>
          </a:bodyPr>
          <a:lstStyle/>
          <a:p>
            <a:pPr algn="ctr"/>
            <a:r>
              <a:rPr lang="en-US" sz="4800" b="1">
                <a:solidFill>
                  <a:schemeClr val="bg1"/>
                </a:solidFill>
              </a:rPr>
              <a:t>ETA 9124A Form</a:t>
            </a:r>
          </a:p>
        </p:txBody>
      </p:sp>
      <p:pic>
        <p:nvPicPr>
          <p:cNvPr id="5" name="Picture 4">
            <a:extLst>
              <a:ext uri="{FF2B5EF4-FFF2-40B4-BE49-F238E27FC236}">
                <a16:creationId xmlns:a16="http://schemas.microsoft.com/office/drawing/2014/main" id="{31E110A5-9AAC-E1A3-2B76-4685804AC2EE}"/>
              </a:ext>
            </a:extLst>
          </p:cNvPr>
          <p:cNvPicPr>
            <a:picLocks noChangeAspect="1"/>
          </p:cNvPicPr>
          <p:nvPr/>
        </p:nvPicPr>
        <p:blipFill>
          <a:blip r:embed="rId2"/>
          <a:stretch>
            <a:fillRect/>
          </a:stretch>
        </p:blipFill>
        <p:spPr>
          <a:xfrm>
            <a:off x="1905000" y="1263580"/>
            <a:ext cx="8229600" cy="4772691"/>
          </a:xfrm>
          <a:prstGeom prst="rect">
            <a:avLst/>
          </a:prstGeom>
        </p:spPr>
      </p:pic>
    </p:spTree>
    <p:extLst>
      <p:ext uri="{BB962C8B-B14F-4D97-AF65-F5344CB8AC3E}">
        <p14:creationId xmlns:p14="http://schemas.microsoft.com/office/powerpoint/2010/main" val="346196266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0"/>
            <a:ext cx="9144000" cy="6858000"/>
          </a:xfrm>
          <a:prstGeom prst="rect">
            <a:avLst/>
          </a:prstGeom>
          <a:noFill/>
          <a:ln w="76200">
            <a:solidFill>
              <a:srgbClr val="092C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79BEC36B-F532-B7AE-B6DE-F5C09B4F3AC9}"/>
              </a:ext>
            </a:extLst>
          </p:cNvPr>
          <p:cNvSpPr txBox="1"/>
          <p:nvPr/>
        </p:nvSpPr>
        <p:spPr>
          <a:xfrm>
            <a:off x="3792416" y="228601"/>
            <a:ext cx="4607168" cy="830997"/>
          </a:xfrm>
          <a:prstGeom prst="rect">
            <a:avLst/>
          </a:prstGeom>
          <a:noFill/>
        </p:spPr>
        <p:txBody>
          <a:bodyPr wrap="square">
            <a:spAutoFit/>
          </a:bodyPr>
          <a:lstStyle/>
          <a:p>
            <a:pPr algn="ctr"/>
            <a:r>
              <a:rPr lang="en-US" sz="4800" b="1">
                <a:solidFill>
                  <a:schemeClr val="bg1"/>
                </a:solidFill>
              </a:rPr>
              <a:t>ETA 9124A Form</a:t>
            </a:r>
          </a:p>
        </p:txBody>
      </p:sp>
      <p:pic>
        <p:nvPicPr>
          <p:cNvPr id="5" name="Picture 4">
            <a:extLst>
              <a:ext uri="{FF2B5EF4-FFF2-40B4-BE49-F238E27FC236}">
                <a16:creationId xmlns:a16="http://schemas.microsoft.com/office/drawing/2014/main" id="{D5F6B379-BBEE-89E7-7A10-DF64250F2314}"/>
              </a:ext>
            </a:extLst>
          </p:cNvPr>
          <p:cNvPicPr>
            <a:picLocks noChangeAspect="1"/>
          </p:cNvPicPr>
          <p:nvPr/>
        </p:nvPicPr>
        <p:blipFill>
          <a:blip r:embed="rId2"/>
          <a:stretch>
            <a:fillRect/>
          </a:stretch>
        </p:blipFill>
        <p:spPr>
          <a:xfrm>
            <a:off x="1905000" y="1288198"/>
            <a:ext cx="8458200" cy="4655403"/>
          </a:xfrm>
          <a:prstGeom prst="rect">
            <a:avLst/>
          </a:prstGeom>
        </p:spPr>
      </p:pic>
    </p:spTree>
    <p:extLst>
      <p:ext uri="{BB962C8B-B14F-4D97-AF65-F5344CB8AC3E}">
        <p14:creationId xmlns:p14="http://schemas.microsoft.com/office/powerpoint/2010/main" val="287918577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0"/>
            <a:ext cx="9144000" cy="6858000"/>
          </a:xfrm>
          <a:prstGeom prst="rect">
            <a:avLst/>
          </a:prstGeom>
          <a:noFill/>
          <a:ln w="76200">
            <a:solidFill>
              <a:srgbClr val="092C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79BEC36B-F532-B7AE-B6DE-F5C09B4F3AC9}"/>
              </a:ext>
            </a:extLst>
          </p:cNvPr>
          <p:cNvSpPr txBox="1"/>
          <p:nvPr/>
        </p:nvSpPr>
        <p:spPr>
          <a:xfrm>
            <a:off x="3792416" y="228601"/>
            <a:ext cx="4607168" cy="830997"/>
          </a:xfrm>
          <a:prstGeom prst="rect">
            <a:avLst/>
          </a:prstGeom>
          <a:noFill/>
        </p:spPr>
        <p:txBody>
          <a:bodyPr wrap="square">
            <a:spAutoFit/>
          </a:bodyPr>
          <a:lstStyle/>
          <a:p>
            <a:pPr algn="ctr"/>
            <a:r>
              <a:rPr lang="en-US" sz="4800" b="1">
                <a:solidFill>
                  <a:schemeClr val="bg1"/>
                </a:solidFill>
              </a:rPr>
              <a:t>ETA 9124A Form</a:t>
            </a:r>
          </a:p>
        </p:txBody>
      </p:sp>
      <p:pic>
        <p:nvPicPr>
          <p:cNvPr id="5" name="Picture 4">
            <a:extLst>
              <a:ext uri="{FF2B5EF4-FFF2-40B4-BE49-F238E27FC236}">
                <a16:creationId xmlns:a16="http://schemas.microsoft.com/office/drawing/2014/main" id="{8382408F-F54D-54A2-8B29-39828FC6DE46}"/>
              </a:ext>
            </a:extLst>
          </p:cNvPr>
          <p:cNvPicPr>
            <a:picLocks noChangeAspect="1"/>
          </p:cNvPicPr>
          <p:nvPr/>
        </p:nvPicPr>
        <p:blipFill>
          <a:blip r:embed="rId2"/>
          <a:stretch>
            <a:fillRect/>
          </a:stretch>
        </p:blipFill>
        <p:spPr>
          <a:xfrm>
            <a:off x="1981200" y="1524000"/>
            <a:ext cx="8229600" cy="4343400"/>
          </a:xfrm>
          <a:prstGeom prst="rect">
            <a:avLst/>
          </a:prstGeom>
        </p:spPr>
      </p:pic>
    </p:spTree>
    <p:extLst>
      <p:ext uri="{BB962C8B-B14F-4D97-AF65-F5344CB8AC3E}">
        <p14:creationId xmlns:p14="http://schemas.microsoft.com/office/powerpoint/2010/main" val="172444249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0"/>
            <a:ext cx="9144000" cy="6858000"/>
          </a:xfrm>
          <a:prstGeom prst="rect">
            <a:avLst/>
          </a:prstGeom>
          <a:noFill/>
          <a:ln w="76200">
            <a:solidFill>
              <a:srgbClr val="092C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79BEC36B-F532-B7AE-B6DE-F5C09B4F3AC9}"/>
              </a:ext>
            </a:extLst>
          </p:cNvPr>
          <p:cNvSpPr txBox="1"/>
          <p:nvPr/>
        </p:nvSpPr>
        <p:spPr>
          <a:xfrm>
            <a:off x="3792416" y="228601"/>
            <a:ext cx="4607168" cy="830997"/>
          </a:xfrm>
          <a:prstGeom prst="rect">
            <a:avLst/>
          </a:prstGeom>
          <a:noFill/>
        </p:spPr>
        <p:txBody>
          <a:bodyPr wrap="square">
            <a:spAutoFit/>
          </a:bodyPr>
          <a:lstStyle/>
          <a:p>
            <a:pPr algn="ctr"/>
            <a:r>
              <a:rPr lang="en-US" sz="4800" b="1">
                <a:solidFill>
                  <a:schemeClr val="bg1"/>
                </a:solidFill>
              </a:rPr>
              <a:t>How to apply </a:t>
            </a:r>
          </a:p>
        </p:txBody>
      </p:sp>
      <p:sp>
        <p:nvSpPr>
          <p:cNvPr id="2" name="TextBox 1">
            <a:extLst>
              <a:ext uri="{FF2B5EF4-FFF2-40B4-BE49-F238E27FC236}">
                <a16:creationId xmlns:a16="http://schemas.microsoft.com/office/drawing/2014/main" id="{208F1A95-207D-298F-71D4-2D2085D45326}"/>
              </a:ext>
            </a:extLst>
          </p:cNvPr>
          <p:cNvSpPr txBox="1"/>
          <p:nvPr/>
        </p:nvSpPr>
        <p:spPr>
          <a:xfrm>
            <a:off x="1752600" y="1339334"/>
            <a:ext cx="8610600" cy="4832092"/>
          </a:xfrm>
          <a:prstGeom prst="rect">
            <a:avLst/>
          </a:prstGeom>
          <a:noFill/>
        </p:spPr>
        <p:txBody>
          <a:bodyPr wrap="square" rtlCol="0">
            <a:spAutoFit/>
          </a:bodyPr>
          <a:lstStyle/>
          <a:p>
            <a:r>
              <a:rPr lang="en-US" sz="2800" b="1" u="sng">
                <a:solidFill>
                  <a:srgbClr val="212121"/>
                </a:solidFill>
              </a:rPr>
              <a:t>Step 3:</a:t>
            </a:r>
            <a:r>
              <a:rPr lang="en-US" sz="2800" u="sng">
                <a:solidFill>
                  <a:srgbClr val="212121"/>
                </a:solidFill>
              </a:rPr>
              <a:t> </a:t>
            </a:r>
            <a:r>
              <a:rPr lang="en-US" sz="2800" b="1" u="sng">
                <a:solidFill>
                  <a:srgbClr val="212121"/>
                </a:solidFill>
              </a:rPr>
              <a:t>Conducting Recruitment for U.S. Workers</a:t>
            </a:r>
            <a:endParaRPr lang="en-US" sz="2000">
              <a:solidFill>
                <a:srgbClr val="212121"/>
              </a:solidFill>
            </a:endParaRPr>
          </a:p>
          <a:p>
            <a:pPr marL="457200" indent="-457200">
              <a:buFont typeface="Arial" panose="020B0604020202020204" pitchFamily="34" charset="0"/>
              <a:buChar char="•"/>
            </a:pPr>
            <a:r>
              <a:rPr lang="en-US" sz="2000">
                <a:solidFill>
                  <a:srgbClr val="212121"/>
                </a:solidFill>
              </a:rPr>
              <a:t>The employer must engage in positive recruitment of U.S. workers. </a:t>
            </a:r>
          </a:p>
          <a:p>
            <a:pPr marL="457200" indent="-457200">
              <a:buFont typeface="Arial" panose="020B0604020202020204" pitchFamily="34" charset="0"/>
              <a:buChar char="•"/>
            </a:pPr>
            <a:r>
              <a:rPr lang="en-US" sz="2000">
                <a:solidFill>
                  <a:srgbClr val="212121"/>
                </a:solidFill>
              </a:rPr>
              <a:t>Once the CO determines that the </a:t>
            </a:r>
            <a:r>
              <a:rPr lang="en-US" sz="2000" i="1">
                <a:solidFill>
                  <a:srgbClr val="212121"/>
                </a:solidFill>
              </a:rPr>
              <a:t>H-2A Application for Temporary Employment Certification</a:t>
            </a:r>
            <a:r>
              <a:rPr lang="en-US" sz="2000">
                <a:solidFill>
                  <a:srgbClr val="212121"/>
                </a:solidFill>
              </a:rPr>
              <a:t> and the job order meet requirements such that recruitment may begin, the CO will notify the employer of acceptance of the application and will send a copy of the notice to the SWA serving the area of intended employment. </a:t>
            </a:r>
          </a:p>
          <a:p>
            <a:pPr marL="457200" indent="-457200">
              <a:buFont typeface="Arial" panose="020B0604020202020204" pitchFamily="34" charset="0"/>
              <a:buChar char="•"/>
            </a:pPr>
            <a:r>
              <a:rPr lang="en-US" sz="2000">
                <a:solidFill>
                  <a:srgbClr val="212121"/>
                </a:solidFill>
              </a:rPr>
              <a:t>The CO will promptly transmit a copy of the approved job order for interstate clearance, at a minimum to all States listed in the job order as anticipated place(s) of employment.</a:t>
            </a:r>
          </a:p>
          <a:p>
            <a:pPr marL="457200" indent="-457200">
              <a:buFont typeface="Arial" panose="020B0604020202020204" pitchFamily="34" charset="0"/>
              <a:buChar char="•"/>
            </a:pPr>
            <a:r>
              <a:rPr lang="en-US" sz="2000">
                <a:solidFill>
                  <a:srgbClr val="212121"/>
                </a:solidFill>
              </a:rPr>
              <a:t>In addition, the CO will promptly place for public examination a copy of the job order on an electronic job registry maintained by the Department of Labor, which is accessible via </a:t>
            </a:r>
            <a:r>
              <a:rPr lang="en-US" sz="2000" u="sng">
                <a:solidFill>
                  <a:srgbClr val="0071BC"/>
                </a:solidFill>
                <a:hlinkClick r:id="rId2"/>
              </a:rPr>
              <a:t>SeasonalJobs.dol.gov</a:t>
            </a:r>
            <a:r>
              <a:rPr lang="en-US" sz="2000">
                <a:solidFill>
                  <a:srgbClr val="212121"/>
                </a:solidFill>
              </a:rPr>
              <a:t>. </a:t>
            </a:r>
          </a:p>
          <a:p>
            <a:pPr marL="457200" indent="-457200">
              <a:buFont typeface="Arial" panose="020B0604020202020204" pitchFamily="34" charset="0"/>
              <a:buChar char="•"/>
            </a:pPr>
            <a:r>
              <a:rPr lang="en-US" sz="2000">
                <a:solidFill>
                  <a:srgbClr val="212121"/>
                </a:solidFill>
              </a:rPr>
              <a:t>Furthermore, the SWA will post a copy of the job order on their Agricultural Recruitment System (ARS) for positive recruitment.</a:t>
            </a:r>
            <a:endParaRPr lang="en-US" sz="2000" b="1"/>
          </a:p>
        </p:txBody>
      </p:sp>
    </p:spTree>
    <p:extLst>
      <p:ext uri="{BB962C8B-B14F-4D97-AF65-F5344CB8AC3E}">
        <p14:creationId xmlns:p14="http://schemas.microsoft.com/office/powerpoint/2010/main" val="59133811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0"/>
            <a:ext cx="9144000" cy="6858000"/>
          </a:xfrm>
          <a:prstGeom prst="rect">
            <a:avLst/>
          </a:prstGeom>
          <a:noFill/>
          <a:ln w="76200">
            <a:solidFill>
              <a:srgbClr val="092C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79BEC36B-F532-B7AE-B6DE-F5C09B4F3AC9}"/>
              </a:ext>
            </a:extLst>
          </p:cNvPr>
          <p:cNvSpPr txBox="1"/>
          <p:nvPr/>
        </p:nvSpPr>
        <p:spPr>
          <a:xfrm>
            <a:off x="3792416" y="228601"/>
            <a:ext cx="4607168" cy="830997"/>
          </a:xfrm>
          <a:prstGeom prst="rect">
            <a:avLst/>
          </a:prstGeom>
          <a:noFill/>
        </p:spPr>
        <p:txBody>
          <a:bodyPr wrap="square">
            <a:spAutoFit/>
          </a:bodyPr>
          <a:lstStyle/>
          <a:p>
            <a:pPr algn="ctr"/>
            <a:r>
              <a:rPr lang="en-US" sz="4800" b="1">
                <a:solidFill>
                  <a:schemeClr val="bg1"/>
                </a:solidFill>
              </a:rPr>
              <a:t>How to apply </a:t>
            </a:r>
          </a:p>
        </p:txBody>
      </p:sp>
      <p:sp>
        <p:nvSpPr>
          <p:cNvPr id="2" name="TextBox 1">
            <a:extLst>
              <a:ext uri="{FF2B5EF4-FFF2-40B4-BE49-F238E27FC236}">
                <a16:creationId xmlns:a16="http://schemas.microsoft.com/office/drawing/2014/main" id="{208F1A95-207D-298F-71D4-2D2085D45326}"/>
              </a:ext>
            </a:extLst>
          </p:cNvPr>
          <p:cNvSpPr txBox="1"/>
          <p:nvPr/>
        </p:nvSpPr>
        <p:spPr>
          <a:xfrm>
            <a:off x="1752600" y="1339335"/>
            <a:ext cx="8610600" cy="3108543"/>
          </a:xfrm>
          <a:prstGeom prst="rect">
            <a:avLst/>
          </a:prstGeom>
          <a:noFill/>
        </p:spPr>
        <p:txBody>
          <a:bodyPr wrap="square" rtlCol="0">
            <a:spAutoFit/>
          </a:bodyPr>
          <a:lstStyle/>
          <a:p>
            <a:r>
              <a:rPr lang="en-US" sz="2800" b="1" u="sng">
                <a:solidFill>
                  <a:srgbClr val="212121"/>
                </a:solidFill>
              </a:rPr>
              <a:t>Step 3:</a:t>
            </a:r>
            <a:r>
              <a:rPr lang="en-US" sz="2800" u="sng">
                <a:solidFill>
                  <a:srgbClr val="212121"/>
                </a:solidFill>
              </a:rPr>
              <a:t> </a:t>
            </a:r>
            <a:r>
              <a:rPr lang="en-US" sz="2800" b="1" u="sng">
                <a:solidFill>
                  <a:srgbClr val="212121"/>
                </a:solidFill>
              </a:rPr>
              <a:t>Conducting Recruitment for U.S. Workers(Continued) </a:t>
            </a:r>
          </a:p>
          <a:p>
            <a:pPr marL="342900" indent="-342900">
              <a:buFont typeface="Arial" panose="020B0604020202020204" pitchFamily="34" charset="0"/>
              <a:buChar char="•"/>
            </a:pPr>
            <a:r>
              <a:rPr lang="en-US" sz="2000">
                <a:solidFill>
                  <a:srgbClr val="212121"/>
                </a:solidFill>
              </a:rPr>
              <a:t>In the state of Tennessee our ARS website is Jobs4tn.gov. </a:t>
            </a:r>
          </a:p>
          <a:p>
            <a:pPr marL="342900" indent="-342900">
              <a:buFont typeface="Arial" panose="020B0604020202020204" pitchFamily="34" charset="0"/>
              <a:buChar char="•"/>
            </a:pPr>
            <a:endParaRPr lang="en-US" sz="2000">
              <a:solidFill>
                <a:srgbClr val="212121"/>
              </a:solidFill>
            </a:endParaRPr>
          </a:p>
          <a:p>
            <a:pPr marL="342900" indent="-342900">
              <a:buFont typeface="Arial" panose="020B0604020202020204" pitchFamily="34" charset="0"/>
              <a:buChar char="•"/>
            </a:pPr>
            <a:r>
              <a:rPr lang="en-US" sz="2000">
                <a:solidFill>
                  <a:srgbClr val="212121"/>
                </a:solidFill>
              </a:rPr>
              <a:t>If applicants appear on the recruitment report, the employer must contact, by mail or other effective means, U.S. workers employed by the employer in the occupation at the place of employment during the previous year and solicit their return to the job. This contact must occur during the period that the job order is being circulated by the SWA(s) for interstate clearance.</a:t>
            </a:r>
          </a:p>
        </p:txBody>
      </p:sp>
    </p:spTree>
    <p:extLst>
      <p:ext uri="{BB962C8B-B14F-4D97-AF65-F5344CB8AC3E}">
        <p14:creationId xmlns:p14="http://schemas.microsoft.com/office/powerpoint/2010/main" val="283103865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0"/>
            <a:ext cx="9144000" cy="6858000"/>
          </a:xfrm>
          <a:prstGeom prst="rect">
            <a:avLst/>
          </a:prstGeom>
          <a:noFill/>
          <a:ln w="76200">
            <a:solidFill>
              <a:srgbClr val="092C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79BEC36B-F532-B7AE-B6DE-F5C09B4F3AC9}"/>
              </a:ext>
            </a:extLst>
          </p:cNvPr>
          <p:cNvSpPr txBox="1"/>
          <p:nvPr/>
        </p:nvSpPr>
        <p:spPr>
          <a:xfrm>
            <a:off x="3792416" y="228601"/>
            <a:ext cx="4607168" cy="830997"/>
          </a:xfrm>
          <a:prstGeom prst="rect">
            <a:avLst/>
          </a:prstGeom>
          <a:noFill/>
        </p:spPr>
        <p:txBody>
          <a:bodyPr wrap="square">
            <a:spAutoFit/>
          </a:bodyPr>
          <a:lstStyle/>
          <a:p>
            <a:pPr algn="ctr"/>
            <a:r>
              <a:rPr lang="en-US" sz="4800" b="1">
                <a:solidFill>
                  <a:schemeClr val="bg1"/>
                </a:solidFill>
              </a:rPr>
              <a:t>How to apply </a:t>
            </a:r>
          </a:p>
        </p:txBody>
      </p:sp>
      <p:sp>
        <p:nvSpPr>
          <p:cNvPr id="2" name="TextBox 1">
            <a:extLst>
              <a:ext uri="{FF2B5EF4-FFF2-40B4-BE49-F238E27FC236}">
                <a16:creationId xmlns:a16="http://schemas.microsoft.com/office/drawing/2014/main" id="{208F1A95-207D-298F-71D4-2D2085D45326}"/>
              </a:ext>
            </a:extLst>
          </p:cNvPr>
          <p:cNvSpPr txBox="1"/>
          <p:nvPr/>
        </p:nvSpPr>
        <p:spPr>
          <a:xfrm>
            <a:off x="1752600" y="1339334"/>
            <a:ext cx="8610600" cy="3416320"/>
          </a:xfrm>
          <a:prstGeom prst="rect">
            <a:avLst/>
          </a:prstGeom>
          <a:noFill/>
        </p:spPr>
        <p:txBody>
          <a:bodyPr wrap="square" rtlCol="0">
            <a:spAutoFit/>
          </a:bodyPr>
          <a:lstStyle/>
          <a:p>
            <a:r>
              <a:rPr lang="en-US" sz="2800" b="1">
                <a:solidFill>
                  <a:srgbClr val="212121"/>
                </a:solidFill>
              </a:rPr>
              <a:t>Step 4: </a:t>
            </a:r>
            <a:r>
              <a:rPr lang="en-US" sz="2800" b="1" u="sng">
                <a:solidFill>
                  <a:srgbClr val="212121"/>
                </a:solidFill>
              </a:rPr>
              <a:t>Completing the Temporary Labor Certification Process</a:t>
            </a:r>
          </a:p>
          <a:p>
            <a:pPr marL="457200" indent="-457200">
              <a:buFont typeface="Arial" panose="020B0604020202020204" pitchFamily="34" charset="0"/>
              <a:buChar char="•"/>
            </a:pPr>
            <a:endParaRPr lang="en-US" sz="2000">
              <a:solidFill>
                <a:srgbClr val="212121"/>
              </a:solidFill>
              <a:latin typeface="Source Sans Pro Web"/>
            </a:endParaRPr>
          </a:p>
          <a:p>
            <a:pPr marL="457200" indent="-457200">
              <a:buFont typeface="Arial" panose="020B0604020202020204" pitchFamily="34" charset="0"/>
              <a:buChar char="•"/>
            </a:pPr>
            <a:r>
              <a:rPr lang="en-US" sz="2000">
                <a:solidFill>
                  <a:srgbClr val="212121"/>
                </a:solidFill>
              </a:rPr>
              <a:t>If temporary agricultural labor certification is granted, the CO will send a Final Determination notice, the Approval Appendix and an invoice to all available emails identified in the application. </a:t>
            </a:r>
          </a:p>
          <a:p>
            <a:pPr marL="457200" indent="-457200">
              <a:buFont typeface="Arial" panose="020B0604020202020204" pitchFamily="34" charset="0"/>
              <a:buChar char="•"/>
            </a:pPr>
            <a:endParaRPr lang="en-US" sz="2000" u="sng">
              <a:solidFill>
                <a:srgbClr val="212121"/>
              </a:solidFill>
              <a:latin typeface="Source Sans Pro Web"/>
            </a:endParaRPr>
          </a:p>
          <a:p>
            <a:pPr marL="457200" indent="-457200">
              <a:buFont typeface="Arial" panose="020B0604020202020204" pitchFamily="34" charset="0"/>
              <a:buChar char="•"/>
            </a:pPr>
            <a:r>
              <a:rPr lang="en-US" sz="2000">
                <a:solidFill>
                  <a:srgbClr val="212121"/>
                </a:solidFill>
              </a:rPr>
              <a:t>Temporary Labor Certifications are generally issued no later than 30 calendar days before the first date of need identified in the </a:t>
            </a:r>
            <a:r>
              <a:rPr lang="en-US" sz="2000" i="1">
                <a:solidFill>
                  <a:srgbClr val="212121"/>
                </a:solidFill>
              </a:rPr>
              <a:t>Application for Temporary Employment Certification</a:t>
            </a:r>
            <a:r>
              <a:rPr lang="en-US" sz="2000">
                <a:solidFill>
                  <a:srgbClr val="212121"/>
                </a:solidFill>
                <a:latin typeface="Source Sans Pro Web"/>
              </a:rPr>
              <a:t>.</a:t>
            </a:r>
            <a:endParaRPr lang="en-US" sz="2000" b="1" u="sng">
              <a:solidFill>
                <a:srgbClr val="212121"/>
              </a:solidFill>
            </a:endParaRPr>
          </a:p>
        </p:txBody>
      </p:sp>
    </p:spTree>
    <p:extLst>
      <p:ext uri="{BB962C8B-B14F-4D97-AF65-F5344CB8AC3E}">
        <p14:creationId xmlns:p14="http://schemas.microsoft.com/office/powerpoint/2010/main" val="77964150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0"/>
            <a:ext cx="9144000" cy="6858000"/>
          </a:xfrm>
          <a:prstGeom prst="rect">
            <a:avLst/>
          </a:prstGeom>
          <a:noFill/>
          <a:ln w="76200">
            <a:solidFill>
              <a:srgbClr val="092C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1905000" y="1828801"/>
            <a:ext cx="8382000" cy="3323987"/>
          </a:xfrm>
          <a:prstGeom prst="rect">
            <a:avLst/>
          </a:prstGeom>
          <a:noFill/>
        </p:spPr>
        <p:txBody>
          <a:bodyPr wrap="square" rtlCol="0">
            <a:spAutoFit/>
          </a:bodyPr>
          <a:lstStyle/>
          <a:p>
            <a:pPr algn="ctr"/>
            <a:r>
              <a:rPr lang="en-US" sz="5400">
                <a:solidFill>
                  <a:srgbClr val="092C74"/>
                </a:solidFill>
                <a:latin typeface="PermianSlabSerifTypeface" pitchFamily="50" charset="0"/>
              </a:rPr>
              <a:t>Thank You</a:t>
            </a:r>
          </a:p>
          <a:p>
            <a:pPr algn="ctr"/>
            <a:endParaRPr lang="en-US" sz="4800">
              <a:solidFill>
                <a:srgbClr val="092C74"/>
              </a:solidFill>
              <a:latin typeface="PermianSlabSerifTypeface" pitchFamily="50" charset="0"/>
            </a:endParaRPr>
          </a:p>
          <a:p>
            <a:pPr algn="ctr"/>
            <a:r>
              <a:rPr lang="en-US" sz="3600">
                <a:solidFill>
                  <a:srgbClr val="092C74"/>
                </a:solidFill>
                <a:latin typeface="PermianSlabSerifTypeface" pitchFamily="50" charset="0"/>
              </a:rPr>
              <a:t>Lance Butler: </a:t>
            </a:r>
            <a:r>
              <a:rPr lang="en-US" sz="3600">
                <a:solidFill>
                  <a:srgbClr val="092C74"/>
                </a:solidFill>
                <a:latin typeface="PermianSlabSerifTypeface" pitchFamily="50" charset="0"/>
                <a:hlinkClick r:id="rId2"/>
              </a:rPr>
              <a:t>Lance.Butler@tn.gov</a:t>
            </a:r>
            <a:endParaRPr lang="en-US" sz="3600">
              <a:solidFill>
                <a:srgbClr val="092C74"/>
              </a:solidFill>
              <a:latin typeface="PermianSlabSerifTypeface" pitchFamily="50" charset="0"/>
            </a:endParaRPr>
          </a:p>
          <a:p>
            <a:pPr algn="ctr"/>
            <a:r>
              <a:rPr lang="en-US" sz="3600">
                <a:solidFill>
                  <a:srgbClr val="092C74"/>
                </a:solidFill>
                <a:latin typeface="PermianSlabSerifTypeface" pitchFamily="50" charset="0"/>
              </a:rPr>
              <a:t>Office Phone: 615-741-5671</a:t>
            </a:r>
          </a:p>
          <a:p>
            <a:pPr algn="ctr"/>
            <a:r>
              <a:rPr lang="en-US" sz="3600">
                <a:solidFill>
                  <a:srgbClr val="092C74"/>
                </a:solidFill>
                <a:latin typeface="PermianSlabSerifTypeface" pitchFamily="50" charset="0"/>
              </a:rPr>
              <a:t>Cell: 629-867-9230</a:t>
            </a:r>
          </a:p>
        </p:txBody>
      </p:sp>
    </p:spTree>
    <p:extLst>
      <p:ext uri="{BB962C8B-B14F-4D97-AF65-F5344CB8AC3E}">
        <p14:creationId xmlns:p14="http://schemas.microsoft.com/office/powerpoint/2010/main" val="269322635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D76D846-BFBD-60D5-86CD-1A40F1610DB1}"/>
              </a:ext>
            </a:extLst>
          </p:cNvPr>
          <p:cNvSpPr>
            <a:spLocks noGrp="1"/>
          </p:cNvSpPr>
          <p:nvPr>
            <p:ph type="ctrTitle"/>
          </p:nvPr>
        </p:nvSpPr>
        <p:spPr/>
        <p:txBody>
          <a:bodyPr/>
          <a:lstStyle/>
          <a:p>
            <a:r>
              <a:rPr lang="en-US"/>
              <a:t>Farm Labor Contractors (FLC’s &amp; H-2ALC’s)</a:t>
            </a:r>
          </a:p>
        </p:txBody>
      </p:sp>
      <p:sp>
        <p:nvSpPr>
          <p:cNvPr id="5" name="Subtitle 4">
            <a:extLst>
              <a:ext uri="{FF2B5EF4-FFF2-40B4-BE49-F238E27FC236}">
                <a16:creationId xmlns:a16="http://schemas.microsoft.com/office/drawing/2014/main" id="{D41A0439-E24F-B89B-C50F-4131BF444ED7}"/>
              </a:ext>
            </a:extLst>
          </p:cNvPr>
          <p:cNvSpPr>
            <a:spLocks noGrp="1"/>
          </p:cNvSpPr>
          <p:nvPr>
            <p:ph type="subTitle" idx="1"/>
          </p:nvPr>
        </p:nvSpPr>
        <p:spPr/>
        <p:txBody>
          <a:bodyPr vert="horz" lIns="91440" tIns="45720" rIns="91440" bIns="45720" rtlCol="0" anchor="t">
            <a:normAutofit/>
          </a:bodyPr>
          <a:lstStyle/>
          <a:p>
            <a:r>
              <a:rPr lang="en-US">
                <a:ea typeface="Calibri Light"/>
                <a:cs typeface="Calibri Light"/>
              </a:rPr>
              <a:t>Jane Chadwell</a:t>
            </a:r>
            <a:br>
              <a:rPr lang="en-US">
                <a:ea typeface="Calibri Light"/>
                <a:cs typeface="Calibri Light"/>
              </a:rPr>
            </a:br>
            <a:r>
              <a:rPr lang="en-US">
                <a:cs typeface="Calibri Light"/>
              </a:rPr>
              <a:t>GAP Connections</a:t>
            </a:r>
            <a:endParaRPr lang="en-US"/>
          </a:p>
        </p:txBody>
      </p:sp>
      <p:pic>
        <p:nvPicPr>
          <p:cNvPr id="7" name="Picture 6" descr="A green letters on a black background&#10;&#10;Description automatically generated">
            <a:extLst>
              <a:ext uri="{FF2B5EF4-FFF2-40B4-BE49-F238E27FC236}">
                <a16:creationId xmlns:a16="http://schemas.microsoft.com/office/drawing/2014/main" id="{8A9E43EE-A614-F91A-2F36-BAE39D04A6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45281" y="4538116"/>
            <a:ext cx="2693795" cy="1068557"/>
          </a:xfrm>
          <a:prstGeom prst="rect">
            <a:avLst/>
          </a:prstGeom>
        </p:spPr>
      </p:pic>
    </p:spTree>
    <p:extLst>
      <p:ext uri="{BB962C8B-B14F-4D97-AF65-F5344CB8AC3E}">
        <p14:creationId xmlns:p14="http://schemas.microsoft.com/office/powerpoint/2010/main" val="360409546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11440-7292-4315-9F28-47235345C35A}"/>
              </a:ext>
            </a:extLst>
          </p:cNvPr>
          <p:cNvSpPr>
            <a:spLocks noGrp="1"/>
          </p:cNvSpPr>
          <p:nvPr>
            <p:ph type="title"/>
          </p:nvPr>
        </p:nvSpPr>
        <p:spPr/>
        <p:txBody>
          <a:bodyPr anchor="ctr">
            <a:normAutofit/>
          </a:bodyPr>
          <a:lstStyle/>
          <a:p>
            <a:r>
              <a:rPr lang="es-MX" sz="3600">
                <a:solidFill>
                  <a:srgbClr val="FFFFFF"/>
                </a:solidFill>
              </a:rPr>
              <a:t>Farm Labor </a:t>
            </a:r>
            <a:r>
              <a:rPr lang="es-MX" sz="3600" err="1">
                <a:solidFill>
                  <a:srgbClr val="FFFFFF"/>
                </a:solidFill>
              </a:rPr>
              <a:t>Contractors</a:t>
            </a:r>
            <a:r>
              <a:rPr lang="es-MX" sz="3600">
                <a:solidFill>
                  <a:srgbClr val="FFFFFF"/>
                </a:solidFill>
              </a:rPr>
              <a:t> (FLC)</a:t>
            </a:r>
          </a:p>
        </p:txBody>
      </p:sp>
      <p:sp>
        <p:nvSpPr>
          <p:cNvPr id="3" name="Content Placeholder 2">
            <a:extLst>
              <a:ext uri="{FF2B5EF4-FFF2-40B4-BE49-F238E27FC236}">
                <a16:creationId xmlns:a16="http://schemas.microsoft.com/office/drawing/2014/main" id="{6F3628A3-DEAA-4A13-B97D-9EF32F7CCCF4}"/>
              </a:ext>
            </a:extLst>
          </p:cNvPr>
          <p:cNvSpPr>
            <a:spLocks noGrp="1"/>
          </p:cNvSpPr>
          <p:nvPr>
            <p:ph idx="1"/>
          </p:nvPr>
        </p:nvSpPr>
        <p:spPr>
          <a:xfrm>
            <a:off x="4857365" y="251459"/>
            <a:ext cx="6492240" cy="5257800"/>
          </a:xfrm>
        </p:spPr>
        <p:txBody>
          <a:bodyPr anchor="ctr">
            <a:normAutofit/>
          </a:bodyPr>
          <a:lstStyle/>
          <a:p>
            <a:r>
              <a:rPr lang="en-US" sz="2400"/>
              <a:t>A FLC is someone </a:t>
            </a:r>
            <a:r>
              <a:rPr lang="en-US" sz="2400" b="1">
                <a:solidFill>
                  <a:schemeClr val="accent2"/>
                </a:solidFill>
              </a:rPr>
              <a:t>who receives compensation </a:t>
            </a:r>
            <a:r>
              <a:rPr lang="en-US" sz="2400"/>
              <a:t>in return for providing any of the following services to migrant and/or seasonal agriculture workers:</a:t>
            </a:r>
          </a:p>
          <a:p>
            <a:pPr lvl="1"/>
            <a:r>
              <a:rPr lang="en-US" sz="2000" b="1">
                <a:solidFill>
                  <a:schemeClr val="accent2"/>
                </a:solidFill>
              </a:rPr>
              <a:t>Furnishing</a:t>
            </a:r>
            <a:r>
              <a:rPr lang="en-US" sz="2000"/>
              <a:t> – providing workers as needed or wanted</a:t>
            </a:r>
          </a:p>
          <a:p>
            <a:pPr lvl="1"/>
            <a:r>
              <a:rPr lang="en-US" sz="2000" b="1">
                <a:solidFill>
                  <a:schemeClr val="accent2"/>
                </a:solidFill>
              </a:rPr>
              <a:t>Recruiting</a:t>
            </a:r>
            <a:r>
              <a:rPr lang="en-US" sz="2000"/>
              <a:t> – the process of attracting or selecting someone for a job</a:t>
            </a:r>
          </a:p>
          <a:p>
            <a:pPr lvl="1"/>
            <a:r>
              <a:rPr lang="en-US" sz="2000" b="1">
                <a:solidFill>
                  <a:schemeClr val="accent2"/>
                </a:solidFill>
              </a:rPr>
              <a:t>Employing</a:t>
            </a:r>
            <a:r>
              <a:rPr lang="en-US" sz="2000"/>
              <a:t> – giving work to someone</a:t>
            </a:r>
          </a:p>
          <a:p>
            <a:pPr lvl="1"/>
            <a:r>
              <a:rPr lang="en-US" sz="2000" b="1">
                <a:solidFill>
                  <a:schemeClr val="accent2"/>
                </a:solidFill>
              </a:rPr>
              <a:t>Soliciting</a:t>
            </a:r>
            <a:r>
              <a:rPr lang="en-US" sz="2000"/>
              <a:t> – asking for or trying to obtain someone to work</a:t>
            </a:r>
          </a:p>
          <a:p>
            <a:pPr lvl="1"/>
            <a:r>
              <a:rPr lang="en-US" sz="2000" b="1">
                <a:solidFill>
                  <a:schemeClr val="accent2"/>
                </a:solidFill>
              </a:rPr>
              <a:t>Hiring</a:t>
            </a:r>
            <a:r>
              <a:rPr lang="en-US" sz="2000"/>
              <a:t> – employing someone to work for wages</a:t>
            </a:r>
          </a:p>
          <a:p>
            <a:pPr lvl="1"/>
            <a:r>
              <a:rPr lang="en-US" sz="2000" b="1">
                <a:solidFill>
                  <a:schemeClr val="accent2"/>
                </a:solidFill>
              </a:rPr>
              <a:t>Transporting</a:t>
            </a:r>
            <a:r>
              <a:rPr lang="en-US" sz="2000"/>
              <a:t> – driving workers to and from the field</a:t>
            </a:r>
          </a:p>
          <a:p>
            <a:pPr lvl="1"/>
            <a:r>
              <a:rPr lang="en-US" sz="2000" b="1">
                <a:solidFill>
                  <a:schemeClr val="accent2"/>
                </a:solidFill>
              </a:rPr>
              <a:t>Housing</a:t>
            </a:r>
            <a:r>
              <a:rPr lang="en-US" sz="2000"/>
              <a:t> – facility must comply with federal and state safety and health standards</a:t>
            </a:r>
          </a:p>
          <a:p>
            <a:endParaRPr lang="es-MX" sz="2400"/>
          </a:p>
        </p:txBody>
      </p:sp>
      <p:pic>
        <p:nvPicPr>
          <p:cNvPr id="5" name="Graphic 4" descr="Man outline">
            <a:extLst>
              <a:ext uri="{FF2B5EF4-FFF2-40B4-BE49-F238E27FC236}">
                <a16:creationId xmlns:a16="http://schemas.microsoft.com/office/drawing/2014/main" id="{C178F209-CEBF-00C6-C07E-17A702DCE31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704136" y="5230981"/>
            <a:ext cx="914400" cy="914400"/>
          </a:xfrm>
          <a:prstGeom prst="rect">
            <a:avLst/>
          </a:prstGeom>
        </p:spPr>
      </p:pic>
      <p:pic>
        <p:nvPicPr>
          <p:cNvPr id="7" name="Graphic 6" descr="Group of men outline">
            <a:extLst>
              <a:ext uri="{FF2B5EF4-FFF2-40B4-BE49-F238E27FC236}">
                <a16:creationId xmlns:a16="http://schemas.microsoft.com/office/drawing/2014/main" id="{E79C12DF-48AD-B6FF-3612-540FD83D80F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496771" y="5230981"/>
            <a:ext cx="914400" cy="914400"/>
          </a:xfrm>
          <a:prstGeom prst="rect">
            <a:avLst/>
          </a:prstGeom>
        </p:spPr>
      </p:pic>
      <p:pic>
        <p:nvPicPr>
          <p:cNvPr id="9" name="Graphic 8" descr="Man outline">
            <a:extLst>
              <a:ext uri="{FF2B5EF4-FFF2-40B4-BE49-F238E27FC236}">
                <a16:creationId xmlns:a16="http://schemas.microsoft.com/office/drawing/2014/main" id="{CF341056-12AA-8132-1792-F7E8668548F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455240" y="5235121"/>
            <a:ext cx="914400" cy="914400"/>
          </a:xfrm>
          <a:prstGeom prst="rect">
            <a:avLst/>
          </a:prstGeom>
        </p:spPr>
      </p:pic>
      <p:pic>
        <p:nvPicPr>
          <p:cNvPr id="13" name="Graphic 12" descr="Barn with solid fill">
            <a:extLst>
              <a:ext uri="{FF2B5EF4-FFF2-40B4-BE49-F238E27FC236}">
                <a16:creationId xmlns:a16="http://schemas.microsoft.com/office/drawing/2014/main" id="{E35F8E2C-1ACC-2BC7-7E65-20219580A6A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513664" y="5080279"/>
            <a:ext cx="1196535" cy="1196535"/>
          </a:xfrm>
          <a:prstGeom prst="rect">
            <a:avLst/>
          </a:prstGeom>
        </p:spPr>
      </p:pic>
      <p:cxnSp>
        <p:nvCxnSpPr>
          <p:cNvPr id="15" name="Straight Arrow Connector 14">
            <a:extLst>
              <a:ext uri="{FF2B5EF4-FFF2-40B4-BE49-F238E27FC236}">
                <a16:creationId xmlns:a16="http://schemas.microsoft.com/office/drawing/2014/main" id="{ABB1E776-A4B6-9D05-DC2C-FDF28CC17797}"/>
              </a:ext>
            </a:extLst>
          </p:cNvPr>
          <p:cNvCxnSpPr/>
          <p:nvPr/>
        </p:nvCxnSpPr>
        <p:spPr>
          <a:xfrm>
            <a:off x="6230222" y="5714582"/>
            <a:ext cx="1544274" cy="0"/>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7548DDEB-0719-282C-9497-FC5659D4DE8E}"/>
              </a:ext>
            </a:extLst>
          </p:cNvPr>
          <p:cNvCxnSpPr/>
          <p:nvPr/>
        </p:nvCxnSpPr>
        <p:spPr>
          <a:xfrm>
            <a:off x="8593796" y="5702225"/>
            <a:ext cx="1544274" cy="0"/>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11DC4114-B862-7E83-DF91-556CD8C9657F}"/>
              </a:ext>
            </a:extLst>
          </p:cNvPr>
          <p:cNvSpPr txBox="1"/>
          <p:nvPr/>
        </p:nvSpPr>
        <p:spPr>
          <a:xfrm>
            <a:off x="4471293" y="6151532"/>
            <a:ext cx="1784458" cy="369332"/>
          </a:xfrm>
          <a:prstGeom prst="rect">
            <a:avLst/>
          </a:prstGeom>
          <a:noFill/>
        </p:spPr>
        <p:txBody>
          <a:bodyPr wrap="square" rtlCol="0">
            <a:spAutoFit/>
          </a:bodyPr>
          <a:lstStyle/>
          <a:p>
            <a:r>
              <a:rPr lang="en-US" b="1">
                <a:solidFill>
                  <a:schemeClr val="accent2"/>
                </a:solidFill>
              </a:rPr>
              <a:t>Farmer/Grower</a:t>
            </a:r>
          </a:p>
        </p:txBody>
      </p:sp>
      <p:sp>
        <p:nvSpPr>
          <p:cNvPr id="18" name="TextBox 17">
            <a:extLst>
              <a:ext uri="{FF2B5EF4-FFF2-40B4-BE49-F238E27FC236}">
                <a16:creationId xmlns:a16="http://schemas.microsoft.com/office/drawing/2014/main" id="{1910F078-7738-255C-ADA7-7BCD06E46620}"/>
              </a:ext>
            </a:extLst>
          </p:cNvPr>
          <p:cNvSpPr txBox="1"/>
          <p:nvPr/>
        </p:nvSpPr>
        <p:spPr>
          <a:xfrm>
            <a:off x="7609841" y="6151532"/>
            <a:ext cx="1784458" cy="369332"/>
          </a:xfrm>
          <a:prstGeom prst="rect">
            <a:avLst/>
          </a:prstGeom>
          <a:noFill/>
        </p:spPr>
        <p:txBody>
          <a:bodyPr wrap="square" rtlCol="0">
            <a:spAutoFit/>
          </a:bodyPr>
          <a:lstStyle/>
          <a:p>
            <a:r>
              <a:rPr lang="en-US" b="1">
                <a:solidFill>
                  <a:schemeClr val="accent2"/>
                </a:solidFill>
              </a:rPr>
              <a:t>FLC/H-2ALC</a:t>
            </a:r>
          </a:p>
        </p:txBody>
      </p:sp>
      <p:sp>
        <p:nvSpPr>
          <p:cNvPr id="19" name="TextBox 18">
            <a:extLst>
              <a:ext uri="{FF2B5EF4-FFF2-40B4-BE49-F238E27FC236}">
                <a16:creationId xmlns:a16="http://schemas.microsoft.com/office/drawing/2014/main" id="{3ADFB01C-2F8E-0D2B-D118-4E4D689E6C66}"/>
              </a:ext>
            </a:extLst>
          </p:cNvPr>
          <p:cNvSpPr txBox="1"/>
          <p:nvPr/>
        </p:nvSpPr>
        <p:spPr>
          <a:xfrm>
            <a:off x="10084445" y="6132358"/>
            <a:ext cx="1784458" cy="369332"/>
          </a:xfrm>
          <a:prstGeom prst="rect">
            <a:avLst/>
          </a:prstGeom>
          <a:noFill/>
        </p:spPr>
        <p:txBody>
          <a:bodyPr wrap="square" rtlCol="0">
            <a:spAutoFit/>
          </a:bodyPr>
          <a:lstStyle/>
          <a:p>
            <a:pPr algn="ctr"/>
            <a:r>
              <a:rPr lang="en-US" b="1">
                <a:solidFill>
                  <a:schemeClr val="accent2"/>
                </a:solidFill>
              </a:rPr>
              <a:t>Workers</a:t>
            </a:r>
          </a:p>
        </p:txBody>
      </p:sp>
    </p:spTree>
    <p:extLst>
      <p:ext uri="{BB962C8B-B14F-4D97-AF65-F5344CB8AC3E}">
        <p14:creationId xmlns:p14="http://schemas.microsoft.com/office/powerpoint/2010/main" val="356703072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ECF0FC6-D57B-48B6-9036-F4FFD91A4B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9D515E-07CF-F2A0-17C8-A41EFD7AF75A}"/>
              </a:ext>
            </a:extLst>
          </p:cNvPr>
          <p:cNvSpPr>
            <a:spLocks noGrp="1"/>
          </p:cNvSpPr>
          <p:nvPr>
            <p:ph type="title"/>
          </p:nvPr>
        </p:nvSpPr>
        <p:spPr>
          <a:xfrm>
            <a:off x="990932" y="286603"/>
            <a:ext cx="6750987" cy="1450757"/>
          </a:xfrm>
        </p:spPr>
        <p:txBody>
          <a:bodyPr>
            <a:normAutofit/>
          </a:bodyPr>
          <a:lstStyle/>
          <a:p>
            <a:r>
              <a:rPr lang="en-US">
                <a:solidFill>
                  <a:schemeClr val="accent2"/>
                </a:solidFill>
                <a:ea typeface="Calibri Light"/>
                <a:cs typeface="Calibri Light"/>
              </a:rPr>
              <a:t>Q and A</a:t>
            </a:r>
            <a:endParaRPr lang="en-US">
              <a:solidFill>
                <a:schemeClr val="accent2"/>
              </a:solidFill>
            </a:endParaRPr>
          </a:p>
        </p:txBody>
      </p:sp>
      <p:sp>
        <p:nvSpPr>
          <p:cNvPr id="3" name="Content Placeholder 2">
            <a:extLst>
              <a:ext uri="{FF2B5EF4-FFF2-40B4-BE49-F238E27FC236}">
                <a16:creationId xmlns:a16="http://schemas.microsoft.com/office/drawing/2014/main" id="{47B32415-AF37-D4C5-B080-CA631A291FBF}"/>
              </a:ext>
            </a:extLst>
          </p:cNvPr>
          <p:cNvSpPr>
            <a:spLocks noGrp="1"/>
          </p:cNvSpPr>
          <p:nvPr>
            <p:ph idx="1"/>
          </p:nvPr>
        </p:nvSpPr>
        <p:spPr>
          <a:xfrm>
            <a:off x="1044204" y="2023962"/>
            <a:ext cx="6697715" cy="3845131"/>
          </a:xfrm>
        </p:spPr>
        <p:txBody>
          <a:bodyPr vert="horz" lIns="0" tIns="45720" rIns="0" bIns="45720" rtlCol="0" anchor="t">
            <a:normAutofit/>
          </a:bodyPr>
          <a:lstStyle/>
          <a:p>
            <a:r>
              <a:rPr lang="en-US" sz="2400" b="1">
                <a:ea typeface="Calibri"/>
                <a:cs typeface="Calibri"/>
              </a:rPr>
              <a:t>A grower uses a crew leader to provide his labor.  Is that the same as a Farm Labor Contractor (FLC)?</a:t>
            </a:r>
          </a:p>
          <a:p>
            <a:r>
              <a:rPr lang="en-US">
                <a:ea typeface="Calibri" panose="020F0502020204030204"/>
                <a:cs typeface="Calibri" panose="020F0502020204030204"/>
              </a:rPr>
              <a:t>No matter the term used “crew leader”, “crew boss”, “supervisor”, etc.  If the person hires, solicits, recruits, or transports any worker on behalf of the grower for a fee they are considered a Farm Labor Contractor (FLC).</a:t>
            </a:r>
            <a:endParaRPr lang="en-US" i="1">
              <a:ea typeface="Calibri"/>
              <a:cs typeface="Calibri"/>
            </a:endParaRPr>
          </a:p>
          <a:p>
            <a:r>
              <a:rPr lang="en-US" b="1" u="sng">
                <a:ea typeface="Calibri"/>
                <a:cs typeface="Calibri"/>
              </a:rPr>
              <a:t>Note: </a:t>
            </a:r>
            <a:r>
              <a:rPr lang="en-US">
                <a:ea typeface="Calibri"/>
                <a:cs typeface="Calibri"/>
              </a:rPr>
              <a:t>Employees of a grower do not have to register to do the activities described above.  If a grower has a year-round employee and that employee goes out recruiting people, the employee does not need to register as an FLC.</a:t>
            </a:r>
          </a:p>
          <a:p>
            <a:endParaRPr lang="en-US">
              <a:ea typeface="Calibri"/>
              <a:cs typeface="Calibri"/>
            </a:endParaRPr>
          </a:p>
          <a:p>
            <a:endParaRPr lang="en-US" i="1">
              <a:ea typeface="Calibri"/>
              <a:cs typeface="Calibri"/>
            </a:endParaRPr>
          </a:p>
          <a:p>
            <a:endParaRPr lang="en-US">
              <a:ea typeface="Calibri"/>
              <a:cs typeface="Calibri"/>
            </a:endParaRPr>
          </a:p>
        </p:txBody>
      </p:sp>
      <p:sp>
        <p:nvSpPr>
          <p:cNvPr id="10" name="Rectangle 9">
            <a:extLst>
              <a:ext uri="{FF2B5EF4-FFF2-40B4-BE49-F238E27FC236}">
                <a16:creationId xmlns:a16="http://schemas.microsoft.com/office/drawing/2014/main" id="{717A211C-5863-4303-AC3D-AEBFDF6D6A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44150"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087519CD-2FFF-42E3-BB0C-FEAA828BA5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2823"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890299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F379607-8AA2-34DF-264D-0EE6F32DB61B}"/>
              </a:ext>
            </a:extLst>
          </p:cNvPr>
          <p:cNvSpPr/>
          <p:nvPr/>
        </p:nvSpPr>
        <p:spPr>
          <a:xfrm>
            <a:off x="688932" y="3331924"/>
            <a:ext cx="4734838" cy="352607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a:t>Non-H-2A Labor (migrant or local labor)</a:t>
            </a:r>
          </a:p>
        </p:txBody>
      </p:sp>
      <p:sp>
        <p:nvSpPr>
          <p:cNvPr id="10" name="Rectangle 9">
            <a:extLst>
              <a:ext uri="{FF2B5EF4-FFF2-40B4-BE49-F238E27FC236}">
                <a16:creationId xmlns:a16="http://schemas.microsoft.com/office/drawing/2014/main" id="{289DF40C-3588-1BF9-BBB5-8B9F4F5BEA25}"/>
              </a:ext>
            </a:extLst>
          </p:cNvPr>
          <p:cNvSpPr/>
          <p:nvPr/>
        </p:nvSpPr>
        <p:spPr>
          <a:xfrm>
            <a:off x="6922718" y="3331924"/>
            <a:ext cx="4734838" cy="352607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a:t>H-2A Labor</a:t>
            </a:r>
          </a:p>
        </p:txBody>
      </p:sp>
      <p:grpSp>
        <p:nvGrpSpPr>
          <p:cNvPr id="2" name="Group 1">
            <a:extLst>
              <a:ext uri="{FF2B5EF4-FFF2-40B4-BE49-F238E27FC236}">
                <a16:creationId xmlns:a16="http://schemas.microsoft.com/office/drawing/2014/main" id="{D8C37EEE-6D8E-C4EE-07EB-1488CBB8C368}"/>
              </a:ext>
            </a:extLst>
          </p:cNvPr>
          <p:cNvGrpSpPr/>
          <p:nvPr/>
        </p:nvGrpSpPr>
        <p:grpSpPr>
          <a:xfrm>
            <a:off x="688932" y="237995"/>
            <a:ext cx="10968624" cy="3093929"/>
            <a:chOff x="688932" y="237995"/>
            <a:chExt cx="10968624" cy="3093929"/>
          </a:xfrm>
        </p:grpSpPr>
        <p:sp>
          <p:nvSpPr>
            <p:cNvPr id="7" name="Rectangle 6">
              <a:extLst>
                <a:ext uri="{FF2B5EF4-FFF2-40B4-BE49-F238E27FC236}">
                  <a16:creationId xmlns:a16="http://schemas.microsoft.com/office/drawing/2014/main" id="{4E1A46BA-DFEF-791F-B7F0-16C9E0B11136}"/>
                </a:ext>
              </a:extLst>
            </p:cNvPr>
            <p:cNvSpPr/>
            <p:nvPr/>
          </p:nvSpPr>
          <p:spPr>
            <a:xfrm>
              <a:off x="688932" y="237996"/>
              <a:ext cx="4734838" cy="309392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a:t>Farm Labor Contractor (FLC)</a:t>
              </a:r>
            </a:p>
          </p:txBody>
        </p:sp>
        <p:grpSp>
          <p:nvGrpSpPr>
            <p:cNvPr id="12" name="Group 11">
              <a:extLst>
                <a:ext uri="{FF2B5EF4-FFF2-40B4-BE49-F238E27FC236}">
                  <a16:creationId xmlns:a16="http://schemas.microsoft.com/office/drawing/2014/main" id="{B422F40F-FFD0-039A-8493-E2B94A8C602D}"/>
                </a:ext>
              </a:extLst>
            </p:cNvPr>
            <p:cNvGrpSpPr/>
            <p:nvPr/>
          </p:nvGrpSpPr>
          <p:grpSpPr>
            <a:xfrm>
              <a:off x="5634861" y="237995"/>
              <a:ext cx="6022695" cy="3093929"/>
              <a:chOff x="5634861" y="237995"/>
              <a:chExt cx="6022695" cy="3093929"/>
            </a:xfrm>
          </p:grpSpPr>
          <p:sp>
            <p:nvSpPr>
              <p:cNvPr id="8" name="Rectangle 7">
                <a:extLst>
                  <a:ext uri="{FF2B5EF4-FFF2-40B4-BE49-F238E27FC236}">
                    <a16:creationId xmlns:a16="http://schemas.microsoft.com/office/drawing/2014/main" id="{1FD32FA2-61DD-CE44-8302-A7BDC3192013}"/>
                  </a:ext>
                </a:extLst>
              </p:cNvPr>
              <p:cNvSpPr/>
              <p:nvPr/>
            </p:nvSpPr>
            <p:spPr>
              <a:xfrm>
                <a:off x="6922718" y="237995"/>
                <a:ext cx="4734838" cy="309392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5400"/>
                  <a:t>H-2ALC</a:t>
                </a:r>
              </a:p>
            </p:txBody>
          </p:sp>
          <p:sp>
            <p:nvSpPr>
              <p:cNvPr id="11" name="TextBox 10">
                <a:extLst>
                  <a:ext uri="{FF2B5EF4-FFF2-40B4-BE49-F238E27FC236}">
                    <a16:creationId xmlns:a16="http://schemas.microsoft.com/office/drawing/2014/main" id="{8F785CE0-E754-A1F4-BB78-B0E5B8D14A8F}"/>
                  </a:ext>
                </a:extLst>
              </p:cNvPr>
              <p:cNvSpPr txBox="1"/>
              <p:nvPr/>
            </p:nvSpPr>
            <p:spPr>
              <a:xfrm>
                <a:off x="5634861" y="2210464"/>
                <a:ext cx="1081416" cy="1107996"/>
              </a:xfrm>
              <a:prstGeom prst="rect">
                <a:avLst/>
              </a:prstGeom>
              <a:noFill/>
            </p:spPr>
            <p:txBody>
              <a:bodyPr wrap="square" rtlCol="0">
                <a:spAutoFit/>
              </a:bodyPr>
              <a:lstStyle/>
              <a:p>
                <a:pPr algn="ctr"/>
                <a:r>
                  <a:rPr lang="en-US" sz="6600"/>
                  <a:t>VS</a:t>
                </a:r>
              </a:p>
            </p:txBody>
          </p:sp>
        </p:grpSp>
      </p:grpSp>
    </p:spTree>
    <p:extLst>
      <p:ext uri="{BB962C8B-B14F-4D97-AF65-F5344CB8AC3E}">
        <p14:creationId xmlns:p14="http://schemas.microsoft.com/office/powerpoint/2010/main" val="2329828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0E41310-0B02-1198-18AB-897ECC41D5F4}"/>
              </a:ext>
            </a:extLst>
          </p:cNvPr>
          <p:cNvPicPr>
            <a:picLocks noChangeAspect="1"/>
          </p:cNvPicPr>
          <p:nvPr/>
        </p:nvPicPr>
        <p:blipFill>
          <a:blip r:embed="rId2"/>
          <a:stretch>
            <a:fillRect/>
          </a:stretch>
        </p:blipFill>
        <p:spPr>
          <a:xfrm>
            <a:off x="336206" y="109863"/>
            <a:ext cx="8372735" cy="6440566"/>
          </a:xfrm>
          <a:prstGeom prst="rect">
            <a:avLst/>
          </a:prstGeom>
        </p:spPr>
      </p:pic>
      <p:sp>
        <p:nvSpPr>
          <p:cNvPr id="3" name="Content Placeholder 2">
            <a:extLst>
              <a:ext uri="{FF2B5EF4-FFF2-40B4-BE49-F238E27FC236}">
                <a16:creationId xmlns:a16="http://schemas.microsoft.com/office/drawing/2014/main" id="{92C73A52-EE2B-6644-42D9-5A58D6F8308E}"/>
              </a:ext>
            </a:extLst>
          </p:cNvPr>
          <p:cNvSpPr>
            <a:spLocks noGrp="1"/>
          </p:cNvSpPr>
          <p:nvPr>
            <p:ph idx="4294967295"/>
          </p:nvPr>
        </p:nvSpPr>
        <p:spPr>
          <a:xfrm>
            <a:off x="8850009" y="787443"/>
            <a:ext cx="3118021" cy="621228"/>
          </a:xfrm>
        </p:spPr>
        <p:txBody>
          <a:bodyPr/>
          <a:lstStyle/>
          <a:p>
            <a:r>
              <a:rPr lang="en-US">
                <a:hlinkClick r:id="rId3"/>
              </a:rPr>
              <a:t>WH1021English.pdf (dol.gov)</a:t>
            </a:r>
            <a:endParaRPr lang="en-US"/>
          </a:p>
        </p:txBody>
      </p:sp>
    </p:spTree>
    <p:extLst>
      <p:ext uri="{BB962C8B-B14F-4D97-AF65-F5344CB8AC3E}">
        <p14:creationId xmlns:p14="http://schemas.microsoft.com/office/powerpoint/2010/main" val="390418215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75507-9F26-9506-D351-0D372C49EC16}"/>
              </a:ext>
            </a:extLst>
          </p:cNvPr>
          <p:cNvSpPr>
            <a:spLocks noGrp="1"/>
          </p:cNvSpPr>
          <p:nvPr>
            <p:ph type="title"/>
          </p:nvPr>
        </p:nvSpPr>
        <p:spPr>
          <a:xfrm>
            <a:off x="536369" y="2256904"/>
            <a:ext cx="3200400" cy="2286000"/>
          </a:xfrm>
        </p:spPr>
        <p:txBody>
          <a:bodyPr anchor="ctr">
            <a:normAutofit/>
          </a:bodyPr>
          <a:lstStyle/>
          <a:p>
            <a:r>
              <a:rPr lang="en-US" sz="3600">
                <a:solidFill>
                  <a:srgbClr val="FFFFFF"/>
                </a:solidFill>
              </a:rPr>
              <a:t>License</a:t>
            </a:r>
          </a:p>
        </p:txBody>
      </p:sp>
      <p:sp>
        <p:nvSpPr>
          <p:cNvPr id="6" name="Content Placeholder 5">
            <a:extLst>
              <a:ext uri="{FF2B5EF4-FFF2-40B4-BE49-F238E27FC236}">
                <a16:creationId xmlns:a16="http://schemas.microsoft.com/office/drawing/2014/main" id="{924D8DDB-2C03-CCAC-286F-250CC2488EA3}"/>
              </a:ext>
            </a:extLst>
          </p:cNvPr>
          <p:cNvSpPr>
            <a:spLocks noGrp="1"/>
          </p:cNvSpPr>
          <p:nvPr>
            <p:ph idx="1"/>
          </p:nvPr>
        </p:nvSpPr>
        <p:spPr/>
        <p:txBody>
          <a:bodyPr vert="horz" lIns="0" tIns="45720" rIns="0" bIns="45720" rtlCol="0" anchor="t">
            <a:normAutofit lnSpcReduction="10000"/>
          </a:bodyPr>
          <a:lstStyle/>
          <a:p>
            <a:r>
              <a:rPr lang="en-US" b="1" u="sng">
                <a:ea typeface="Calibri"/>
                <a:cs typeface="Calibri"/>
              </a:rPr>
              <a:t>MUST:</a:t>
            </a:r>
          </a:p>
          <a:p>
            <a:pPr>
              <a:buFont typeface="Arial" panose="020F0502020204030204" pitchFamily="34" charset="0"/>
              <a:buChar char="•"/>
            </a:pPr>
            <a:r>
              <a:rPr lang="en-US">
                <a:ea typeface="Calibri"/>
                <a:cs typeface="Calibri"/>
              </a:rPr>
              <a:t>Be registered (current and not on debarred list)</a:t>
            </a:r>
          </a:p>
          <a:p>
            <a:pPr>
              <a:buFont typeface="Arial" panose="020F0502020204030204" pitchFamily="34" charset="0"/>
              <a:buChar char="•"/>
            </a:pPr>
            <a:r>
              <a:rPr lang="en-US">
                <a:ea typeface="Calibri"/>
                <a:cs typeface="Calibri"/>
              </a:rPr>
              <a:t>Keep their FLC card on them at all times</a:t>
            </a:r>
          </a:p>
          <a:p>
            <a:pPr>
              <a:buFont typeface="Arial" panose="020F0502020204030204" pitchFamily="34" charset="0"/>
              <a:buChar char="•"/>
            </a:pPr>
            <a:r>
              <a:rPr lang="en-US">
                <a:ea typeface="Calibri"/>
                <a:cs typeface="Calibri"/>
              </a:rPr>
              <a:t>Be authorized for all services being provided </a:t>
            </a:r>
          </a:p>
          <a:p>
            <a:pPr>
              <a:buFont typeface="Arial" panose="020F0502020204030204" pitchFamily="34" charset="0"/>
              <a:buChar char="•"/>
            </a:pPr>
            <a:r>
              <a:rPr lang="en-US">
                <a:ea typeface="Calibri"/>
                <a:cs typeface="Calibri"/>
              </a:rPr>
              <a:t>Housing</a:t>
            </a:r>
          </a:p>
          <a:p>
            <a:pPr marL="383540" lvl="1">
              <a:buFont typeface="Arial" panose="020F0502020204030204" pitchFamily="34" charset="0"/>
              <a:buChar char="•"/>
            </a:pPr>
            <a:r>
              <a:rPr lang="en-US">
                <a:ea typeface="Calibri"/>
                <a:cs typeface="Calibri"/>
              </a:rPr>
              <a:t>Current pre-occupancy housing inspection certificate for each facility</a:t>
            </a:r>
          </a:p>
          <a:p>
            <a:pPr>
              <a:buFont typeface="Arial" panose="020F0502020204030204" pitchFamily="34" charset="0"/>
              <a:buChar char="•"/>
            </a:pPr>
            <a:r>
              <a:rPr lang="en-US">
                <a:ea typeface="Calibri"/>
                <a:cs typeface="Calibri"/>
              </a:rPr>
              <a:t>Transportation</a:t>
            </a:r>
          </a:p>
          <a:p>
            <a:pPr marL="383540" lvl="1">
              <a:buFont typeface="Arial" panose="020F0502020204030204" pitchFamily="34" charset="0"/>
              <a:buChar char="•"/>
            </a:pPr>
            <a:r>
              <a:rPr lang="en-US">
                <a:ea typeface="Calibri"/>
                <a:cs typeface="Calibri"/>
              </a:rPr>
              <a:t>All vehicles used are included on FLC certification card</a:t>
            </a:r>
          </a:p>
          <a:p>
            <a:pPr marL="383540" lvl="1">
              <a:buFont typeface="Arial" panose="020F0502020204030204" pitchFamily="34" charset="0"/>
              <a:buChar char="•"/>
            </a:pPr>
            <a:r>
              <a:rPr lang="en-US">
                <a:ea typeface="Calibri"/>
                <a:cs typeface="Calibri"/>
              </a:rPr>
              <a:t>All vehicles used have current tags and inspections</a:t>
            </a:r>
          </a:p>
          <a:p>
            <a:pPr marL="383540" lvl="1">
              <a:buFont typeface="Arial" panose="020F0502020204030204" pitchFamily="34" charset="0"/>
              <a:buChar char="•"/>
            </a:pPr>
            <a:r>
              <a:rPr lang="en-US">
                <a:ea typeface="Calibri"/>
                <a:cs typeface="Calibri"/>
              </a:rPr>
              <a:t>Insurances (auto &amp; workers comp) for each vehicle</a:t>
            </a:r>
          </a:p>
          <a:p>
            <a:pPr>
              <a:buFont typeface="Arial" panose="020F0502020204030204" pitchFamily="34" charset="0"/>
              <a:buChar char="•"/>
            </a:pPr>
            <a:r>
              <a:rPr lang="en-US">
                <a:ea typeface="Calibri"/>
                <a:cs typeface="Calibri"/>
              </a:rPr>
              <a:t>Driving</a:t>
            </a:r>
          </a:p>
          <a:p>
            <a:pPr marL="383540" lvl="1">
              <a:buFont typeface="Arial" panose="020F0502020204030204" pitchFamily="34" charset="0"/>
              <a:buChar char="•"/>
            </a:pPr>
            <a:r>
              <a:rPr lang="en-US">
                <a:ea typeface="Calibri"/>
                <a:cs typeface="Calibri"/>
              </a:rPr>
              <a:t>Have doctor’s certification</a:t>
            </a:r>
          </a:p>
          <a:p>
            <a:pPr marL="383540" lvl="1">
              <a:buFont typeface="Arial" panose="020F0502020204030204" pitchFamily="34" charset="0"/>
              <a:buChar char="•"/>
            </a:pPr>
            <a:r>
              <a:rPr lang="en-US">
                <a:ea typeface="Calibri"/>
                <a:cs typeface="Calibri"/>
              </a:rPr>
              <a:t>Have a valid drivers license</a:t>
            </a:r>
          </a:p>
          <a:p>
            <a:pPr marL="383540" lvl="1">
              <a:buFont typeface="Arial" panose="020F0502020204030204" pitchFamily="34" charset="0"/>
              <a:buChar char="•"/>
            </a:pPr>
            <a:r>
              <a:rPr lang="en-US">
                <a:ea typeface="Calibri"/>
                <a:cs typeface="Calibri"/>
              </a:rPr>
              <a:t>Certification to drive</a:t>
            </a:r>
          </a:p>
          <a:p>
            <a:endParaRPr lang="en-US">
              <a:ea typeface="Calibri"/>
              <a:cs typeface="Calibri"/>
            </a:endParaRPr>
          </a:p>
        </p:txBody>
      </p:sp>
    </p:spTree>
    <p:extLst>
      <p:ext uri="{BB962C8B-B14F-4D97-AF65-F5344CB8AC3E}">
        <p14:creationId xmlns:p14="http://schemas.microsoft.com/office/powerpoint/2010/main" val="412321186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BCD0C33D-A2B7-3194-EEFB-60F54D4BAC12}"/>
              </a:ext>
            </a:extLst>
          </p:cNvPr>
          <p:cNvSpPr>
            <a:spLocks noGrp="1"/>
          </p:cNvSpPr>
          <p:nvPr>
            <p:ph type="title"/>
          </p:nvPr>
        </p:nvSpPr>
        <p:spPr>
          <a:xfrm>
            <a:off x="492370" y="605896"/>
            <a:ext cx="3084844" cy="5646208"/>
          </a:xfrm>
        </p:spPr>
        <p:txBody>
          <a:bodyPr anchor="ctr">
            <a:normAutofit/>
          </a:bodyPr>
          <a:lstStyle/>
          <a:p>
            <a:r>
              <a:rPr lang="en-US" sz="3600">
                <a:solidFill>
                  <a:srgbClr val="FFFFFF"/>
                </a:solidFill>
              </a:rPr>
              <a:t>H-2ALCs</a:t>
            </a:r>
          </a:p>
        </p:txBody>
      </p:sp>
      <p:sp>
        <p:nvSpPr>
          <p:cNvPr id="12" name="Rectangle 11">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AD292C65-8658-2C72-085B-B20A812E36B7}"/>
              </a:ext>
            </a:extLst>
          </p:cNvPr>
          <p:cNvSpPr>
            <a:spLocks noGrp="1"/>
          </p:cNvSpPr>
          <p:nvPr>
            <p:ph idx="1"/>
          </p:nvPr>
        </p:nvSpPr>
        <p:spPr>
          <a:xfrm>
            <a:off x="4742016" y="605895"/>
            <a:ext cx="6413663" cy="5967899"/>
          </a:xfrm>
        </p:spPr>
        <p:txBody>
          <a:bodyPr anchor="ctr">
            <a:normAutofit/>
          </a:bodyPr>
          <a:lstStyle/>
          <a:p>
            <a:endParaRPr lang="en-US" sz="2800">
              <a:ea typeface="Calibri"/>
              <a:cs typeface="Calibri"/>
            </a:endParaRPr>
          </a:p>
          <a:p>
            <a:r>
              <a:rPr lang="en-US" sz="2800"/>
              <a:t>H-2ALCs must:</a:t>
            </a:r>
            <a:endParaRPr lang="en-US" sz="2800">
              <a:ea typeface="Calibri"/>
              <a:cs typeface="Calibri"/>
            </a:endParaRPr>
          </a:p>
          <a:p>
            <a:pPr marL="383540" lvl="1"/>
            <a:r>
              <a:rPr lang="en-US" sz="2400"/>
              <a:t>Have a contract with grower/farmer AND </a:t>
            </a:r>
            <a:endParaRPr lang="en-US" sz="2400">
              <a:ea typeface="Calibri"/>
              <a:cs typeface="Calibri"/>
            </a:endParaRPr>
          </a:p>
          <a:p>
            <a:pPr marL="383540" lvl="1"/>
            <a:r>
              <a:rPr lang="en-US" sz="2400"/>
              <a:t>Obtain a surety bond that covers liability incurred during the term of the work contract period listed on the H-2A application and must remain in effect for a period of at least 2 years from the expiration date of the labor certification</a:t>
            </a:r>
            <a:endParaRPr lang="en-US" sz="2400">
              <a:ea typeface="Calibri"/>
              <a:cs typeface="Calibri"/>
            </a:endParaRPr>
          </a:p>
        </p:txBody>
      </p:sp>
    </p:spTree>
    <p:extLst>
      <p:ext uri="{BB962C8B-B14F-4D97-AF65-F5344CB8AC3E}">
        <p14:creationId xmlns:p14="http://schemas.microsoft.com/office/powerpoint/2010/main" val="55857317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a:extLst>
              <a:ext uri="{FF2B5EF4-FFF2-40B4-BE49-F238E27FC236}">
                <a16:creationId xmlns:a16="http://schemas.microsoft.com/office/drawing/2014/main" id="{99A764EA-9C59-8B75-65FE-F8946DE90B89}"/>
              </a:ext>
            </a:extLst>
          </p:cNvPr>
          <p:cNvPicPr>
            <a:picLocks noChangeAspect="1"/>
          </p:cNvPicPr>
          <p:nvPr/>
        </p:nvPicPr>
        <p:blipFill rotWithShape="1">
          <a:blip r:embed="rId2"/>
          <a:srcRect l="34862" t="8884" r="23394" b="3075"/>
          <a:stretch/>
        </p:blipFill>
        <p:spPr>
          <a:xfrm rot="-5400000">
            <a:off x="3428011" y="-2521756"/>
            <a:ext cx="3123876" cy="8834146"/>
          </a:xfrm>
          <a:prstGeom prst="rect">
            <a:avLst/>
          </a:prstGeom>
          <a:ln>
            <a:noFill/>
          </a:ln>
          <a:effectLst>
            <a:outerShdw blurRad="292100" dist="139700" dir="2700000" algn="tl" rotWithShape="0">
              <a:srgbClr val="333333">
                <a:alpha val="65000"/>
              </a:srgbClr>
            </a:outerShdw>
          </a:effectLst>
        </p:spPr>
      </p:pic>
      <p:pic>
        <p:nvPicPr>
          <p:cNvPr id="2" name="Picture 1" descr="image">
            <a:extLst>
              <a:ext uri="{FF2B5EF4-FFF2-40B4-BE49-F238E27FC236}">
                <a16:creationId xmlns:a16="http://schemas.microsoft.com/office/drawing/2014/main" id="{8E58A81B-1F1C-38DB-90B4-E7E0BC7C3DD3}"/>
              </a:ext>
            </a:extLst>
          </p:cNvPr>
          <p:cNvPicPr>
            <a:picLocks noChangeAspect="1"/>
          </p:cNvPicPr>
          <p:nvPr/>
        </p:nvPicPr>
        <p:blipFill rotWithShape="1">
          <a:blip r:embed="rId3"/>
          <a:srcRect l="14877" t="25872" r="9202" b="15407"/>
          <a:stretch/>
        </p:blipFill>
        <p:spPr>
          <a:xfrm>
            <a:off x="3378531" y="2890002"/>
            <a:ext cx="8353817" cy="3419572"/>
          </a:xfrm>
          <a:prstGeom prst="rect">
            <a:avLst/>
          </a:prstGeom>
          <a:ln>
            <a:noFill/>
          </a:ln>
          <a:effectLst>
            <a:outerShdw blurRad="292100" dist="139700" dir="2700000" algn="tl" rotWithShape="0">
              <a:srgbClr val="333333">
                <a:alpha val="65000"/>
              </a:srgbClr>
            </a:outerShdw>
          </a:effectLst>
        </p:spPr>
      </p:pic>
      <p:sp>
        <p:nvSpPr>
          <p:cNvPr id="3" name="Oval 2">
            <a:extLst>
              <a:ext uri="{FF2B5EF4-FFF2-40B4-BE49-F238E27FC236}">
                <a16:creationId xmlns:a16="http://schemas.microsoft.com/office/drawing/2014/main" id="{391C9F46-F591-806F-08CE-8A86B3E0934A}"/>
              </a:ext>
            </a:extLst>
          </p:cNvPr>
          <p:cNvSpPr/>
          <p:nvPr/>
        </p:nvSpPr>
        <p:spPr>
          <a:xfrm>
            <a:off x="653142" y="1712026"/>
            <a:ext cx="4007922" cy="1405246"/>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9B73FC38-4A52-7753-F093-0715E31652E5}"/>
              </a:ext>
            </a:extLst>
          </p:cNvPr>
          <p:cNvSpPr/>
          <p:nvPr/>
        </p:nvSpPr>
        <p:spPr>
          <a:xfrm>
            <a:off x="3424051" y="4690753"/>
            <a:ext cx="4007922" cy="1405246"/>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29640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517FC-4709-2681-3937-72B6D72784C8}"/>
              </a:ext>
            </a:extLst>
          </p:cNvPr>
          <p:cNvSpPr>
            <a:spLocks noGrp="1"/>
          </p:cNvSpPr>
          <p:nvPr>
            <p:ph type="title"/>
          </p:nvPr>
        </p:nvSpPr>
        <p:spPr/>
        <p:txBody>
          <a:bodyPr/>
          <a:lstStyle/>
          <a:p>
            <a:r>
              <a:rPr lang="en-US">
                <a:ea typeface="Calibri Light"/>
                <a:cs typeface="Calibri Light"/>
              </a:rPr>
              <a:t>Look them up...</a:t>
            </a:r>
            <a:endParaRPr lang="en-US"/>
          </a:p>
        </p:txBody>
      </p:sp>
      <p:pic>
        <p:nvPicPr>
          <p:cNvPr id="5" name="Content Placeholder 4" descr="A screenshot of a computer&#10;&#10;Description automatically generated">
            <a:extLst>
              <a:ext uri="{FF2B5EF4-FFF2-40B4-BE49-F238E27FC236}">
                <a16:creationId xmlns:a16="http://schemas.microsoft.com/office/drawing/2014/main" id="{8E934925-B168-01BB-ACF4-25007C23A98A}"/>
              </a:ext>
            </a:extLst>
          </p:cNvPr>
          <p:cNvPicPr>
            <a:picLocks noGrp="1" noChangeAspect="1"/>
          </p:cNvPicPr>
          <p:nvPr>
            <p:ph idx="1"/>
          </p:nvPr>
        </p:nvPicPr>
        <p:blipFill>
          <a:blip r:embed="rId2"/>
          <a:stretch>
            <a:fillRect/>
          </a:stretch>
        </p:blipFill>
        <p:spPr>
          <a:xfrm>
            <a:off x="1063362" y="1952116"/>
            <a:ext cx="4757602" cy="2370712"/>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BCA43F54-4D0F-27D2-6A48-22DFE80AF026}"/>
              </a:ext>
            </a:extLst>
          </p:cNvPr>
          <p:cNvSpPr txBox="1"/>
          <p:nvPr/>
        </p:nvSpPr>
        <p:spPr>
          <a:xfrm>
            <a:off x="6297881" y="1953491"/>
            <a:ext cx="5128161"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Migrant and Seasonal Agricultural Worker Protection Act (MSPA) Registered Farm Labor Contractor Listing | U.S. Department of Labor (dol.gov)</a:t>
            </a:r>
          </a:p>
        </p:txBody>
      </p:sp>
      <p:sp>
        <p:nvSpPr>
          <p:cNvPr id="4" name="TextBox 3">
            <a:extLst>
              <a:ext uri="{FF2B5EF4-FFF2-40B4-BE49-F238E27FC236}">
                <a16:creationId xmlns:a16="http://schemas.microsoft.com/office/drawing/2014/main" id="{793AD374-E297-F2EE-BA50-841211A42131}"/>
              </a:ext>
            </a:extLst>
          </p:cNvPr>
          <p:cNvSpPr txBox="1"/>
          <p:nvPr/>
        </p:nvSpPr>
        <p:spPr>
          <a:xfrm>
            <a:off x="6377050" y="2972790"/>
            <a:ext cx="5048992"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hlinkClick r:id="rId3"/>
              </a:rPr>
              <a:t>https://www.dol.gov/agencies/whd/agriculture/mspa/farm-labor-contractors</a:t>
            </a:r>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p:txBody>
      </p:sp>
    </p:spTree>
    <p:extLst>
      <p:ext uri="{BB962C8B-B14F-4D97-AF65-F5344CB8AC3E}">
        <p14:creationId xmlns:p14="http://schemas.microsoft.com/office/powerpoint/2010/main" val="41648917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517FC-4709-2681-3937-72B6D72784C8}"/>
              </a:ext>
            </a:extLst>
          </p:cNvPr>
          <p:cNvSpPr>
            <a:spLocks noGrp="1"/>
          </p:cNvSpPr>
          <p:nvPr>
            <p:ph type="title"/>
          </p:nvPr>
        </p:nvSpPr>
        <p:spPr/>
        <p:txBody>
          <a:bodyPr/>
          <a:lstStyle/>
          <a:p>
            <a:r>
              <a:rPr lang="en-US">
                <a:ea typeface="Calibri Light"/>
                <a:cs typeface="Calibri Light"/>
              </a:rPr>
              <a:t>Look them up...</a:t>
            </a:r>
            <a:endParaRPr lang="en-US"/>
          </a:p>
        </p:txBody>
      </p:sp>
      <p:pic>
        <p:nvPicPr>
          <p:cNvPr id="5" name="Content Placeholder 4" descr="A screenshot of a computer&#10;&#10;Description automatically generated">
            <a:extLst>
              <a:ext uri="{FF2B5EF4-FFF2-40B4-BE49-F238E27FC236}">
                <a16:creationId xmlns:a16="http://schemas.microsoft.com/office/drawing/2014/main" id="{8E934925-B168-01BB-ACF4-25007C23A98A}"/>
              </a:ext>
            </a:extLst>
          </p:cNvPr>
          <p:cNvPicPr>
            <a:picLocks noGrp="1" noChangeAspect="1"/>
          </p:cNvPicPr>
          <p:nvPr>
            <p:ph idx="1"/>
          </p:nvPr>
        </p:nvPicPr>
        <p:blipFill>
          <a:blip r:embed="rId2"/>
          <a:stretch>
            <a:fillRect/>
          </a:stretch>
        </p:blipFill>
        <p:spPr>
          <a:xfrm>
            <a:off x="1172219" y="1853155"/>
            <a:ext cx="9458251" cy="471608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5493043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DA478-8922-6D6B-F885-0DB61A7FCFAC}"/>
              </a:ext>
            </a:extLst>
          </p:cNvPr>
          <p:cNvSpPr>
            <a:spLocks noGrp="1"/>
          </p:cNvSpPr>
          <p:nvPr>
            <p:ph type="title"/>
          </p:nvPr>
        </p:nvSpPr>
        <p:spPr>
          <a:xfrm>
            <a:off x="1097280" y="286603"/>
            <a:ext cx="10058400" cy="1450757"/>
          </a:xfrm>
        </p:spPr>
        <p:txBody>
          <a:bodyPr>
            <a:normAutofit/>
          </a:bodyPr>
          <a:lstStyle/>
          <a:p>
            <a:r>
              <a:rPr lang="en-US">
                <a:ea typeface="Calibri Light"/>
                <a:cs typeface="Calibri Light"/>
              </a:rPr>
              <a:t>Tennessee</a:t>
            </a:r>
            <a:endParaRPr lang="en-US"/>
          </a:p>
        </p:txBody>
      </p:sp>
      <p:graphicFrame>
        <p:nvGraphicFramePr>
          <p:cNvPr id="5" name="Content Placeholder 4">
            <a:extLst>
              <a:ext uri="{FF2B5EF4-FFF2-40B4-BE49-F238E27FC236}">
                <a16:creationId xmlns:a16="http://schemas.microsoft.com/office/drawing/2014/main" id="{8F8F1D3A-ECA7-99AD-2083-B9215FAD11B8}"/>
              </a:ext>
            </a:extLst>
          </p:cNvPr>
          <p:cNvGraphicFramePr>
            <a:graphicFrameLocks noGrp="1"/>
          </p:cNvGraphicFramePr>
          <p:nvPr>
            <p:ph idx="1"/>
            <p:extLst>
              <p:ext uri="{D42A27DB-BD31-4B8C-83A1-F6EECF244321}">
                <p14:modId xmlns:p14="http://schemas.microsoft.com/office/powerpoint/2010/main" val="872604582"/>
              </p:ext>
            </p:extLst>
          </p:nvPr>
        </p:nvGraphicFramePr>
        <p:xfrm>
          <a:off x="326571" y="2058389"/>
          <a:ext cx="11542909" cy="3384520"/>
        </p:xfrm>
        <a:graphic>
          <a:graphicData uri="http://schemas.openxmlformats.org/drawingml/2006/table">
            <a:tbl>
              <a:tblPr firstRow="1" bandRow="1">
                <a:tableStyleId>{5C22544A-7EE6-4342-B048-85BDC9FD1C3A}</a:tableStyleId>
              </a:tblPr>
              <a:tblGrid>
                <a:gridCol w="1692660">
                  <a:extLst>
                    <a:ext uri="{9D8B030D-6E8A-4147-A177-3AD203B41FA5}">
                      <a16:colId xmlns:a16="http://schemas.microsoft.com/office/drawing/2014/main" val="3555215864"/>
                    </a:ext>
                  </a:extLst>
                </a:gridCol>
                <a:gridCol w="2617876">
                  <a:extLst>
                    <a:ext uri="{9D8B030D-6E8A-4147-A177-3AD203B41FA5}">
                      <a16:colId xmlns:a16="http://schemas.microsoft.com/office/drawing/2014/main" val="697592241"/>
                    </a:ext>
                  </a:extLst>
                </a:gridCol>
                <a:gridCol w="785361">
                  <a:extLst>
                    <a:ext uri="{9D8B030D-6E8A-4147-A177-3AD203B41FA5}">
                      <a16:colId xmlns:a16="http://schemas.microsoft.com/office/drawing/2014/main" val="3286542165"/>
                    </a:ext>
                  </a:extLst>
                </a:gridCol>
                <a:gridCol w="845774">
                  <a:extLst>
                    <a:ext uri="{9D8B030D-6E8A-4147-A177-3AD203B41FA5}">
                      <a16:colId xmlns:a16="http://schemas.microsoft.com/office/drawing/2014/main" val="642142412"/>
                    </a:ext>
                  </a:extLst>
                </a:gridCol>
                <a:gridCol w="1006876">
                  <a:extLst>
                    <a:ext uri="{9D8B030D-6E8A-4147-A177-3AD203B41FA5}">
                      <a16:colId xmlns:a16="http://schemas.microsoft.com/office/drawing/2014/main" val="2518923222"/>
                    </a:ext>
                  </a:extLst>
                </a:gridCol>
                <a:gridCol w="382612">
                  <a:extLst>
                    <a:ext uri="{9D8B030D-6E8A-4147-A177-3AD203B41FA5}">
                      <a16:colId xmlns:a16="http://schemas.microsoft.com/office/drawing/2014/main" val="3543646879"/>
                    </a:ext>
                  </a:extLst>
                </a:gridCol>
                <a:gridCol w="865913">
                  <a:extLst>
                    <a:ext uri="{9D8B030D-6E8A-4147-A177-3AD203B41FA5}">
                      <a16:colId xmlns:a16="http://schemas.microsoft.com/office/drawing/2014/main" val="3219082224"/>
                    </a:ext>
                  </a:extLst>
                </a:gridCol>
                <a:gridCol w="827070">
                  <a:extLst>
                    <a:ext uri="{9D8B030D-6E8A-4147-A177-3AD203B41FA5}">
                      <a16:colId xmlns:a16="http://schemas.microsoft.com/office/drawing/2014/main" val="2653378566"/>
                    </a:ext>
                  </a:extLst>
                </a:gridCol>
                <a:gridCol w="641761">
                  <a:extLst>
                    <a:ext uri="{9D8B030D-6E8A-4147-A177-3AD203B41FA5}">
                      <a16:colId xmlns:a16="http://schemas.microsoft.com/office/drawing/2014/main" val="7059211"/>
                    </a:ext>
                  </a:extLst>
                </a:gridCol>
                <a:gridCol w="603662">
                  <a:extLst>
                    <a:ext uri="{9D8B030D-6E8A-4147-A177-3AD203B41FA5}">
                      <a16:colId xmlns:a16="http://schemas.microsoft.com/office/drawing/2014/main" val="3347842871"/>
                    </a:ext>
                  </a:extLst>
                </a:gridCol>
                <a:gridCol w="327908">
                  <a:extLst>
                    <a:ext uri="{9D8B030D-6E8A-4147-A177-3AD203B41FA5}">
                      <a16:colId xmlns:a16="http://schemas.microsoft.com/office/drawing/2014/main" val="2002872626"/>
                    </a:ext>
                  </a:extLst>
                </a:gridCol>
                <a:gridCol w="945436">
                  <a:extLst>
                    <a:ext uri="{9D8B030D-6E8A-4147-A177-3AD203B41FA5}">
                      <a16:colId xmlns:a16="http://schemas.microsoft.com/office/drawing/2014/main" val="3713938255"/>
                    </a:ext>
                  </a:extLst>
                </a:gridCol>
              </a:tblGrid>
              <a:tr h="318040">
                <a:tc>
                  <a:txBody>
                    <a:bodyPr/>
                    <a:lstStyle/>
                    <a:p>
                      <a:r>
                        <a:rPr lang="en-US" sz="900">
                          <a:effectLst/>
                        </a:rPr>
                        <a:t>Certificate Number</a:t>
                      </a:r>
                    </a:p>
                  </a:txBody>
                  <a:tcPr anchor="ctr">
                    <a:lnL>
                      <a:noFill/>
                    </a:lnL>
                    <a:lnR>
                      <a:noFill/>
                    </a:lnR>
                    <a:lnT>
                      <a:noFill/>
                    </a:lnT>
                    <a:lnB>
                      <a:noFill/>
                    </a:lnB>
                  </a:tcPr>
                </a:tc>
                <a:tc>
                  <a:txBody>
                    <a:bodyPr/>
                    <a:lstStyle/>
                    <a:p>
                      <a:r>
                        <a:rPr lang="en-US" sz="900">
                          <a:effectLst/>
                        </a:rPr>
                        <a:t>FLC Business or FLC Individual</a:t>
                      </a:r>
                    </a:p>
                  </a:txBody>
                  <a:tcPr anchor="ctr">
                    <a:lnL>
                      <a:noFill/>
                    </a:lnL>
                    <a:lnR>
                      <a:noFill/>
                    </a:lnR>
                    <a:lnT>
                      <a:noFill/>
                    </a:lnT>
                    <a:lnB>
                      <a:noFill/>
                    </a:lnB>
                  </a:tcPr>
                </a:tc>
                <a:tc>
                  <a:txBody>
                    <a:bodyPr/>
                    <a:lstStyle/>
                    <a:p>
                      <a:r>
                        <a:rPr lang="en-US" sz="900">
                          <a:effectLst/>
                        </a:rPr>
                        <a:t>Valid Start Date</a:t>
                      </a:r>
                    </a:p>
                  </a:txBody>
                  <a:tcPr anchor="ctr">
                    <a:lnL>
                      <a:noFill/>
                    </a:lnL>
                    <a:lnR>
                      <a:noFill/>
                    </a:lnR>
                    <a:lnT>
                      <a:noFill/>
                    </a:lnT>
                    <a:lnB>
                      <a:noFill/>
                    </a:lnB>
                  </a:tcPr>
                </a:tc>
                <a:tc>
                  <a:txBody>
                    <a:bodyPr/>
                    <a:lstStyle/>
                    <a:p>
                      <a:r>
                        <a:rPr lang="en-US" sz="900">
                          <a:effectLst/>
                        </a:rPr>
                        <a:t>Valid End Date</a:t>
                      </a:r>
                    </a:p>
                  </a:txBody>
                  <a:tcPr anchor="ctr">
                    <a:lnL>
                      <a:noFill/>
                    </a:lnL>
                    <a:lnR>
                      <a:noFill/>
                    </a:lnR>
                    <a:lnT>
                      <a:noFill/>
                    </a:lnT>
                    <a:lnB>
                      <a:noFill/>
                    </a:lnB>
                  </a:tcPr>
                </a:tc>
                <a:tc>
                  <a:txBody>
                    <a:bodyPr/>
                    <a:lstStyle/>
                    <a:p>
                      <a:r>
                        <a:rPr lang="en-US" sz="900">
                          <a:effectLst/>
                        </a:rPr>
                        <a:t>City </a:t>
                      </a:r>
                    </a:p>
                  </a:txBody>
                  <a:tcPr anchor="ctr">
                    <a:lnL>
                      <a:noFill/>
                    </a:lnL>
                    <a:lnR>
                      <a:noFill/>
                    </a:lnR>
                    <a:lnT>
                      <a:noFill/>
                    </a:lnT>
                    <a:lnB>
                      <a:noFill/>
                    </a:lnB>
                  </a:tcPr>
                </a:tc>
                <a:tc>
                  <a:txBody>
                    <a:bodyPr/>
                    <a:lstStyle/>
                    <a:p>
                      <a:r>
                        <a:rPr lang="en-US" sz="900">
                          <a:effectLst/>
                        </a:rPr>
                        <a:t>ST</a:t>
                      </a:r>
                    </a:p>
                  </a:txBody>
                  <a:tcPr anchor="ctr">
                    <a:lnL>
                      <a:noFill/>
                    </a:lnL>
                    <a:lnR>
                      <a:noFill/>
                    </a:lnR>
                    <a:lnT>
                      <a:noFill/>
                    </a:lnT>
                    <a:lnB>
                      <a:noFill/>
                    </a:lnB>
                  </a:tcPr>
                </a:tc>
                <a:tc>
                  <a:txBody>
                    <a:bodyPr/>
                    <a:lstStyle/>
                    <a:p>
                      <a:r>
                        <a:rPr lang="en-US" sz="900">
                          <a:effectLst/>
                        </a:rPr>
                        <a:t>Business Type</a:t>
                      </a:r>
                    </a:p>
                  </a:txBody>
                  <a:tcPr anchor="ctr">
                    <a:lnL>
                      <a:noFill/>
                    </a:lnL>
                    <a:lnR>
                      <a:noFill/>
                    </a:lnR>
                    <a:lnT>
                      <a:noFill/>
                    </a:lnT>
                    <a:lnB>
                      <a:noFill/>
                    </a:lnB>
                  </a:tcPr>
                </a:tc>
                <a:tc>
                  <a:txBody>
                    <a:bodyPr/>
                    <a:lstStyle/>
                    <a:p>
                      <a:r>
                        <a:rPr lang="en-US" sz="900">
                          <a:effectLst/>
                        </a:rPr>
                        <a:t>City</a:t>
                      </a:r>
                    </a:p>
                  </a:txBody>
                  <a:tcPr anchor="ctr">
                    <a:lnL>
                      <a:noFill/>
                    </a:lnL>
                    <a:lnR>
                      <a:noFill/>
                    </a:lnR>
                    <a:lnT>
                      <a:noFill/>
                    </a:lnT>
                    <a:lnB>
                      <a:noFill/>
                    </a:lnB>
                  </a:tcPr>
                </a:tc>
                <a:tc>
                  <a:txBody>
                    <a:bodyPr/>
                    <a:lstStyle/>
                    <a:p>
                      <a:r>
                        <a:rPr lang="en-US" sz="900">
                          <a:effectLst/>
                        </a:rPr>
                        <a:t>Driving Authority</a:t>
                      </a:r>
                    </a:p>
                  </a:txBody>
                  <a:tcPr anchor="ctr">
                    <a:lnL>
                      <a:noFill/>
                    </a:lnL>
                    <a:lnR>
                      <a:noFill/>
                    </a:lnR>
                    <a:lnT>
                      <a:noFill/>
                    </a:lnT>
                    <a:lnB>
                      <a:noFill/>
                    </a:lnB>
                  </a:tcPr>
                </a:tc>
                <a:tc>
                  <a:txBody>
                    <a:bodyPr/>
                    <a:lstStyle/>
                    <a:p>
                      <a:r>
                        <a:rPr lang="en-US" sz="900">
                          <a:effectLst/>
                        </a:rPr>
                        <a:t>Housing</a:t>
                      </a:r>
                    </a:p>
                  </a:txBody>
                  <a:tcPr anchor="ctr">
                    <a:lnL>
                      <a:noFill/>
                    </a:lnL>
                    <a:lnR>
                      <a:noFill/>
                    </a:lnR>
                    <a:lnT>
                      <a:noFill/>
                    </a:lnT>
                    <a:lnB>
                      <a:noFill/>
                    </a:lnB>
                  </a:tcPr>
                </a:tc>
                <a:tc>
                  <a:txBody>
                    <a:bodyPr/>
                    <a:lstStyle/>
                    <a:p>
                      <a:r>
                        <a:rPr lang="en-US" sz="900">
                          <a:effectLst/>
                        </a:rPr>
                        <a:t>ST</a:t>
                      </a:r>
                    </a:p>
                  </a:txBody>
                  <a:tcPr anchor="ctr">
                    <a:lnL>
                      <a:noFill/>
                    </a:lnL>
                    <a:lnR>
                      <a:noFill/>
                    </a:lnR>
                    <a:lnT>
                      <a:noFill/>
                    </a:lnT>
                    <a:lnB>
                      <a:noFill/>
                    </a:lnB>
                  </a:tcPr>
                </a:tc>
                <a:tc>
                  <a:txBody>
                    <a:bodyPr/>
                    <a:lstStyle/>
                    <a:p>
                      <a:r>
                        <a:rPr lang="en-US" sz="900">
                          <a:effectLst/>
                        </a:rPr>
                        <a:t>Transportation</a:t>
                      </a:r>
                    </a:p>
                  </a:txBody>
                  <a:tcPr anchor="ctr">
                    <a:lnL>
                      <a:noFill/>
                    </a:lnL>
                    <a:lnR>
                      <a:noFill/>
                    </a:lnR>
                    <a:lnT>
                      <a:noFill/>
                    </a:lnT>
                    <a:lnB>
                      <a:noFill/>
                    </a:lnB>
                  </a:tcPr>
                </a:tc>
                <a:extLst>
                  <a:ext uri="{0D108BD9-81ED-4DB2-BD59-A6C34878D82A}">
                    <a16:rowId xmlns:a16="http://schemas.microsoft.com/office/drawing/2014/main" val="2361263384"/>
                  </a:ext>
                </a:extLst>
              </a:tr>
              <a:tr h="318040">
                <a:tc>
                  <a:txBody>
                    <a:bodyPr/>
                    <a:lstStyle/>
                    <a:p>
                      <a:r>
                        <a:rPr lang="en-US" sz="1000">
                          <a:effectLst/>
                        </a:rPr>
                        <a:t>FLC-I-SE-TN-13137672-1123</a:t>
                      </a:r>
                    </a:p>
                  </a:txBody>
                  <a:tcPr anchor="ctr">
                    <a:lnL>
                      <a:noFill/>
                    </a:lnL>
                    <a:lnR>
                      <a:noFill/>
                    </a:lnR>
                    <a:lnT>
                      <a:noFill/>
                    </a:lnT>
                    <a:lnB>
                      <a:noFill/>
                    </a:lnB>
                  </a:tcPr>
                </a:tc>
                <a:tc>
                  <a:txBody>
                    <a:bodyPr/>
                    <a:lstStyle/>
                    <a:p>
                      <a:r>
                        <a:rPr lang="en-US" sz="1000"/>
                        <a:t>CUMBERLAND FORESTRY CONTRACTORS, LLC</a:t>
                      </a:r>
                    </a:p>
                  </a:txBody>
                  <a:tcPr anchor="ctr">
                    <a:lnL>
                      <a:noFill/>
                    </a:lnL>
                    <a:lnR>
                      <a:noFill/>
                    </a:lnR>
                    <a:lnT>
                      <a:noFill/>
                    </a:lnT>
                    <a:lnB>
                      <a:noFill/>
                    </a:lnB>
                  </a:tcPr>
                </a:tc>
                <a:tc>
                  <a:txBody>
                    <a:bodyPr/>
                    <a:lstStyle/>
                    <a:p>
                      <a:pPr algn="r"/>
                      <a:r>
                        <a:rPr lang="en-US" sz="1000"/>
                        <a:t>12/2/2021</a:t>
                      </a:r>
                    </a:p>
                  </a:txBody>
                  <a:tcPr anchor="ctr">
                    <a:lnL>
                      <a:noFill/>
                    </a:lnL>
                    <a:lnR>
                      <a:noFill/>
                    </a:lnR>
                    <a:lnT>
                      <a:noFill/>
                    </a:lnT>
                    <a:lnB>
                      <a:noFill/>
                    </a:lnB>
                  </a:tcPr>
                </a:tc>
                <a:tc>
                  <a:txBody>
                    <a:bodyPr/>
                    <a:lstStyle/>
                    <a:p>
                      <a:pPr algn="r"/>
                      <a:r>
                        <a:rPr lang="en-US" sz="1000"/>
                        <a:t>12/1/2023</a:t>
                      </a:r>
                    </a:p>
                  </a:txBody>
                  <a:tcPr anchor="ctr">
                    <a:lnL>
                      <a:noFill/>
                    </a:lnL>
                    <a:lnR>
                      <a:noFill/>
                    </a:lnR>
                    <a:lnT>
                      <a:noFill/>
                    </a:lnT>
                    <a:lnB>
                      <a:noFill/>
                    </a:lnB>
                  </a:tcPr>
                </a:tc>
                <a:tc>
                  <a:txBody>
                    <a:bodyPr/>
                    <a:lstStyle/>
                    <a:p>
                      <a:r>
                        <a:rPr lang="en-US" sz="1000"/>
                        <a:t>CHATTANOOGA</a:t>
                      </a:r>
                    </a:p>
                  </a:txBody>
                  <a:tcPr anchor="ctr">
                    <a:lnL>
                      <a:noFill/>
                    </a:lnL>
                    <a:lnR>
                      <a:noFill/>
                    </a:lnR>
                    <a:lnT>
                      <a:noFill/>
                    </a:lnT>
                    <a:lnB>
                      <a:noFill/>
                    </a:lnB>
                  </a:tcPr>
                </a:tc>
                <a:tc>
                  <a:txBody>
                    <a:bodyPr/>
                    <a:lstStyle/>
                    <a:p>
                      <a:r>
                        <a:rPr lang="en-US" sz="1000"/>
                        <a:t>TN</a:t>
                      </a:r>
                    </a:p>
                  </a:txBody>
                  <a:tcPr anchor="ctr">
                    <a:lnL>
                      <a:noFill/>
                    </a:lnL>
                    <a:lnR>
                      <a:noFill/>
                    </a:lnR>
                    <a:lnT>
                      <a:noFill/>
                    </a:lnT>
                    <a:lnB>
                      <a:noFill/>
                    </a:lnB>
                  </a:tcPr>
                </a:tc>
                <a:tc>
                  <a:txBody>
                    <a:bodyPr/>
                    <a:lstStyle/>
                    <a:p>
                      <a:r>
                        <a:rPr lang="en-US" sz="1000"/>
                        <a:t>LLC</a:t>
                      </a:r>
                    </a:p>
                  </a:txBody>
                  <a:tcPr anchor="ctr">
                    <a:lnL>
                      <a:noFill/>
                    </a:lnL>
                    <a:lnR>
                      <a:noFill/>
                    </a:lnR>
                    <a:lnT>
                      <a:noFill/>
                    </a:lnT>
                    <a:lnB>
                      <a:noFill/>
                    </a:lnB>
                  </a:tcPr>
                </a:tc>
                <a:tc>
                  <a:txBody>
                    <a:bodyPr/>
                    <a:lstStyle/>
                    <a:p>
                      <a:r>
                        <a:rPr lang="en-US" sz="900"/>
                        <a:t>Chattanooga</a:t>
                      </a:r>
                    </a:p>
                  </a:txBody>
                  <a:tcPr anchor="ctr">
                    <a:lnL>
                      <a:noFill/>
                    </a:lnL>
                    <a:lnR>
                      <a:noFill/>
                    </a:lnR>
                    <a:lnT>
                      <a:noFill/>
                    </a:lnT>
                    <a:lnB>
                      <a:noFill/>
                    </a:lnB>
                  </a:tcPr>
                </a:tc>
                <a:tc>
                  <a:txBody>
                    <a:bodyPr/>
                    <a:lstStyle/>
                    <a:p>
                      <a:r>
                        <a:rPr lang="en-US" sz="1000"/>
                        <a:t>N</a:t>
                      </a:r>
                    </a:p>
                  </a:txBody>
                  <a:tcPr anchor="ctr">
                    <a:lnL>
                      <a:noFill/>
                    </a:lnL>
                    <a:lnR>
                      <a:noFill/>
                    </a:lnR>
                    <a:lnT>
                      <a:noFill/>
                    </a:lnT>
                    <a:lnB>
                      <a:noFill/>
                    </a:lnB>
                  </a:tcPr>
                </a:tc>
                <a:tc>
                  <a:txBody>
                    <a:bodyPr/>
                    <a:lstStyle/>
                    <a:p>
                      <a:r>
                        <a:rPr lang="en-US" sz="1000"/>
                        <a:t>N</a:t>
                      </a:r>
                    </a:p>
                  </a:txBody>
                  <a:tcPr anchor="ctr">
                    <a:lnL>
                      <a:noFill/>
                    </a:lnL>
                    <a:lnR>
                      <a:noFill/>
                    </a:lnR>
                    <a:lnT>
                      <a:noFill/>
                    </a:lnT>
                    <a:lnB>
                      <a:noFill/>
                    </a:lnB>
                  </a:tcPr>
                </a:tc>
                <a:tc>
                  <a:txBody>
                    <a:bodyPr/>
                    <a:lstStyle/>
                    <a:p>
                      <a:r>
                        <a:rPr lang="en-US" sz="1000"/>
                        <a:t>TN</a:t>
                      </a:r>
                    </a:p>
                  </a:txBody>
                  <a:tcPr anchor="ctr">
                    <a:lnL>
                      <a:noFill/>
                    </a:lnL>
                    <a:lnR>
                      <a:noFill/>
                    </a:lnR>
                    <a:lnT>
                      <a:noFill/>
                    </a:lnT>
                    <a:lnB>
                      <a:noFill/>
                    </a:lnB>
                  </a:tcPr>
                </a:tc>
                <a:tc>
                  <a:txBody>
                    <a:bodyPr/>
                    <a:lstStyle/>
                    <a:p>
                      <a:r>
                        <a:rPr lang="en-US" sz="1000"/>
                        <a:t>Y</a:t>
                      </a:r>
                    </a:p>
                  </a:txBody>
                  <a:tcPr anchor="ctr">
                    <a:lnL>
                      <a:noFill/>
                    </a:lnL>
                    <a:lnR>
                      <a:noFill/>
                    </a:lnR>
                    <a:lnT>
                      <a:noFill/>
                    </a:lnT>
                    <a:lnB>
                      <a:noFill/>
                    </a:lnB>
                  </a:tcPr>
                </a:tc>
                <a:extLst>
                  <a:ext uri="{0D108BD9-81ED-4DB2-BD59-A6C34878D82A}">
                    <a16:rowId xmlns:a16="http://schemas.microsoft.com/office/drawing/2014/main" val="523754920"/>
                  </a:ext>
                </a:extLst>
              </a:tr>
              <a:tr h="318040">
                <a:tc>
                  <a:txBody>
                    <a:bodyPr/>
                    <a:lstStyle/>
                    <a:p>
                      <a:r>
                        <a:rPr lang="en-US" sz="1000">
                          <a:effectLst/>
                        </a:rPr>
                        <a:t>FLC-I-SE-TN-22162157-0424</a:t>
                      </a:r>
                    </a:p>
                  </a:txBody>
                  <a:tcPr anchor="ctr">
                    <a:lnL>
                      <a:noFill/>
                    </a:lnL>
                    <a:lnR>
                      <a:noFill/>
                    </a:lnR>
                    <a:lnT>
                      <a:noFill/>
                    </a:lnT>
                    <a:lnB>
                      <a:noFill/>
                    </a:lnB>
                  </a:tcPr>
                </a:tc>
                <a:tc>
                  <a:txBody>
                    <a:bodyPr/>
                    <a:lstStyle/>
                    <a:p>
                      <a:r>
                        <a:rPr lang="en-US" sz="1000"/>
                        <a:t>ALVIN GONZALEZ DURAN</a:t>
                      </a:r>
                    </a:p>
                  </a:txBody>
                  <a:tcPr anchor="ctr">
                    <a:lnL>
                      <a:noFill/>
                    </a:lnL>
                    <a:lnR>
                      <a:noFill/>
                    </a:lnR>
                    <a:lnT>
                      <a:noFill/>
                    </a:lnT>
                    <a:lnB>
                      <a:noFill/>
                    </a:lnB>
                  </a:tcPr>
                </a:tc>
                <a:tc>
                  <a:txBody>
                    <a:bodyPr/>
                    <a:lstStyle/>
                    <a:p>
                      <a:pPr algn="r"/>
                      <a:r>
                        <a:rPr lang="en-US" sz="1000"/>
                        <a:t>4/6/2023</a:t>
                      </a:r>
                    </a:p>
                  </a:txBody>
                  <a:tcPr anchor="ctr">
                    <a:lnL>
                      <a:noFill/>
                    </a:lnL>
                    <a:lnR>
                      <a:noFill/>
                    </a:lnR>
                    <a:lnT>
                      <a:noFill/>
                    </a:lnT>
                    <a:lnB>
                      <a:noFill/>
                    </a:lnB>
                  </a:tcPr>
                </a:tc>
                <a:tc>
                  <a:txBody>
                    <a:bodyPr/>
                    <a:lstStyle/>
                    <a:p>
                      <a:pPr algn="r"/>
                      <a:r>
                        <a:rPr lang="en-US" sz="1000"/>
                        <a:t>4/5/2024</a:t>
                      </a:r>
                    </a:p>
                  </a:txBody>
                  <a:tcPr anchor="ctr">
                    <a:lnL>
                      <a:noFill/>
                    </a:lnL>
                    <a:lnR>
                      <a:noFill/>
                    </a:lnR>
                    <a:lnT>
                      <a:noFill/>
                    </a:lnT>
                    <a:lnB>
                      <a:noFill/>
                    </a:lnB>
                  </a:tcPr>
                </a:tc>
                <a:tc>
                  <a:txBody>
                    <a:bodyPr/>
                    <a:lstStyle/>
                    <a:p>
                      <a:r>
                        <a:rPr lang="en-US" sz="1000"/>
                        <a:t>NASHVILLE</a:t>
                      </a:r>
                    </a:p>
                  </a:txBody>
                  <a:tcPr anchor="ctr">
                    <a:lnL>
                      <a:noFill/>
                    </a:lnL>
                    <a:lnR>
                      <a:noFill/>
                    </a:lnR>
                    <a:lnT>
                      <a:noFill/>
                    </a:lnT>
                    <a:lnB>
                      <a:noFill/>
                    </a:lnB>
                  </a:tcPr>
                </a:tc>
                <a:tc>
                  <a:txBody>
                    <a:bodyPr/>
                    <a:lstStyle/>
                    <a:p>
                      <a:r>
                        <a:rPr lang="en-US" sz="1000"/>
                        <a:t>TN</a:t>
                      </a:r>
                    </a:p>
                  </a:txBody>
                  <a:tcPr anchor="ctr">
                    <a:lnL>
                      <a:noFill/>
                    </a:lnL>
                    <a:lnR>
                      <a:noFill/>
                    </a:lnR>
                    <a:lnT>
                      <a:noFill/>
                    </a:lnT>
                    <a:lnB>
                      <a:noFill/>
                    </a:lnB>
                  </a:tcPr>
                </a:tc>
                <a:tc>
                  <a:txBody>
                    <a:bodyPr/>
                    <a:lstStyle/>
                    <a:p>
                      <a:r>
                        <a:rPr lang="en-US" sz="1000"/>
                        <a:t>Individual</a:t>
                      </a:r>
                    </a:p>
                  </a:txBody>
                  <a:tcPr anchor="ctr">
                    <a:lnL>
                      <a:noFill/>
                    </a:lnL>
                    <a:lnR>
                      <a:noFill/>
                    </a:lnR>
                    <a:lnT>
                      <a:noFill/>
                    </a:lnT>
                    <a:lnB>
                      <a:noFill/>
                    </a:lnB>
                  </a:tcPr>
                </a:tc>
                <a:tc>
                  <a:txBody>
                    <a:bodyPr/>
                    <a:lstStyle/>
                    <a:p>
                      <a:r>
                        <a:rPr lang="en-US" sz="900"/>
                        <a:t>NASHVILLE</a:t>
                      </a:r>
                    </a:p>
                  </a:txBody>
                  <a:tcPr anchor="ctr">
                    <a:lnL>
                      <a:noFill/>
                    </a:lnL>
                    <a:lnR>
                      <a:noFill/>
                    </a:lnR>
                    <a:lnT>
                      <a:noFill/>
                    </a:lnT>
                    <a:lnB>
                      <a:noFill/>
                    </a:lnB>
                  </a:tcPr>
                </a:tc>
                <a:tc>
                  <a:txBody>
                    <a:bodyPr/>
                    <a:lstStyle/>
                    <a:p>
                      <a:r>
                        <a:rPr lang="en-US" sz="1000"/>
                        <a:t>Y</a:t>
                      </a:r>
                    </a:p>
                  </a:txBody>
                  <a:tcPr anchor="ctr">
                    <a:lnL>
                      <a:noFill/>
                    </a:lnL>
                    <a:lnR>
                      <a:noFill/>
                    </a:lnR>
                    <a:lnT>
                      <a:noFill/>
                    </a:lnT>
                    <a:lnB>
                      <a:noFill/>
                    </a:lnB>
                  </a:tcPr>
                </a:tc>
                <a:tc>
                  <a:txBody>
                    <a:bodyPr/>
                    <a:lstStyle/>
                    <a:p>
                      <a:r>
                        <a:rPr lang="en-US" sz="1000"/>
                        <a:t>N</a:t>
                      </a:r>
                    </a:p>
                  </a:txBody>
                  <a:tcPr anchor="ctr">
                    <a:lnL>
                      <a:noFill/>
                    </a:lnL>
                    <a:lnR>
                      <a:noFill/>
                    </a:lnR>
                    <a:lnT>
                      <a:noFill/>
                    </a:lnT>
                    <a:lnB>
                      <a:noFill/>
                    </a:lnB>
                  </a:tcPr>
                </a:tc>
                <a:tc>
                  <a:txBody>
                    <a:bodyPr/>
                    <a:lstStyle/>
                    <a:p>
                      <a:r>
                        <a:rPr lang="en-US" sz="1000"/>
                        <a:t>TN</a:t>
                      </a:r>
                    </a:p>
                  </a:txBody>
                  <a:tcPr anchor="ctr">
                    <a:lnL>
                      <a:noFill/>
                    </a:lnL>
                    <a:lnR>
                      <a:noFill/>
                    </a:lnR>
                    <a:lnT>
                      <a:noFill/>
                    </a:lnT>
                    <a:lnB>
                      <a:noFill/>
                    </a:lnB>
                  </a:tcPr>
                </a:tc>
                <a:tc>
                  <a:txBody>
                    <a:bodyPr/>
                    <a:lstStyle/>
                    <a:p>
                      <a:r>
                        <a:rPr lang="en-US" sz="1000"/>
                        <a:t>N</a:t>
                      </a:r>
                    </a:p>
                  </a:txBody>
                  <a:tcPr anchor="ctr">
                    <a:lnL>
                      <a:noFill/>
                    </a:lnL>
                    <a:lnR>
                      <a:noFill/>
                    </a:lnR>
                    <a:lnT>
                      <a:noFill/>
                    </a:lnT>
                    <a:lnB>
                      <a:noFill/>
                    </a:lnB>
                  </a:tcPr>
                </a:tc>
                <a:extLst>
                  <a:ext uri="{0D108BD9-81ED-4DB2-BD59-A6C34878D82A}">
                    <a16:rowId xmlns:a16="http://schemas.microsoft.com/office/drawing/2014/main" val="951834349"/>
                  </a:ext>
                </a:extLst>
              </a:tr>
              <a:tr h="318040">
                <a:tc>
                  <a:txBody>
                    <a:bodyPr/>
                    <a:lstStyle/>
                    <a:p>
                      <a:r>
                        <a:rPr lang="en-US" sz="1000">
                          <a:effectLst/>
                        </a:rPr>
                        <a:t>FLC-I-SE-TN-26139504-0224</a:t>
                      </a:r>
                    </a:p>
                  </a:txBody>
                  <a:tcPr anchor="ctr">
                    <a:lnL>
                      <a:noFill/>
                    </a:lnL>
                    <a:lnR>
                      <a:noFill/>
                    </a:lnR>
                    <a:lnT>
                      <a:noFill/>
                    </a:lnT>
                    <a:lnB>
                      <a:noFill/>
                    </a:lnB>
                  </a:tcPr>
                </a:tc>
                <a:tc>
                  <a:txBody>
                    <a:bodyPr/>
                    <a:lstStyle/>
                    <a:p>
                      <a:r>
                        <a:rPr lang="en-US" sz="1000"/>
                        <a:t>JENNIFER ANN RANGEL</a:t>
                      </a:r>
                    </a:p>
                  </a:txBody>
                  <a:tcPr anchor="ctr">
                    <a:lnL>
                      <a:noFill/>
                    </a:lnL>
                    <a:lnR>
                      <a:noFill/>
                    </a:lnR>
                    <a:lnT>
                      <a:noFill/>
                    </a:lnT>
                    <a:lnB>
                      <a:noFill/>
                    </a:lnB>
                  </a:tcPr>
                </a:tc>
                <a:tc>
                  <a:txBody>
                    <a:bodyPr/>
                    <a:lstStyle/>
                    <a:p>
                      <a:pPr algn="r"/>
                      <a:r>
                        <a:rPr lang="en-US" sz="1000"/>
                        <a:t>2/17/2022</a:t>
                      </a:r>
                    </a:p>
                  </a:txBody>
                  <a:tcPr anchor="ctr">
                    <a:lnL>
                      <a:noFill/>
                    </a:lnL>
                    <a:lnR>
                      <a:noFill/>
                    </a:lnR>
                    <a:lnT>
                      <a:noFill/>
                    </a:lnT>
                    <a:lnB>
                      <a:noFill/>
                    </a:lnB>
                  </a:tcPr>
                </a:tc>
                <a:tc>
                  <a:txBody>
                    <a:bodyPr/>
                    <a:lstStyle/>
                    <a:p>
                      <a:pPr algn="r"/>
                      <a:r>
                        <a:rPr lang="en-US" sz="1000"/>
                        <a:t>2/16/2024</a:t>
                      </a:r>
                    </a:p>
                  </a:txBody>
                  <a:tcPr anchor="ctr">
                    <a:lnL>
                      <a:noFill/>
                    </a:lnL>
                    <a:lnR>
                      <a:noFill/>
                    </a:lnR>
                    <a:lnT>
                      <a:noFill/>
                    </a:lnT>
                    <a:lnB>
                      <a:noFill/>
                    </a:lnB>
                  </a:tcPr>
                </a:tc>
                <a:tc>
                  <a:txBody>
                    <a:bodyPr/>
                    <a:lstStyle/>
                    <a:p>
                      <a:r>
                        <a:rPr lang="en-US" sz="1000"/>
                        <a:t>ANTIOCH</a:t>
                      </a:r>
                    </a:p>
                  </a:txBody>
                  <a:tcPr anchor="ctr">
                    <a:lnL>
                      <a:noFill/>
                    </a:lnL>
                    <a:lnR>
                      <a:noFill/>
                    </a:lnR>
                    <a:lnT>
                      <a:noFill/>
                    </a:lnT>
                    <a:lnB>
                      <a:noFill/>
                    </a:lnB>
                  </a:tcPr>
                </a:tc>
                <a:tc>
                  <a:txBody>
                    <a:bodyPr/>
                    <a:lstStyle/>
                    <a:p>
                      <a:r>
                        <a:rPr lang="en-US" sz="1000"/>
                        <a:t>TN</a:t>
                      </a:r>
                    </a:p>
                  </a:txBody>
                  <a:tcPr anchor="ctr">
                    <a:lnL>
                      <a:noFill/>
                    </a:lnL>
                    <a:lnR>
                      <a:noFill/>
                    </a:lnR>
                    <a:lnT>
                      <a:noFill/>
                    </a:lnT>
                    <a:lnB>
                      <a:noFill/>
                    </a:lnB>
                  </a:tcPr>
                </a:tc>
                <a:tc>
                  <a:txBody>
                    <a:bodyPr/>
                    <a:lstStyle/>
                    <a:p>
                      <a:r>
                        <a:rPr lang="en-US" sz="1000"/>
                        <a:t>Individual</a:t>
                      </a:r>
                    </a:p>
                  </a:txBody>
                  <a:tcPr anchor="ctr">
                    <a:lnL>
                      <a:noFill/>
                    </a:lnL>
                    <a:lnR>
                      <a:noFill/>
                    </a:lnR>
                    <a:lnT>
                      <a:noFill/>
                    </a:lnT>
                    <a:lnB>
                      <a:noFill/>
                    </a:lnB>
                  </a:tcPr>
                </a:tc>
                <a:tc>
                  <a:txBody>
                    <a:bodyPr/>
                    <a:lstStyle/>
                    <a:p>
                      <a:r>
                        <a:rPr lang="en-US" sz="900"/>
                        <a:t>Antioch</a:t>
                      </a:r>
                    </a:p>
                  </a:txBody>
                  <a:tcPr anchor="ctr">
                    <a:lnL>
                      <a:noFill/>
                    </a:lnL>
                    <a:lnR>
                      <a:noFill/>
                    </a:lnR>
                    <a:lnT>
                      <a:noFill/>
                    </a:lnT>
                    <a:lnB>
                      <a:noFill/>
                    </a:lnB>
                  </a:tcPr>
                </a:tc>
                <a:tc>
                  <a:txBody>
                    <a:bodyPr/>
                    <a:lstStyle/>
                    <a:p>
                      <a:r>
                        <a:rPr lang="en-US" sz="1000"/>
                        <a:t>N</a:t>
                      </a:r>
                    </a:p>
                  </a:txBody>
                  <a:tcPr anchor="ctr">
                    <a:lnL>
                      <a:noFill/>
                    </a:lnL>
                    <a:lnR>
                      <a:noFill/>
                    </a:lnR>
                    <a:lnT>
                      <a:noFill/>
                    </a:lnT>
                    <a:lnB>
                      <a:noFill/>
                    </a:lnB>
                  </a:tcPr>
                </a:tc>
                <a:tc>
                  <a:txBody>
                    <a:bodyPr/>
                    <a:lstStyle/>
                    <a:p>
                      <a:r>
                        <a:rPr lang="en-US" sz="1000"/>
                        <a:t>N</a:t>
                      </a:r>
                    </a:p>
                  </a:txBody>
                  <a:tcPr anchor="ctr">
                    <a:lnL>
                      <a:noFill/>
                    </a:lnL>
                    <a:lnR>
                      <a:noFill/>
                    </a:lnR>
                    <a:lnT>
                      <a:noFill/>
                    </a:lnT>
                    <a:lnB>
                      <a:noFill/>
                    </a:lnB>
                  </a:tcPr>
                </a:tc>
                <a:tc>
                  <a:txBody>
                    <a:bodyPr/>
                    <a:lstStyle/>
                    <a:p>
                      <a:r>
                        <a:rPr lang="en-US" sz="1000"/>
                        <a:t>TN</a:t>
                      </a:r>
                    </a:p>
                  </a:txBody>
                  <a:tcPr anchor="ctr">
                    <a:lnL>
                      <a:noFill/>
                    </a:lnL>
                    <a:lnR>
                      <a:noFill/>
                    </a:lnR>
                    <a:lnT>
                      <a:noFill/>
                    </a:lnT>
                    <a:lnB>
                      <a:noFill/>
                    </a:lnB>
                  </a:tcPr>
                </a:tc>
                <a:tc>
                  <a:txBody>
                    <a:bodyPr/>
                    <a:lstStyle/>
                    <a:p>
                      <a:r>
                        <a:rPr lang="en-US" sz="1000"/>
                        <a:t>N</a:t>
                      </a:r>
                    </a:p>
                  </a:txBody>
                  <a:tcPr anchor="ctr">
                    <a:lnL>
                      <a:noFill/>
                    </a:lnL>
                    <a:lnR>
                      <a:noFill/>
                    </a:lnR>
                    <a:lnT>
                      <a:noFill/>
                    </a:lnT>
                    <a:lnB>
                      <a:noFill/>
                    </a:lnB>
                  </a:tcPr>
                </a:tc>
                <a:extLst>
                  <a:ext uri="{0D108BD9-81ED-4DB2-BD59-A6C34878D82A}">
                    <a16:rowId xmlns:a16="http://schemas.microsoft.com/office/drawing/2014/main" val="1451952891"/>
                  </a:ext>
                </a:extLst>
              </a:tr>
              <a:tr h="318040">
                <a:tc>
                  <a:txBody>
                    <a:bodyPr/>
                    <a:lstStyle/>
                    <a:p>
                      <a:r>
                        <a:rPr lang="en-US" sz="1000">
                          <a:effectLst/>
                        </a:rPr>
                        <a:t>FLC-I-SE-TN-27157484-0124</a:t>
                      </a:r>
                    </a:p>
                  </a:txBody>
                  <a:tcPr anchor="ctr">
                    <a:lnL>
                      <a:noFill/>
                    </a:lnL>
                    <a:lnR>
                      <a:noFill/>
                    </a:lnR>
                    <a:lnT>
                      <a:noFill/>
                    </a:lnT>
                    <a:lnB>
                      <a:noFill/>
                    </a:lnB>
                  </a:tcPr>
                </a:tc>
                <a:tc>
                  <a:txBody>
                    <a:bodyPr/>
                    <a:lstStyle/>
                    <a:p>
                      <a:r>
                        <a:rPr lang="en-US" sz="1000"/>
                        <a:t>MARTIN AVALOS-SALAZAR</a:t>
                      </a:r>
                    </a:p>
                  </a:txBody>
                  <a:tcPr anchor="ctr">
                    <a:lnL>
                      <a:noFill/>
                    </a:lnL>
                    <a:lnR>
                      <a:noFill/>
                    </a:lnR>
                    <a:lnT>
                      <a:noFill/>
                    </a:lnT>
                    <a:lnB>
                      <a:noFill/>
                    </a:lnB>
                  </a:tcPr>
                </a:tc>
                <a:tc>
                  <a:txBody>
                    <a:bodyPr/>
                    <a:lstStyle/>
                    <a:p>
                      <a:pPr algn="r"/>
                      <a:r>
                        <a:rPr lang="en-US" sz="1000"/>
                        <a:t>1/5/2023</a:t>
                      </a:r>
                    </a:p>
                  </a:txBody>
                  <a:tcPr anchor="ctr">
                    <a:lnL>
                      <a:noFill/>
                    </a:lnL>
                    <a:lnR>
                      <a:noFill/>
                    </a:lnR>
                    <a:lnT>
                      <a:noFill/>
                    </a:lnT>
                    <a:lnB>
                      <a:noFill/>
                    </a:lnB>
                  </a:tcPr>
                </a:tc>
                <a:tc>
                  <a:txBody>
                    <a:bodyPr/>
                    <a:lstStyle/>
                    <a:p>
                      <a:pPr algn="r"/>
                      <a:r>
                        <a:rPr lang="en-US" sz="1000"/>
                        <a:t>1/4/2024</a:t>
                      </a:r>
                    </a:p>
                  </a:txBody>
                  <a:tcPr anchor="ctr">
                    <a:lnL>
                      <a:noFill/>
                    </a:lnL>
                    <a:lnR>
                      <a:noFill/>
                    </a:lnR>
                    <a:lnT>
                      <a:noFill/>
                    </a:lnT>
                    <a:lnB>
                      <a:noFill/>
                    </a:lnB>
                  </a:tcPr>
                </a:tc>
                <a:tc>
                  <a:txBody>
                    <a:bodyPr/>
                    <a:lstStyle/>
                    <a:p>
                      <a:r>
                        <a:rPr lang="en-US" sz="1000"/>
                        <a:t>DAYTON</a:t>
                      </a:r>
                    </a:p>
                  </a:txBody>
                  <a:tcPr anchor="ctr">
                    <a:lnL>
                      <a:noFill/>
                    </a:lnL>
                    <a:lnR>
                      <a:noFill/>
                    </a:lnR>
                    <a:lnT>
                      <a:noFill/>
                    </a:lnT>
                    <a:lnB>
                      <a:noFill/>
                    </a:lnB>
                  </a:tcPr>
                </a:tc>
                <a:tc>
                  <a:txBody>
                    <a:bodyPr/>
                    <a:lstStyle/>
                    <a:p>
                      <a:r>
                        <a:rPr lang="en-US" sz="1000"/>
                        <a:t>TN</a:t>
                      </a:r>
                    </a:p>
                  </a:txBody>
                  <a:tcPr anchor="ctr">
                    <a:lnL>
                      <a:noFill/>
                    </a:lnL>
                    <a:lnR>
                      <a:noFill/>
                    </a:lnR>
                    <a:lnT>
                      <a:noFill/>
                    </a:lnT>
                    <a:lnB>
                      <a:noFill/>
                    </a:lnB>
                  </a:tcPr>
                </a:tc>
                <a:tc>
                  <a:txBody>
                    <a:bodyPr/>
                    <a:lstStyle/>
                    <a:p>
                      <a:r>
                        <a:rPr lang="en-US" sz="1000"/>
                        <a:t>Individual</a:t>
                      </a:r>
                    </a:p>
                  </a:txBody>
                  <a:tcPr anchor="ctr">
                    <a:lnL>
                      <a:noFill/>
                    </a:lnL>
                    <a:lnR>
                      <a:noFill/>
                    </a:lnR>
                    <a:lnT>
                      <a:noFill/>
                    </a:lnT>
                    <a:lnB>
                      <a:noFill/>
                    </a:lnB>
                  </a:tcPr>
                </a:tc>
                <a:tc>
                  <a:txBody>
                    <a:bodyPr/>
                    <a:lstStyle/>
                    <a:p>
                      <a:r>
                        <a:rPr lang="en-US" sz="900"/>
                        <a:t>Dayton</a:t>
                      </a:r>
                    </a:p>
                  </a:txBody>
                  <a:tcPr anchor="ctr">
                    <a:lnL>
                      <a:noFill/>
                    </a:lnL>
                    <a:lnR>
                      <a:noFill/>
                    </a:lnR>
                    <a:lnT>
                      <a:noFill/>
                    </a:lnT>
                    <a:lnB>
                      <a:noFill/>
                    </a:lnB>
                  </a:tcPr>
                </a:tc>
                <a:tc>
                  <a:txBody>
                    <a:bodyPr/>
                    <a:lstStyle/>
                    <a:p>
                      <a:r>
                        <a:rPr lang="en-US" sz="1000"/>
                        <a:t>Y</a:t>
                      </a:r>
                    </a:p>
                  </a:txBody>
                  <a:tcPr anchor="ctr">
                    <a:lnL>
                      <a:noFill/>
                    </a:lnL>
                    <a:lnR>
                      <a:noFill/>
                    </a:lnR>
                    <a:lnT>
                      <a:noFill/>
                    </a:lnT>
                    <a:lnB>
                      <a:noFill/>
                    </a:lnB>
                  </a:tcPr>
                </a:tc>
                <a:tc>
                  <a:txBody>
                    <a:bodyPr/>
                    <a:lstStyle/>
                    <a:p>
                      <a:r>
                        <a:rPr lang="en-US" sz="1000"/>
                        <a:t>N</a:t>
                      </a:r>
                    </a:p>
                  </a:txBody>
                  <a:tcPr anchor="ctr">
                    <a:lnL>
                      <a:noFill/>
                    </a:lnL>
                    <a:lnR>
                      <a:noFill/>
                    </a:lnR>
                    <a:lnT>
                      <a:noFill/>
                    </a:lnT>
                    <a:lnB>
                      <a:noFill/>
                    </a:lnB>
                  </a:tcPr>
                </a:tc>
                <a:tc>
                  <a:txBody>
                    <a:bodyPr/>
                    <a:lstStyle/>
                    <a:p>
                      <a:r>
                        <a:rPr lang="en-US" sz="1000"/>
                        <a:t>TN</a:t>
                      </a:r>
                    </a:p>
                  </a:txBody>
                  <a:tcPr anchor="ctr">
                    <a:lnL>
                      <a:noFill/>
                    </a:lnL>
                    <a:lnR>
                      <a:noFill/>
                    </a:lnR>
                    <a:lnT>
                      <a:noFill/>
                    </a:lnT>
                    <a:lnB>
                      <a:noFill/>
                    </a:lnB>
                  </a:tcPr>
                </a:tc>
                <a:tc>
                  <a:txBody>
                    <a:bodyPr/>
                    <a:lstStyle/>
                    <a:p>
                      <a:r>
                        <a:rPr lang="en-US" sz="1000"/>
                        <a:t>N</a:t>
                      </a:r>
                    </a:p>
                  </a:txBody>
                  <a:tcPr anchor="ctr">
                    <a:lnL>
                      <a:noFill/>
                    </a:lnL>
                    <a:lnR>
                      <a:noFill/>
                    </a:lnR>
                    <a:lnT>
                      <a:noFill/>
                    </a:lnT>
                    <a:lnB>
                      <a:noFill/>
                    </a:lnB>
                  </a:tcPr>
                </a:tc>
                <a:extLst>
                  <a:ext uri="{0D108BD9-81ED-4DB2-BD59-A6C34878D82A}">
                    <a16:rowId xmlns:a16="http://schemas.microsoft.com/office/drawing/2014/main" val="3945547659"/>
                  </a:ext>
                </a:extLst>
              </a:tr>
              <a:tr h="318040">
                <a:tc>
                  <a:txBody>
                    <a:bodyPr/>
                    <a:lstStyle/>
                    <a:p>
                      <a:r>
                        <a:rPr lang="en-US" sz="1000">
                          <a:effectLst/>
                        </a:rPr>
                        <a:t>FLC-I-SE-TN-32166559-0525</a:t>
                      </a:r>
                    </a:p>
                  </a:txBody>
                  <a:tcPr anchor="ctr">
                    <a:lnL>
                      <a:noFill/>
                    </a:lnL>
                    <a:lnR>
                      <a:noFill/>
                    </a:lnR>
                    <a:lnT>
                      <a:noFill/>
                    </a:lnT>
                    <a:lnB>
                      <a:noFill/>
                    </a:lnB>
                  </a:tcPr>
                </a:tc>
                <a:tc>
                  <a:txBody>
                    <a:bodyPr/>
                    <a:lstStyle/>
                    <a:p>
                      <a:r>
                        <a:rPr lang="en-US" sz="1000"/>
                        <a:t>JOSE JOAQUIN PEREZ</a:t>
                      </a:r>
                    </a:p>
                  </a:txBody>
                  <a:tcPr anchor="ctr">
                    <a:lnL>
                      <a:noFill/>
                    </a:lnL>
                    <a:lnR>
                      <a:noFill/>
                    </a:lnR>
                    <a:lnT>
                      <a:noFill/>
                    </a:lnT>
                    <a:lnB>
                      <a:noFill/>
                    </a:lnB>
                  </a:tcPr>
                </a:tc>
                <a:tc>
                  <a:txBody>
                    <a:bodyPr/>
                    <a:lstStyle/>
                    <a:p>
                      <a:pPr algn="r"/>
                      <a:r>
                        <a:rPr lang="en-US" sz="1000"/>
                        <a:t>5/9/2023</a:t>
                      </a:r>
                    </a:p>
                  </a:txBody>
                  <a:tcPr anchor="ctr">
                    <a:lnL>
                      <a:noFill/>
                    </a:lnL>
                    <a:lnR>
                      <a:noFill/>
                    </a:lnR>
                    <a:lnT>
                      <a:noFill/>
                    </a:lnT>
                    <a:lnB>
                      <a:noFill/>
                    </a:lnB>
                  </a:tcPr>
                </a:tc>
                <a:tc>
                  <a:txBody>
                    <a:bodyPr/>
                    <a:lstStyle/>
                    <a:p>
                      <a:pPr algn="r"/>
                      <a:r>
                        <a:rPr lang="en-US" sz="1000"/>
                        <a:t>5/8/2025</a:t>
                      </a:r>
                    </a:p>
                  </a:txBody>
                  <a:tcPr anchor="ctr">
                    <a:lnL>
                      <a:noFill/>
                    </a:lnL>
                    <a:lnR>
                      <a:noFill/>
                    </a:lnR>
                    <a:lnT>
                      <a:noFill/>
                    </a:lnT>
                    <a:lnB>
                      <a:noFill/>
                    </a:lnB>
                  </a:tcPr>
                </a:tc>
                <a:tc>
                  <a:txBody>
                    <a:bodyPr/>
                    <a:lstStyle/>
                    <a:p>
                      <a:r>
                        <a:rPr lang="en-US" sz="1000"/>
                        <a:t>COLUMBIA</a:t>
                      </a:r>
                    </a:p>
                  </a:txBody>
                  <a:tcPr anchor="ctr">
                    <a:lnL>
                      <a:noFill/>
                    </a:lnL>
                    <a:lnR>
                      <a:noFill/>
                    </a:lnR>
                    <a:lnT>
                      <a:noFill/>
                    </a:lnT>
                    <a:lnB>
                      <a:noFill/>
                    </a:lnB>
                  </a:tcPr>
                </a:tc>
                <a:tc>
                  <a:txBody>
                    <a:bodyPr/>
                    <a:lstStyle/>
                    <a:p>
                      <a:r>
                        <a:rPr lang="en-US" sz="1000"/>
                        <a:t>TN</a:t>
                      </a:r>
                    </a:p>
                  </a:txBody>
                  <a:tcPr anchor="ctr">
                    <a:lnL>
                      <a:noFill/>
                    </a:lnL>
                    <a:lnR>
                      <a:noFill/>
                    </a:lnR>
                    <a:lnT>
                      <a:noFill/>
                    </a:lnT>
                    <a:lnB>
                      <a:noFill/>
                    </a:lnB>
                  </a:tcPr>
                </a:tc>
                <a:tc>
                  <a:txBody>
                    <a:bodyPr/>
                    <a:lstStyle/>
                    <a:p>
                      <a:r>
                        <a:rPr lang="en-US" sz="1000"/>
                        <a:t>Individual</a:t>
                      </a:r>
                    </a:p>
                  </a:txBody>
                  <a:tcPr anchor="ctr">
                    <a:lnL>
                      <a:noFill/>
                    </a:lnL>
                    <a:lnR>
                      <a:noFill/>
                    </a:lnR>
                    <a:lnT>
                      <a:noFill/>
                    </a:lnT>
                    <a:lnB>
                      <a:noFill/>
                    </a:lnB>
                  </a:tcPr>
                </a:tc>
                <a:tc>
                  <a:txBody>
                    <a:bodyPr/>
                    <a:lstStyle/>
                    <a:p>
                      <a:r>
                        <a:rPr lang="en-US" sz="900"/>
                        <a:t>Columbia</a:t>
                      </a:r>
                    </a:p>
                  </a:txBody>
                  <a:tcPr anchor="ctr">
                    <a:lnL>
                      <a:noFill/>
                    </a:lnL>
                    <a:lnR>
                      <a:noFill/>
                    </a:lnR>
                    <a:lnT>
                      <a:noFill/>
                    </a:lnT>
                    <a:lnB>
                      <a:noFill/>
                    </a:lnB>
                  </a:tcPr>
                </a:tc>
                <a:tc>
                  <a:txBody>
                    <a:bodyPr/>
                    <a:lstStyle/>
                    <a:p>
                      <a:r>
                        <a:rPr lang="en-US" sz="1000"/>
                        <a:t>Y</a:t>
                      </a:r>
                    </a:p>
                  </a:txBody>
                  <a:tcPr anchor="ctr">
                    <a:lnL>
                      <a:noFill/>
                    </a:lnL>
                    <a:lnR>
                      <a:noFill/>
                    </a:lnR>
                    <a:lnT>
                      <a:noFill/>
                    </a:lnT>
                    <a:lnB>
                      <a:noFill/>
                    </a:lnB>
                  </a:tcPr>
                </a:tc>
                <a:tc>
                  <a:txBody>
                    <a:bodyPr/>
                    <a:lstStyle/>
                    <a:p>
                      <a:r>
                        <a:rPr lang="en-US" sz="1000"/>
                        <a:t>N</a:t>
                      </a:r>
                    </a:p>
                  </a:txBody>
                  <a:tcPr anchor="ctr">
                    <a:lnL>
                      <a:noFill/>
                    </a:lnL>
                    <a:lnR>
                      <a:noFill/>
                    </a:lnR>
                    <a:lnT>
                      <a:noFill/>
                    </a:lnT>
                    <a:lnB>
                      <a:noFill/>
                    </a:lnB>
                  </a:tcPr>
                </a:tc>
                <a:tc>
                  <a:txBody>
                    <a:bodyPr/>
                    <a:lstStyle/>
                    <a:p>
                      <a:r>
                        <a:rPr lang="en-US" sz="1000"/>
                        <a:t>TN</a:t>
                      </a:r>
                    </a:p>
                  </a:txBody>
                  <a:tcPr anchor="ctr">
                    <a:lnL>
                      <a:noFill/>
                    </a:lnL>
                    <a:lnR>
                      <a:noFill/>
                    </a:lnR>
                    <a:lnT>
                      <a:noFill/>
                    </a:lnT>
                    <a:lnB>
                      <a:noFill/>
                    </a:lnB>
                  </a:tcPr>
                </a:tc>
                <a:tc>
                  <a:txBody>
                    <a:bodyPr/>
                    <a:lstStyle/>
                    <a:p>
                      <a:r>
                        <a:rPr lang="en-US" sz="1000"/>
                        <a:t>Y</a:t>
                      </a:r>
                    </a:p>
                  </a:txBody>
                  <a:tcPr anchor="ctr">
                    <a:lnL>
                      <a:noFill/>
                    </a:lnL>
                    <a:lnR>
                      <a:noFill/>
                    </a:lnR>
                    <a:lnT>
                      <a:noFill/>
                    </a:lnT>
                    <a:lnB>
                      <a:noFill/>
                    </a:lnB>
                  </a:tcPr>
                </a:tc>
                <a:extLst>
                  <a:ext uri="{0D108BD9-81ED-4DB2-BD59-A6C34878D82A}">
                    <a16:rowId xmlns:a16="http://schemas.microsoft.com/office/drawing/2014/main" val="692821391"/>
                  </a:ext>
                </a:extLst>
              </a:tr>
              <a:tr h="318040">
                <a:tc>
                  <a:txBody>
                    <a:bodyPr/>
                    <a:lstStyle/>
                    <a:p>
                      <a:r>
                        <a:rPr lang="en-US" sz="1000">
                          <a:effectLst/>
                        </a:rPr>
                        <a:t>FLC-I-SE-TN-38168617-0725</a:t>
                      </a:r>
                    </a:p>
                  </a:txBody>
                  <a:tcPr anchor="ctr">
                    <a:lnL>
                      <a:noFill/>
                    </a:lnL>
                    <a:lnR>
                      <a:noFill/>
                    </a:lnR>
                    <a:lnT>
                      <a:noFill/>
                    </a:lnT>
                    <a:lnB>
                      <a:noFill/>
                    </a:lnB>
                  </a:tcPr>
                </a:tc>
                <a:tc>
                  <a:txBody>
                    <a:bodyPr/>
                    <a:lstStyle/>
                    <a:p>
                      <a:r>
                        <a:rPr lang="en-US" sz="1000"/>
                        <a:t>MITCHELL EDWARD PRESSON DBA TIMBERLAND FORESTRY SERVICE</a:t>
                      </a:r>
                    </a:p>
                  </a:txBody>
                  <a:tcPr anchor="ctr">
                    <a:lnL>
                      <a:noFill/>
                    </a:lnL>
                    <a:lnR>
                      <a:noFill/>
                    </a:lnR>
                    <a:lnT>
                      <a:noFill/>
                    </a:lnT>
                    <a:lnB>
                      <a:noFill/>
                    </a:lnB>
                  </a:tcPr>
                </a:tc>
                <a:tc>
                  <a:txBody>
                    <a:bodyPr/>
                    <a:lstStyle/>
                    <a:p>
                      <a:pPr algn="r"/>
                      <a:r>
                        <a:rPr lang="en-US" sz="1000"/>
                        <a:t>8/2/2023</a:t>
                      </a:r>
                    </a:p>
                  </a:txBody>
                  <a:tcPr anchor="ctr">
                    <a:lnL>
                      <a:noFill/>
                    </a:lnL>
                    <a:lnR>
                      <a:noFill/>
                    </a:lnR>
                    <a:lnT>
                      <a:noFill/>
                    </a:lnT>
                    <a:lnB>
                      <a:noFill/>
                    </a:lnB>
                  </a:tcPr>
                </a:tc>
                <a:tc>
                  <a:txBody>
                    <a:bodyPr/>
                    <a:lstStyle/>
                    <a:p>
                      <a:pPr algn="r"/>
                      <a:r>
                        <a:rPr lang="en-US" sz="1000"/>
                        <a:t>8/1/2025</a:t>
                      </a:r>
                    </a:p>
                  </a:txBody>
                  <a:tcPr anchor="ctr">
                    <a:lnL>
                      <a:noFill/>
                    </a:lnL>
                    <a:lnR>
                      <a:noFill/>
                    </a:lnR>
                    <a:lnT>
                      <a:noFill/>
                    </a:lnT>
                    <a:lnB>
                      <a:noFill/>
                    </a:lnB>
                  </a:tcPr>
                </a:tc>
                <a:tc>
                  <a:txBody>
                    <a:bodyPr/>
                    <a:lstStyle/>
                    <a:p>
                      <a:r>
                        <a:rPr lang="en-US" sz="1000"/>
                        <a:t>HIXSON</a:t>
                      </a:r>
                    </a:p>
                  </a:txBody>
                  <a:tcPr anchor="ctr">
                    <a:lnL>
                      <a:noFill/>
                    </a:lnL>
                    <a:lnR>
                      <a:noFill/>
                    </a:lnR>
                    <a:lnT>
                      <a:noFill/>
                    </a:lnT>
                    <a:lnB>
                      <a:noFill/>
                    </a:lnB>
                  </a:tcPr>
                </a:tc>
                <a:tc>
                  <a:txBody>
                    <a:bodyPr/>
                    <a:lstStyle/>
                    <a:p>
                      <a:r>
                        <a:rPr lang="en-US" sz="1000"/>
                        <a:t>TN</a:t>
                      </a:r>
                    </a:p>
                  </a:txBody>
                  <a:tcPr anchor="ctr">
                    <a:lnL>
                      <a:noFill/>
                    </a:lnL>
                    <a:lnR>
                      <a:noFill/>
                    </a:lnR>
                    <a:lnT>
                      <a:noFill/>
                    </a:lnT>
                    <a:lnB>
                      <a:noFill/>
                    </a:lnB>
                  </a:tcPr>
                </a:tc>
                <a:tc>
                  <a:txBody>
                    <a:bodyPr/>
                    <a:lstStyle/>
                    <a:p>
                      <a:r>
                        <a:rPr lang="en-US" sz="1000"/>
                        <a:t>Other</a:t>
                      </a:r>
                    </a:p>
                  </a:txBody>
                  <a:tcPr anchor="ctr">
                    <a:lnL>
                      <a:noFill/>
                    </a:lnL>
                    <a:lnR>
                      <a:noFill/>
                    </a:lnR>
                    <a:lnT>
                      <a:noFill/>
                    </a:lnT>
                    <a:lnB>
                      <a:noFill/>
                    </a:lnB>
                  </a:tcPr>
                </a:tc>
                <a:tc>
                  <a:txBody>
                    <a:bodyPr/>
                    <a:lstStyle/>
                    <a:p>
                      <a:r>
                        <a:rPr lang="en-US" sz="900"/>
                        <a:t>HIXSON</a:t>
                      </a:r>
                    </a:p>
                  </a:txBody>
                  <a:tcPr anchor="ctr">
                    <a:lnL>
                      <a:noFill/>
                    </a:lnL>
                    <a:lnR>
                      <a:noFill/>
                    </a:lnR>
                    <a:lnT>
                      <a:noFill/>
                    </a:lnT>
                    <a:lnB>
                      <a:noFill/>
                    </a:lnB>
                  </a:tcPr>
                </a:tc>
                <a:tc>
                  <a:txBody>
                    <a:bodyPr/>
                    <a:lstStyle/>
                    <a:p>
                      <a:r>
                        <a:rPr lang="en-US" sz="1000"/>
                        <a:t>Y</a:t>
                      </a:r>
                    </a:p>
                  </a:txBody>
                  <a:tcPr anchor="ctr">
                    <a:lnL>
                      <a:noFill/>
                    </a:lnL>
                    <a:lnR>
                      <a:noFill/>
                    </a:lnR>
                    <a:lnT>
                      <a:noFill/>
                    </a:lnT>
                    <a:lnB>
                      <a:noFill/>
                    </a:lnB>
                  </a:tcPr>
                </a:tc>
                <a:tc>
                  <a:txBody>
                    <a:bodyPr/>
                    <a:lstStyle/>
                    <a:p>
                      <a:r>
                        <a:rPr lang="en-US" sz="1000"/>
                        <a:t>N</a:t>
                      </a:r>
                    </a:p>
                  </a:txBody>
                  <a:tcPr anchor="ctr">
                    <a:lnL>
                      <a:noFill/>
                    </a:lnL>
                    <a:lnR>
                      <a:noFill/>
                    </a:lnR>
                    <a:lnT>
                      <a:noFill/>
                    </a:lnT>
                    <a:lnB>
                      <a:noFill/>
                    </a:lnB>
                  </a:tcPr>
                </a:tc>
                <a:tc>
                  <a:txBody>
                    <a:bodyPr/>
                    <a:lstStyle/>
                    <a:p>
                      <a:r>
                        <a:rPr lang="en-US" sz="1000"/>
                        <a:t>TN</a:t>
                      </a:r>
                    </a:p>
                  </a:txBody>
                  <a:tcPr anchor="ctr">
                    <a:lnL>
                      <a:noFill/>
                    </a:lnL>
                    <a:lnR>
                      <a:noFill/>
                    </a:lnR>
                    <a:lnT>
                      <a:noFill/>
                    </a:lnT>
                    <a:lnB>
                      <a:noFill/>
                    </a:lnB>
                  </a:tcPr>
                </a:tc>
                <a:tc>
                  <a:txBody>
                    <a:bodyPr/>
                    <a:lstStyle/>
                    <a:p>
                      <a:r>
                        <a:rPr lang="en-US" sz="1000"/>
                        <a:t>Y</a:t>
                      </a:r>
                    </a:p>
                  </a:txBody>
                  <a:tcPr anchor="ctr">
                    <a:lnL>
                      <a:noFill/>
                    </a:lnL>
                    <a:lnR>
                      <a:noFill/>
                    </a:lnR>
                    <a:lnT>
                      <a:noFill/>
                    </a:lnT>
                    <a:lnB>
                      <a:noFill/>
                    </a:lnB>
                  </a:tcPr>
                </a:tc>
                <a:extLst>
                  <a:ext uri="{0D108BD9-81ED-4DB2-BD59-A6C34878D82A}">
                    <a16:rowId xmlns:a16="http://schemas.microsoft.com/office/drawing/2014/main" val="604208849"/>
                  </a:ext>
                </a:extLst>
              </a:tr>
              <a:tr h="318040">
                <a:tc>
                  <a:txBody>
                    <a:bodyPr/>
                    <a:lstStyle/>
                    <a:p>
                      <a:r>
                        <a:rPr lang="en-US" sz="1000">
                          <a:effectLst/>
                        </a:rPr>
                        <a:t>FLC-I-SE-TN-54146477-0824</a:t>
                      </a:r>
                    </a:p>
                  </a:txBody>
                  <a:tcPr anchor="ctr">
                    <a:lnL>
                      <a:noFill/>
                    </a:lnL>
                    <a:lnR>
                      <a:noFill/>
                    </a:lnR>
                    <a:lnT>
                      <a:noFill/>
                    </a:lnT>
                    <a:lnB>
                      <a:noFill/>
                    </a:lnB>
                  </a:tcPr>
                </a:tc>
                <a:tc>
                  <a:txBody>
                    <a:bodyPr/>
                    <a:lstStyle/>
                    <a:p>
                      <a:r>
                        <a:rPr lang="en-US" sz="1000"/>
                        <a:t>SEASONAL HARVESTERS LLC</a:t>
                      </a:r>
                    </a:p>
                  </a:txBody>
                  <a:tcPr anchor="ctr">
                    <a:lnL>
                      <a:noFill/>
                    </a:lnL>
                    <a:lnR>
                      <a:noFill/>
                    </a:lnR>
                    <a:lnT>
                      <a:noFill/>
                    </a:lnT>
                    <a:lnB>
                      <a:noFill/>
                    </a:lnB>
                  </a:tcPr>
                </a:tc>
                <a:tc>
                  <a:txBody>
                    <a:bodyPr/>
                    <a:lstStyle/>
                    <a:p>
                      <a:pPr algn="r"/>
                      <a:r>
                        <a:rPr lang="en-US" sz="1000"/>
                        <a:t>8/15/2022</a:t>
                      </a:r>
                    </a:p>
                  </a:txBody>
                  <a:tcPr anchor="ctr">
                    <a:lnL>
                      <a:noFill/>
                    </a:lnL>
                    <a:lnR>
                      <a:noFill/>
                    </a:lnR>
                    <a:lnT>
                      <a:noFill/>
                    </a:lnT>
                    <a:lnB>
                      <a:noFill/>
                    </a:lnB>
                  </a:tcPr>
                </a:tc>
                <a:tc>
                  <a:txBody>
                    <a:bodyPr/>
                    <a:lstStyle/>
                    <a:p>
                      <a:pPr algn="r"/>
                      <a:r>
                        <a:rPr lang="en-US" sz="1000"/>
                        <a:t>8/14/2024</a:t>
                      </a:r>
                    </a:p>
                  </a:txBody>
                  <a:tcPr anchor="ctr">
                    <a:lnL>
                      <a:noFill/>
                    </a:lnL>
                    <a:lnR>
                      <a:noFill/>
                    </a:lnR>
                    <a:lnT>
                      <a:noFill/>
                    </a:lnT>
                    <a:lnB>
                      <a:noFill/>
                    </a:lnB>
                  </a:tcPr>
                </a:tc>
                <a:tc>
                  <a:txBody>
                    <a:bodyPr/>
                    <a:lstStyle/>
                    <a:p>
                      <a:r>
                        <a:rPr lang="en-US" sz="1000"/>
                        <a:t>FAYETTEVILLE</a:t>
                      </a:r>
                    </a:p>
                  </a:txBody>
                  <a:tcPr anchor="ctr">
                    <a:lnL>
                      <a:noFill/>
                    </a:lnL>
                    <a:lnR>
                      <a:noFill/>
                    </a:lnR>
                    <a:lnT>
                      <a:noFill/>
                    </a:lnT>
                    <a:lnB>
                      <a:noFill/>
                    </a:lnB>
                  </a:tcPr>
                </a:tc>
                <a:tc>
                  <a:txBody>
                    <a:bodyPr/>
                    <a:lstStyle/>
                    <a:p>
                      <a:r>
                        <a:rPr lang="en-US" sz="1000"/>
                        <a:t>TN</a:t>
                      </a:r>
                    </a:p>
                  </a:txBody>
                  <a:tcPr anchor="ctr">
                    <a:lnL>
                      <a:noFill/>
                    </a:lnL>
                    <a:lnR>
                      <a:noFill/>
                    </a:lnR>
                    <a:lnT>
                      <a:noFill/>
                    </a:lnT>
                    <a:lnB>
                      <a:noFill/>
                    </a:lnB>
                  </a:tcPr>
                </a:tc>
                <a:tc>
                  <a:txBody>
                    <a:bodyPr/>
                    <a:lstStyle/>
                    <a:p>
                      <a:r>
                        <a:rPr lang="en-US" sz="1000"/>
                        <a:t>LLC</a:t>
                      </a:r>
                    </a:p>
                  </a:txBody>
                  <a:tcPr anchor="ctr">
                    <a:lnL>
                      <a:noFill/>
                    </a:lnL>
                    <a:lnR>
                      <a:noFill/>
                    </a:lnR>
                    <a:lnT>
                      <a:noFill/>
                    </a:lnT>
                    <a:lnB>
                      <a:noFill/>
                    </a:lnB>
                  </a:tcPr>
                </a:tc>
                <a:tc>
                  <a:txBody>
                    <a:bodyPr/>
                    <a:lstStyle/>
                    <a:p>
                      <a:r>
                        <a:rPr lang="en-US" sz="900"/>
                        <a:t>Fayetteville</a:t>
                      </a:r>
                    </a:p>
                  </a:txBody>
                  <a:tcPr anchor="ctr">
                    <a:lnL>
                      <a:noFill/>
                    </a:lnL>
                    <a:lnR>
                      <a:noFill/>
                    </a:lnR>
                    <a:lnT>
                      <a:noFill/>
                    </a:lnT>
                    <a:lnB>
                      <a:noFill/>
                    </a:lnB>
                  </a:tcPr>
                </a:tc>
                <a:tc>
                  <a:txBody>
                    <a:bodyPr/>
                    <a:lstStyle/>
                    <a:p>
                      <a:r>
                        <a:rPr lang="en-US" sz="1000"/>
                        <a:t>N</a:t>
                      </a:r>
                    </a:p>
                  </a:txBody>
                  <a:tcPr anchor="ctr">
                    <a:lnL>
                      <a:noFill/>
                    </a:lnL>
                    <a:lnR>
                      <a:noFill/>
                    </a:lnR>
                    <a:lnT>
                      <a:noFill/>
                    </a:lnT>
                    <a:lnB>
                      <a:noFill/>
                    </a:lnB>
                  </a:tcPr>
                </a:tc>
                <a:tc>
                  <a:txBody>
                    <a:bodyPr/>
                    <a:lstStyle/>
                    <a:p>
                      <a:r>
                        <a:rPr lang="en-US" sz="1000"/>
                        <a:t>N</a:t>
                      </a:r>
                    </a:p>
                  </a:txBody>
                  <a:tcPr anchor="ctr">
                    <a:lnL>
                      <a:noFill/>
                    </a:lnL>
                    <a:lnR>
                      <a:noFill/>
                    </a:lnR>
                    <a:lnT>
                      <a:noFill/>
                    </a:lnT>
                    <a:lnB>
                      <a:noFill/>
                    </a:lnB>
                  </a:tcPr>
                </a:tc>
                <a:tc>
                  <a:txBody>
                    <a:bodyPr/>
                    <a:lstStyle/>
                    <a:p>
                      <a:r>
                        <a:rPr lang="en-US" sz="1000"/>
                        <a:t>TN</a:t>
                      </a:r>
                    </a:p>
                  </a:txBody>
                  <a:tcPr anchor="ctr">
                    <a:lnL>
                      <a:noFill/>
                    </a:lnL>
                    <a:lnR>
                      <a:noFill/>
                    </a:lnR>
                    <a:lnT>
                      <a:noFill/>
                    </a:lnT>
                    <a:lnB>
                      <a:noFill/>
                    </a:lnB>
                  </a:tcPr>
                </a:tc>
                <a:tc>
                  <a:txBody>
                    <a:bodyPr/>
                    <a:lstStyle/>
                    <a:p>
                      <a:r>
                        <a:rPr lang="en-US" sz="1000"/>
                        <a:t>N</a:t>
                      </a:r>
                    </a:p>
                  </a:txBody>
                  <a:tcPr anchor="ctr">
                    <a:lnL>
                      <a:noFill/>
                    </a:lnL>
                    <a:lnR>
                      <a:noFill/>
                    </a:lnR>
                    <a:lnT>
                      <a:noFill/>
                    </a:lnT>
                    <a:lnB>
                      <a:noFill/>
                    </a:lnB>
                  </a:tcPr>
                </a:tc>
                <a:extLst>
                  <a:ext uri="{0D108BD9-81ED-4DB2-BD59-A6C34878D82A}">
                    <a16:rowId xmlns:a16="http://schemas.microsoft.com/office/drawing/2014/main" val="1441453033"/>
                  </a:ext>
                </a:extLst>
              </a:tr>
              <a:tr h="318040">
                <a:tc>
                  <a:txBody>
                    <a:bodyPr/>
                    <a:lstStyle/>
                    <a:p>
                      <a:r>
                        <a:rPr lang="en-US" sz="1000">
                          <a:effectLst/>
                        </a:rPr>
                        <a:t>FLC-I-SE-TN-56136731-1123</a:t>
                      </a:r>
                    </a:p>
                  </a:txBody>
                  <a:tcPr anchor="ctr">
                    <a:lnL>
                      <a:noFill/>
                    </a:lnL>
                    <a:lnR>
                      <a:noFill/>
                    </a:lnR>
                    <a:lnT>
                      <a:noFill/>
                    </a:lnT>
                    <a:lnB>
                      <a:noFill/>
                    </a:lnB>
                  </a:tcPr>
                </a:tc>
                <a:tc>
                  <a:txBody>
                    <a:bodyPr/>
                    <a:lstStyle/>
                    <a:p>
                      <a:r>
                        <a:rPr lang="en-US" sz="1000"/>
                        <a:t>SPRINGFIELD AG SERVICE LLC</a:t>
                      </a:r>
                    </a:p>
                  </a:txBody>
                  <a:tcPr anchor="ctr">
                    <a:lnL>
                      <a:noFill/>
                    </a:lnL>
                    <a:lnR>
                      <a:noFill/>
                    </a:lnR>
                    <a:lnT>
                      <a:noFill/>
                    </a:lnT>
                    <a:lnB>
                      <a:noFill/>
                    </a:lnB>
                  </a:tcPr>
                </a:tc>
                <a:tc>
                  <a:txBody>
                    <a:bodyPr/>
                    <a:lstStyle/>
                    <a:p>
                      <a:pPr algn="r"/>
                      <a:r>
                        <a:rPr lang="en-US" sz="1000"/>
                        <a:t>11/23/2021</a:t>
                      </a:r>
                    </a:p>
                  </a:txBody>
                  <a:tcPr anchor="ctr">
                    <a:lnL>
                      <a:noFill/>
                    </a:lnL>
                    <a:lnR>
                      <a:noFill/>
                    </a:lnR>
                    <a:lnT>
                      <a:noFill/>
                    </a:lnT>
                    <a:lnB>
                      <a:noFill/>
                    </a:lnB>
                  </a:tcPr>
                </a:tc>
                <a:tc>
                  <a:txBody>
                    <a:bodyPr/>
                    <a:lstStyle/>
                    <a:p>
                      <a:pPr algn="r"/>
                      <a:r>
                        <a:rPr lang="en-US" sz="1000"/>
                        <a:t>11/22/2023</a:t>
                      </a:r>
                    </a:p>
                  </a:txBody>
                  <a:tcPr anchor="ctr">
                    <a:lnL>
                      <a:noFill/>
                    </a:lnL>
                    <a:lnR>
                      <a:noFill/>
                    </a:lnR>
                    <a:lnT>
                      <a:noFill/>
                    </a:lnT>
                    <a:lnB>
                      <a:noFill/>
                    </a:lnB>
                  </a:tcPr>
                </a:tc>
                <a:tc>
                  <a:txBody>
                    <a:bodyPr/>
                    <a:lstStyle/>
                    <a:p>
                      <a:r>
                        <a:rPr lang="en-US" sz="1000"/>
                        <a:t>JACKSON</a:t>
                      </a:r>
                    </a:p>
                  </a:txBody>
                  <a:tcPr anchor="ctr">
                    <a:lnL>
                      <a:noFill/>
                    </a:lnL>
                    <a:lnR>
                      <a:noFill/>
                    </a:lnR>
                    <a:lnT>
                      <a:noFill/>
                    </a:lnT>
                    <a:lnB>
                      <a:noFill/>
                    </a:lnB>
                  </a:tcPr>
                </a:tc>
                <a:tc>
                  <a:txBody>
                    <a:bodyPr/>
                    <a:lstStyle/>
                    <a:p>
                      <a:r>
                        <a:rPr lang="en-US" sz="1000"/>
                        <a:t>TN</a:t>
                      </a:r>
                    </a:p>
                  </a:txBody>
                  <a:tcPr anchor="ctr">
                    <a:lnL>
                      <a:noFill/>
                    </a:lnL>
                    <a:lnR>
                      <a:noFill/>
                    </a:lnR>
                    <a:lnT>
                      <a:noFill/>
                    </a:lnT>
                    <a:lnB>
                      <a:noFill/>
                    </a:lnB>
                  </a:tcPr>
                </a:tc>
                <a:tc>
                  <a:txBody>
                    <a:bodyPr/>
                    <a:lstStyle/>
                    <a:p>
                      <a:r>
                        <a:rPr lang="en-US" sz="1000"/>
                        <a:t>Corporation</a:t>
                      </a:r>
                    </a:p>
                  </a:txBody>
                  <a:tcPr anchor="ctr">
                    <a:lnL>
                      <a:noFill/>
                    </a:lnL>
                    <a:lnR>
                      <a:noFill/>
                    </a:lnR>
                    <a:lnT>
                      <a:noFill/>
                    </a:lnT>
                    <a:lnB>
                      <a:noFill/>
                    </a:lnB>
                  </a:tcPr>
                </a:tc>
                <a:tc>
                  <a:txBody>
                    <a:bodyPr/>
                    <a:lstStyle/>
                    <a:p>
                      <a:r>
                        <a:rPr lang="en-US" sz="900"/>
                        <a:t>Jackson</a:t>
                      </a:r>
                    </a:p>
                  </a:txBody>
                  <a:tcPr anchor="ctr">
                    <a:lnL>
                      <a:noFill/>
                    </a:lnL>
                    <a:lnR>
                      <a:noFill/>
                    </a:lnR>
                    <a:lnT>
                      <a:noFill/>
                    </a:lnT>
                    <a:lnB>
                      <a:noFill/>
                    </a:lnB>
                  </a:tcPr>
                </a:tc>
                <a:tc>
                  <a:txBody>
                    <a:bodyPr/>
                    <a:lstStyle/>
                    <a:p>
                      <a:r>
                        <a:rPr lang="en-US" sz="1000"/>
                        <a:t>N</a:t>
                      </a:r>
                    </a:p>
                  </a:txBody>
                  <a:tcPr anchor="ctr">
                    <a:lnL>
                      <a:noFill/>
                    </a:lnL>
                    <a:lnR>
                      <a:noFill/>
                    </a:lnR>
                    <a:lnT>
                      <a:noFill/>
                    </a:lnT>
                    <a:lnB>
                      <a:noFill/>
                    </a:lnB>
                  </a:tcPr>
                </a:tc>
                <a:tc>
                  <a:txBody>
                    <a:bodyPr/>
                    <a:lstStyle/>
                    <a:p>
                      <a:r>
                        <a:rPr lang="en-US" sz="1000"/>
                        <a:t>N</a:t>
                      </a:r>
                    </a:p>
                  </a:txBody>
                  <a:tcPr anchor="ctr">
                    <a:lnL>
                      <a:noFill/>
                    </a:lnL>
                    <a:lnR>
                      <a:noFill/>
                    </a:lnR>
                    <a:lnT>
                      <a:noFill/>
                    </a:lnT>
                    <a:lnB>
                      <a:noFill/>
                    </a:lnB>
                  </a:tcPr>
                </a:tc>
                <a:tc>
                  <a:txBody>
                    <a:bodyPr/>
                    <a:lstStyle/>
                    <a:p>
                      <a:r>
                        <a:rPr lang="en-US" sz="1000"/>
                        <a:t>TN</a:t>
                      </a:r>
                    </a:p>
                  </a:txBody>
                  <a:tcPr anchor="ctr">
                    <a:lnL>
                      <a:noFill/>
                    </a:lnL>
                    <a:lnR>
                      <a:noFill/>
                    </a:lnR>
                    <a:lnT>
                      <a:noFill/>
                    </a:lnT>
                    <a:lnB>
                      <a:noFill/>
                    </a:lnB>
                  </a:tcPr>
                </a:tc>
                <a:tc>
                  <a:txBody>
                    <a:bodyPr/>
                    <a:lstStyle/>
                    <a:p>
                      <a:r>
                        <a:rPr lang="en-US" sz="1000"/>
                        <a:t>Y</a:t>
                      </a:r>
                    </a:p>
                  </a:txBody>
                  <a:tcPr anchor="ctr">
                    <a:lnL>
                      <a:noFill/>
                    </a:lnL>
                    <a:lnR>
                      <a:noFill/>
                    </a:lnR>
                    <a:lnT>
                      <a:noFill/>
                    </a:lnT>
                    <a:lnB>
                      <a:noFill/>
                    </a:lnB>
                  </a:tcPr>
                </a:tc>
                <a:extLst>
                  <a:ext uri="{0D108BD9-81ED-4DB2-BD59-A6C34878D82A}">
                    <a16:rowId xmlns:a16="http://schemas.microsoft.com/office/drawing/2014/main" val="794019351"/>
                  </a:ext>
                </a:extLst>
              </a:tr>
              <a:tr h="318040">
                <a:tc>
                  <a:txBody>
                    <a:bodyPr/>
                    <a:lstStyle/>
                    <a:p>
                      <a:r>
                        <a:rPr lang="en-US" sz="1000">
                          <a:effectLst/>
                        </a:rPr>
                        <a:t>FLC-I-SE-TN-90162148-0724</a:t>
                      </a:r>
                    </a:p>
                  </a:txBody>
                  <a:tcPr anchor="ctr">
                    <a:lnL>
                      <a:noFill/>
                    </a:lnL>
                    <a:lnR>
                      <a:noFill/>
                    </a:lnR>
                    <a:lnT>
                      <a:noFill/>
                    </a:lnT>
                    <a:lnB>
                      <a:noFill/>
                    </a:lnB>
                  </a:tcPr>
                </a:tc>
                <a:tc>
                  <a:txBody>
                    <a:bodyPr/>
                    <a:lstStyle/>
                    <a:p>
                      <a:r>
                        <a:rPr lang="en-US" sz="1000"/>
                        <a:t>NESTOR MONTIEL ARAGON</a:t>
                      </a:r>
                    </a:p>
                  </a:txBody>
                  <a:tcPr anchor="ctr">
                    <a:lnL>
                      <a:noFill/>
                    </a:lnL>
                    <a:lnR>
                      <a:noFill/>
                    </a:lnR>
                    <a:lnT>
                      <a:noFill/>
                    </a:lnT>
                    <a:lnB>
                      <a:noFill/>
                    </a:lnB>
                  </a:tcPr>
                </a:tc>
                <a:tc>
                  <a:txBody>
                    <a:bodyPr/>
                    <a:lstStyle/>
                    <a:p>
                      <a:pPr algn="r"/>
                      <a:r>
                        <a:rPr lang="en-US" sz="1000"/>
                        <a:t>7/11/2023</a:t>
                      </a:r>
                    </a:p>
                  </a:txBody>
                  <a:tcPr anchor="ctr">
                    <a:lnL>
                      <a:noFill/>
                    </a:lnL>
                    <a:lnR>
                      <a:noFill/>
                    </a:lnR>
                    <a:lnT>
                      <a:noFill/>
                    </a:lnT>
                    <a:lnB>
                      <a:noFill/>
                    </a:lnB>
                  </a:tcPr>
                </a:tc>
                <a:tc>
                  <a:txBody>
                    <a:bodyPr/>
                    <a:lstStyle/>
                    <a:p>
                      <a:pPr algn="r"/>
                      <a:r>
                        <a:rPr lang="en-US" sz="1000"/>
                        <a:t>7/10/2024</a:t>
                      </a:r>
                    </a:p>
                  </a:txBody>
                  <a:tcPr anchor="ctr">
                    <a:lnL>
                      <a:noFill/>
                    </a:lnL>
                    <a:lnR>
                      <a:noFill/>
                    </a:lnR>
                    <a:lnT>
                      <a:noFill/>
                    </a:lnT>
                    <a:lnB>
                      <a:noFill/>
                    </a:lnB>
                  </a:tcPr>
                </a:tc>
                <a:tc>
                  <a:txBody>
                    <a:bodyPr/>
                    <a:lstStyle/>
                    <a:p>
                      <a:r>
                        <a:rPr lang="en-US" sz="1000"/>
                        <a:t>NASHVILLE</a:t>
                      </a:r>
                    </a:p>
                  </a:txBody>
                  <a:tcPr anchor="ctr">
                    <a:lnL>
                      <a:noFill/>
                    </a:lnL>
                    <a:lnR>
                      <a:noFill/>
                    </a:lnR>
                    <a:lnT>
                      <a:noFill/>
                    </a:lnT>
                    <a:lnB>
                      <a:noFill/>
                    </a:lnB>
                  </a:tcPr>
                </a:tc>
                <a:tc>
                  <a:txBody>
                    <a:bodyPr/>
                    <a:lstStyle/>
                    <a:p>
                      <a:r>
                        <a:rPr lang="en-US" sz="1000"/>
                        <a:t>TN</a:t>
                      </a:r>
                    </a:p>
                  </a:txBody>
                  <a:tcPr anchor="ctr">
                    <a:lnL>
                      <a:noFill/>
                    </a:lnL>
                    <a:lnR>
                      <a:noFill/>
                    </a:lnR>
                    <a:lnT>
                      <a:noFill/>
                    </a:lnT>
                    <a:lnB>
                      <a:noFill/>
                    </a:lnB>
                  </a:tcPr>
                </a:tc>
                <a:tc>
                  <a:txBody>
                    <a:bodyPr/>
                    <a:lstStyle/>
                    <a:p>
                      <a:r>
                        <a:rPr lang="en-US" sz="1000"/>
                        <a:t>Individual</a:t>
                      </a:r>
                    </a:p>
                  </a:txBody>
                  <a:tcPr anchor="ctr">
                    <a:lnL>
                      <a:noFill/>
                    </a:lnL>
                    <a:lnR>
                      <a:noFill/>
                    </a:lnR>
                    <a:lnT>
                      <a:noFill/>
                    </a:lnT>
                    <a:lnB>
                      <a:noFill/>
                    </a:lnB>
                  </a:tcPr>
                </a:tc>
                <a:tc>
                  <a:txBody>
                    <a:bodyPr/>
                    <a:lstStyle/>
                    <a:p>
                      <a:r>
                        <a:rPr lang="en-US" sz="900"/>
                        <a:t>Nashville</a:t>
                      </a:r>
                    </a:p>
                  </a:txBody>
                  <a:tcPr anchor="ctr">
                    <a:lnL>
                      <a:noFill/>
                    </a:lnL>
                    <a:lnR>
                      <a:noFill/>
                    </a:lnR>
                    <a:lnT>
                      <a:noFill/>
                    </a:lnT>
                    <a:lnB>
                      <a:noFill/>
                    </a:lnB>
                  </a:tcPr>
                </a:tc>
                <a:tc>
                  <a:txBody>
                    <a:bodyPr/>
                    <a:lstStyle/>
                    <a:p>
                      <a:r>
                        <a:rPr lang="en-US" sz="1000"/>
                        <a:t>Y</a:t>
                      </a:r>
                    </a:p>
                  </a:txBody>
                  <a:tcPr anchor="ctr">
                    <a:lnL>
                      <a:noFill/>
                    </a:lnL>
                    <a:lnR>
                      <a:noFill/>
                    </a:lnR>
                    <a:lnT>
                      <a:noFill/>
                    </a:lnT>
                    <a:lnB>
                      <a:noFill/>
                    </a:lnB>
                  </a:tcPr>
                </a:tc>
                <a:tc>
                  <a:txBody>
                    <a:bodyPr/>
                    <a:lstStyle/>
                    <a:p>
                      <a:r>
                        <a:rPr lang="en-US" sz="1000"/>
                        <a:t>N</a:t>
                      </a:r>
                    </a:p>
                  </a:txBody>
                  <a:tcPr anchor="ctr">
                    <a:lnL>
                      <a:noFill/>
                    </a:lnL>
                    <a:lnR>
                      <a:noFill/>
                    </a:lnR>
                    <a:lnT>
                      <a:noFill/>
                    </a:lnT>
                    <a:lnB>
                      <a:noFill/>
                    </a:lnB>
                  </a:tcPr>
                </a:tc>
                <a:tc>
                  <a:txBody>
                    <a:bodyPr/>
                    <a:lstStyle/>
                    <a:p>
                      <a:r>
                        <a:rPr lang="en-US" sz="1000"/>
                        <a:t>TN</a:t>
                      </a:r>
                    </a:p>
                  </a:txBody>
                  <a:tcPr anchor="ctr">
                    <a:lnL>
                      <a:noFill/>
                    </a:lnL>
                    <a:lnR>
                      <a:noFill/>
                    </a:lnR>
                    <a:lnT>
                      <a:noFill/>
                    </a:lnT>
                    <a:lnB>
                      <a:noFill/>
                    </a:lnB>
                  </a:tcPr>
                </a:tc>
                <a:tc>
                  <a:txBody>
                    <a:bodyPr/>
                    <a:lstStyle/>
                    <a:p>
                      <a:r>
                        <a:rPr lang="en-US" sz="1000"/>
                        <a:t>N</a:t>
                      </a:r>
                    </a:p>
                  </a:txBody>
                  <a:tcPr anchor="ctr">
                    <a:lnL>
                      <a:noFill/>
                    </a:lnL>
                    <a:lnR>
                      <a:noFill/>
                    </a:lnR>
                    <a:lnT>
                      <a:noFill/>
                    </a:lnT>
                    <a:lnB>
                      <a:noFill/>
                    </a:lnB>
                  </a:tcPr>
                </a:tc>
                <a:extLst>
                  <a:ext uri="{0D108BD9-81ED-4DB2-BD59-A6C34878D82A}">
                    <a16:rowId xmlns:a16="http://schemas.microsoft.com/office/drawing/2014/main" val="1604795152"/>
                  </a:ext>
                </a:extLst>
              </a:tr>
            </a:tbl>
          </a:graphicData>
        </a:graphic>
      </p:graphicFrame>
    </p:spTree>
    <p:extLst>
      <p:ext uri="{BB962C8B-B14F-4D97-AF65-F5344CB8AC3E}">
        <p14:creationId xmlns:p14="http://schemas.microsoft.com/office/powerpoint/2010/main" val="19528336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C49B03-BF47-A05C-DEE7-CA1BE17C4B7D}"/>
              </a:ext>
            </a:extLst>
          </p:cNvPr>
          <p:cNvSpPr>
            <a:spLocks noGrp="1"/>
          </p:cNvSpPr>
          <p:nvPr>
            <p:ph type="title"/>
          </p:nvPr>
        </p:nvSpPr>
        <p:spPr/>
        <p:txBody>
          <a:bodyPr/>
          <a:lstStyle/>
          <a:p>
            <a:r>
              <a:rPr lang="en-US"/>
              <a:t>Considerations when Working with a FLC</a:t>
            </a:r>
          </a:p>
        </p:txBody>
      </p:sp>
      <p:pic>
        <p:nvPicPr>
          <p:cNvPr id="8" name="Picture Placeholder 7" descr="A person standing next to a tractor&#10;&#10;Description automatically generated">
            <a:extLst>
              <a:ext uri="{FF2B5EF4-FFF2-40B4-BE49-F238E27FC236}">
                <a16:creationId xmlns:a16="http://schemas.microsoft.com/office/drawing/2014/main" id="{42F333AE-3149-90B4-D850-93F5C490D190}"/>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t="1372" b="38160"/>
          <a:stretch/>
        </p:blipFill>
        <p:spPr>
          <a:xfrm>
            <a:off x="15" y="0"/>
            <a:ext cx="12191985" cy="4915076"/>
          </a:xfrm>
        </p:spPr>
      </p:pic>
    </p:spTree>
    <p:extLst>
      <p:ext uri="{BB962C8B-B14F-4D97-AF65-F5344CB8AC3E}">
        <p14:creationId xmlns:p14="http://schemas.microsoft.com/office/powerpoint/2010/main" val="294567450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1A373-05B0-ABBD-B8DE-B6571AF6BDD1}"/>
              </a:ext>
            </a:extLst>
          </p:cNvPr>
          <p:cNvSpPr>
            <a:spLocks noGrp="1"/>
          </p:cNvSpPr>
          <p:nvPr>
            <p:ph type="title"/>
          </p:nvPr>
        </p:nvSpPr>
        <p:spPr/>
        <p:txBody>
          <a:bodyPr/>
          <a:lstStyle/>
          <a:p>
            <a:r>
              <a:rPr lang="en-US" b="1">
                <a:solidFill>
                  <a:schemeClr val="accent1">
                    <a:lumMod val="20000"/>
                    <a:lumOff val="80000"/>
                  </a:schemeClr>
                </a:solidFill>
              </a:rPr>
              <a:t>What does "joint employment" mean?</a:t>
            </a:r>
          </a:p>
        </p:txBody>
      </p:sp>
      <p:sp>
        <p:nvSpPr>
          <p:cNvPr id="5" name="Text Placeholder 4">
            <a:extLst>
              <a:ext uri="{FF2B5EF4-FFF2-40B4-BE49-F238E27FC236}">
                <a16:creationId xmlns:a16="http://schemas.microsoft.com/office/drawing/2014/main" id="{6F594E4E-1102-AD2F-C8CF-AA350A59945F}"/>
              </a:ext>
            </a:extLst>
          </p:cNvPr>
          <p:cNvSpPr>
            <a:spLocks noGrp="1"/>
          </p:cNvSpPr>
          <p:nvPr>
            <p:ph type="body" sz="half" idx="2"/>
          </p:nvPr>
        </p:nvSpPr>
        <p:spPr/>
        <p:txBody>
          <a:bodyPr vert="horz" lIns="91440" tIns="45720" rIns="91440" bIns="45720" rtlCol="0" anchor="t">
            <a:normAutofit/>
          </a:bodyPr>
          <a:lstStyle/>
          <a:p>
            <a:r>
              <a:rPr lang="en-US" sz="3200">
                <a:solidFill>
                  <a:schemeClr val="bg1"/>
                </a:solidFill>
                <a:ea typeface="Calibri"/>
                <a:cs typeface="Calibri"/>
              </a:rPr>
              <a:t>Joint employment means than an individual is </a:t>
            </a:r>
            <a:r>
              <a:rPr lang="en-US" sz="3200" u="sng">
                <a:solidFill>
                  <a:schemeClr val="bg1"/>
                </a:solidFill>
                <a:ea typeface="Calibri"/>
                <a:cs typeface="Calibri"/>
              </a:rPr>
              <a:t>employed by two or more persons at the same time</a:t>
            </a:r>
            <a:r>
              <a:rPr lang="en-US" sz="3200">
                <a:solidFill>
                  <a:schemeClr val="bg2"/>
                </a:solidFill>
                <a:ea typeface="Calibri"/>
                <a:cs typeface="Calibri"/>
              </a:rPr>
              <a:t>.</a:t>
            </a:r>
            <a:r>
              <a:rPr lang="en-US" sz="3200">
                <a:solidFill>
                  <a:srgbClr val="404040"/>
                </a:solidFill>
                <a:ea typeface="Calibri"/>
                <a:cs typeface="Calibri"/>
              </a:rPr>
              <a:t> </a:t>
            </a:r>
            <a:endParaRPr lang="en-US">
              <a:ea typeface="Calibri" panose="020F0502020204030204"/>
              <a:cs typeface="Calibri" panose="020F0502020204030204"/>
            </a:endParaRPr>
          </a:p>
        </p:txBody>
      </p:sp>
      <p:pic>
        <p:nvPicPr>
          <p:cNvPr id="4" name="Picture 3" descr="A white background with black text&#10;&#10;Description automatically generated">
            <a:extLst>
              <a:ext uri="{FF2B5EF4-FFF2-40B4-BE49-F238E27FC236}">
                <a16:creationId xmlns:a16="http://schemas.microsoft.com/office/drawing/2014/main" id="{66ABB307-522C-294C-7602-4F5C753F6F5B}"/>
              </a:ext>
            </a:extLst>
          </p:cNvPr>
          <p:cNvPicPr>
            <a:picLocks noChangeAspect="1"/>
          </p:cNvPicPr>
          <p:nvPr/>
        </p:nvPicPr>
        <p:blipFill>
          <a:blip r:embed="rId2"/>
          <a:stretch>
            <a:fillRect/>
          </a:stretch>
        </p:blipFill>
        <p:spPr>
          <a:xfrm>
            <a:off x="4392880" y="1103075"/>
            <a:ext cx="7295407" cy="4129829"/>
          </a:xfrm>
          <a:prstGeom prst="rect">
            <a:avLst/>
          </a:prstGeom>
        </p:spPr>
      </p:pic>
    </p:spTree>
    <p:extLst>
      <p:ext uri="{BB962C8B-B14F-4D97-AF65-F5344CB8AC3E}">
        <p14:creationId xmlns:p14="http://schemas.microsoft.com/office/powerpoint/2010/main" val="103378396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77873980-29A5-95B8-1495-C4E41C5343E8}"/>
              </a:ext>
            </a:extLst>
          </p:cNvPr>
          <p:cNvSpPr>
            <a:spLocks noGrp="1"/>
          </p:cNvSpPr>
          <p:nvPr>
            <p:ph type="title"/>
          </p:nvPr>
        </p:nvSpPr>
        <p:spPr>
          <a:xfrm>
            <a:off x="492370" y="605896"/>
            <a:ext cx="3084844" cy="5646208"/>
          </a:xfrm>
        </p:spPr>
        <p:txBody>
          <a:bodyPr anchor="ctr">
            <a:normAutofit/>
          </a:bodyPr>
          <a:lstStyle/>
          <a:p>
            <a:r>
              <a:rPr lang="en-US" sz="2800">
                <a:solidFill>
                  <a:srgbClr val="FFFFFF"/>
                </a:solidFill>
              </a:rPr>
              <a:t>How can one determine if joint employment exists?</a:t>
            </a:r>
          </a:p>
        </p:txBody>
      </p:sp>
      <p:sp>
        <p:nvSpPr>
          <p:cNvPr id="12" name="Rectangle 11">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0D8FD736-F671-2DCE-6688-135C3DA3F60F}"/>
              </a:ext>
            </a:extLst>
          </p:cNvPr>
          <p:cNvSpPr>
            <a:spLocks noGrp="1"/>
          </p:cNvSpPr>
          <p:nvPr>
            <p:ph idx="1"/>
          </p:nvPr>
        </p:nvSpPr>
        <p:spPr>
          <a:xfrm>
            <a:off x="4742016" y="605896"/>
            <a:ext cx="6413663" cy="5646208"/>
          </a:xfrm>
        </p:spPr>
        <p:txBody>
          <a:bodyPr vert="horz" lIns="0" tIns="45720" rIns="0" bIns="45720" rtlCol="0" anchor="ctr">
            <a:normAutofit/>
          </a:bodyPr>
          <a:lstStyle/>
          <a:p>
            <a:endParaRPr lang="en-US" b="0" i="0">
              <a:effectLst/>
              <a:latin typeface="Source Sans Pro Web"/>
            </a:endParaRPr>
          </a:p>
          <a:p>
            <a:r>
              <a:rPr lang="en-US">
                <a:latin typeface="Calibri"/>
                <a:ea typeface="Calibri"/>
                <a:cs typeface="Calibri"/>
              </a:rPr>
              <a:t>The ultimate question is whether the agricultural work is economically dependent upon more than one person.</a:t>
            </a:r>
          </a:p>
          <a:p>
            <a:r>
              <a:rPr lang="en-US">
                <a:latin typeface="Calibri"/>
                <a:ea typeface="Calibri"/>
                <a:cs typeface="Calibri"/>
              </a:rPr>
              <a:t>Where a joint employment relationship exists, </a:t>
            </a:r>
            <a:r>
              <a:rPr lang="en-US" b="1" u="sng">
                <a:latin typeface="Calibri"/>
                <a:ea typeface="Calibri"/>
                <a:cs typeface="Calibri"/>
              </a:rPr>
              <a:t>each of the employers must ensure</a:t>
            </a:r>
            <a:r>
              <a:rPr lang="en-US">
                <a:latin typeface="Calibri"/>
                <a:ea typeface="Calibri"/>
                <a:cs typeface="Calibri"/>
              </a:rPr>
              <a:t> that the employee receives all employment legal rights. </a:t>
            </a:r>
          </a:p>
          <a:p>
            <a:r>
              <a:rPr lang="en-US" b="1">
                <a:latin typeface="Calibri"/>
                <a:ea typeface="Calibri"/>
                <a:cs typeface="Calibri"/>
              </a:rPr>
              <a:t>Both parties may be held liable if either party fails to comply with the law.</a:t>
            </a:r>
            <a:endParaRPr lang="en-US"/>
          </a:p>
          <a:p>
            <a:endParaRPr lang="en-US">
              <a:latin typeface="Source Sans Pro Web"/>
            </a:endParaRPr>
          </a:p>
        </p:txBody>
      </p:sp>
    </p:spTree>
    <p:extLst>
      <p:ext uri="{BB962C8B-B14F-4D97-AF65-F5344CB8AC3E}">
        <p14:creationId xmlns:p14="http://schemas.microsoft.com/office/powerpoint/2010/main" val="205500126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ECF0FC6-D57B-48B6-9036-F4FFD91A4B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9D515E-07CF-F2A0-17C8-A41EFD7AF75A}"/>
              </a:ext>
            </a:extLst>
          </p:cNvPr>
          <p:cNvSpPr>
            <a:spLocks noGrp="1"/>
          </p:cNvSpPr>
          <p:nvPr>
            <p:ph type="title"/>
          </p:nvPr>
        </p:nvSpPr>
        <p:spPr>
          <a:xfrm>
            <a:off x="990932" y="286603"/>
            <a:ext cx="6750987" cy="1450757"/>
          </a:xfrm>
        </p:spPr>
        <p:txBody>
          <a:bodyPr>
            <a:normAutofit/>
          </a:bodyPr>
          <a:lstStyle/>
          <a:p>
            <a:r>
              <a:rPr lang="en-US">
                <a:solidFill>
                  <a:schemeClr val="accent2"/>
                </a:solidFill>
                <a:ea typeface="Calibri Light"/>
                <a:cs typeface="Calibri Light"/>
              </a:rPr>
              <a:t>Q and A</a:t>
            </a:r>
            <a:endParaRPr lang="en-US">
              <a:solidFill>
                <a:schemeClr val="accent2"/>
              </a:solidFill>
            </a:endParaRPr>
          </a:p>
        </p:txBody>
      </p:sp>
      <p:sp>
        <p:nvSpPr>
          <p:cNvPr id="3" name="Content Placeholder 2">
            <a:extLst>
              <a:ext uri="{FF2B5EF4-FFF2-40B4-BE49-F238E27FC236}">
                <a16:creationId xmlns:a16="http://schemas.microsoft.com/office/drawing/2014/main" id="{47B32415-AF37-D4C5-B080-CA631A291FBF}"/>
              </a:ext>
            </a:extLst>
          </p:cNvPr>
          <p:cNvSpPr>
            <a:spLocks noGrp="1"/>
          </p:cNvSpPr>
          <p:nvPr>
            <p:ph idx="1"/>
          </p:nvPr>
        </p:nvSpPr>
        <p:spPr>
          <a:xfrm>
            <a:off x="1044204" y="2023962"/>
            <a:ext cx="6697715" cy="3845131"/>
          </a:xfrm>
        </p:spPr>
        <p:txBody>
          <a:bodyPr vert="horz" lIns="0" tIns="45720" rIns="0" bIns="45720" rtlCol="0" anchor="t">
            <a:normAutofit/>
          </a:bodyPr>
          <a:lstStyle/>
          <a:p>
            <a:r>
              <a:rPr lang="en-US" sz="2400" b="1">
                <a:solidFill>
                  <a:srgbClr val="404040"/>
                </a:solidFill>
                <a:ea typeface="Calibri"/>
                <a:cs typeface="Calibri"/>
              </a:rPr>
              <a:t>If a grower is exempt from MSPA and FLSA due to small size, but uses an FLC to find labor, is the grower still jointly liable for any MSPA/FLSA violations that could occur with that FLC?</a:t>
            </a:r>
            <a:endParaRPr lang="en-US">
              <a:solidFill>
                <a:srgbClr val="404040"/>
              </a:solidFill>
              <a:ea typeface="Calibri"/>
              <a:cs typeface="Calibri"/>
            </a:endParaRPr>
          </a:p>
          <a:p>
            <a:r>
              <a:rPr lang="en-US" sz="2400">
                <a:solidFill>
                  <a:srgbClr val="404040"/>
                </a:solidFill>
                <a:ea typeface="Calibri"/>
                <a:cs typeface="Calibri"/>
              </a:rPr>
              <a:t>Yes, if the combined total (Growers workers and FLC’s workers) of agricultural labor is greater than 500 man days.</a:t>
            </a:r>
          </a:p>
          <a:p>
            <a:r>
              <a:rPr lang="en-US" sz="2400" b="1">
                <a:solidFill>
                  <a:srgbClr val="404040"/>
                </a:solidFill>
                <a:ea typeface="Calibri"/>
                <a:cs typeface="Calibri"/>
              </a:rPr>
              <a:t>Note:</a:t>
            </a:r>
            <a:r>
              <a:rPr lang="en-US" sz="2400">
                <a:solidFill>
                  <a:srgbClr val="404040"/>
                </a:solidFill>
                <a:ea typeface="Calibri"/>
                <a:cs typeface="Calibri"/>
              </a:rPr>
              <a:t> "Man-day" means any day during which an employee works at least one hour.</a:t>
            </a:r>
          </a:p>
          <a:p>
            <a:endParaRPr lang="en-US" sz="2400" b="1">
              <a:ea typeface="Calibri"/>
              <a:cs typeface="Calibri"/>
            </a:endParaRPr>
          </a:p>
          <a:p>
            <a:endParaRPr lang="en-US">
              <a:ea typeface="Calibri"/>
              <a:cs typeface="Calibri"/>
            </a:endParaRPr>
          </a:p>
          <a:p>
            <a:endParaRPr lang="en-US">
              <a:ea typeface="Calibri"/>
              <a:cs typeface="Calibri"/>
            </a:endParaRPr>
          </a:p>
          <a:p>
            <a:endParaRPr lang="en-US" i="1">
              <a:ea typeface="Calibri"/>
              <a:cs typeface="Calibri"/>
            </a:endParaRPr>
          </a:p>
          <a:p>
            <a:endParaRPr lang="en-US">
              <a:ea typeface="Calibri"/>
              <a:cs typeface="Calibri"/>
            </a:endParaRPr>
          </a:p>
        </p:txBody>
      </p:sp>
      <p:sp>
        <p:nvSpPr>
          <p:cNvPr id="10" name="Rectangle 9">
            <a:extLst>
              <a:ext uri="{FF2B5EF4-FFF2-40B4-BE49-F238E27FC236}">
                <a16:creationId xmlns:a16="http://schemas.microsoft.com/office/drawing/2014/main" id="{717A211C-5863-4303-AC3D-AEBFDF6D6A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44150"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087519CD-2FFF-42E3-BB0C-FEAA828BA5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2823"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754011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74213A2-AA04-EE5B-09DE-E5A38A22A57C}"/>
              </a:ext>
            </a:extLst>
          </p:cNvPr>
          <p:cNvSpPr>
            <a:spLocks noGrp="1"/>
          </p:cNvSpPr>
          <p:nvPr>
            <p:ph type="title"/>
          </p:nvPr>
        </p:nvSpPr>
        <p:spPr/>
        <p:txBody>
          <a:bodyPr/>
          <a:lstStyle/>
          <a:p>
            <a:r>
              <a:rPr lang="en-US"/>
              <a:t>Best Practices</a:t>
            </a:r>
          </a:p>
        </p:txBody>
      </p:sp>
      <p:sp>
        <p:nvSpPr>
          <p:cNvPr id="3" name="Content Placeholder 2">
            <a:extLst>
              <a:ext uri="{FF2B5EF4-FFF2-40B4-BE49-F238E27FC236}">
                <a16:creationId xmlns:a16="http://schemas.microsoft.com/office/drawing/2014/main" id="{CF9EEAC4-111B-9DD6-219E-8C655FBBD4CA}"/>
              </a:ext>
            </a:extLst>
          </p:cNvPr>
          <p:cNvSpPr>
            <a:spLocks noGrp="1"/>
          </p:cNvSpPr>
          <p:nvPr>
            <p:ph idx="1"/>
          </p:nvPr>
        </p:nvSpPr>
        <p:spPr>
          <a:xfrm>
            <a:off x="1097280" y="1883334"/>
            <a:ext cx="10058400" cy="4319758"/>
          </a:xfrm>
        </p:spPr>
        <p:txBody>
          <a:bodyPr vert="horz" lIns="0" tIns="45720" rIns="0" bIns="45720" rtlCol="0" anchor="t">
            <a:normAutofit/>
          </a:bodyPr>
          <a:lstStyle/>
          <a:p>
            <a:r>
              <a:rPr lang="en-US"/>
              <a:t> </a:t>
            </a:r>
            <a:r>
              <a:rPr lang="en-US" b="1"/>
              <a:t>Make sure that you only use registered farm labor contractor</a:t>
            </a:r>
            <a:r>
              <a:rPr lang="en-US"/>
              <a:t>.</a:t>
            </a:r>
            <a:endParaRPr lang="en-US">
              <a:ea typeface="Calibri"/>
              <a:cs typeface="Calibri"/>
            </a:endParaRPr>
          </a:p>
          <a:p>
            <a:pPr marL="383540" lvl="1"/>
            <a:r>
              <a:rPr lang="en-US"/>
              <a:t>Ensure they only perform the activities they are authorized for (transporting, driving, or housing). </a:t>
            </a:r>
            <a:endParaRPr lang="en-US">
              <a:ea typeface="Calibri" panose="020F0502020204030204"/>
              <a:cs typeface="Calibri" panose="020F0502020204030204"/>
            </a:endParaRPr>
          </a:p>
          <a:p>
            <a:r>
              <a:rPr lang="en-US" sz="2100"/>
              <a:t>Due to potential joint-employment liability you may have when working with an FLC, consider verifying that the FLC’s practices meet all legal requirements.</a:t>
            </a:r>
            <a:endParaRPr lang="en-US" sz="2100">
              <a:ea typeface="Calibri"/>
              <a:cs typeface="Calibri"/>
            </a:endParaRPr>
          </a:p>
          <a:p>
            <a:pPr marL="383540" lvl="1">
              <a:buFont typeface="Calibri,Sans-Serif" panose="02070309020205020404" pitchFamily="49" charset="0"/>
              <a:buChar char="◦"/>
            </a:pPr>
            <a:r>
              <a:rPr lang="en-US" sz="1700"/>
              <a:t>Terms and conditions of the job to each employee </a:t>
            </a:r>
            <a:endParaRPr lang="en-US" sz="1700">
              <a:ea typeface="Calibri"/>
              <a:cs typeface="Calibri"/>
            </a:endParaRPr>
          </a:p>
          <a:p>
            <a:pPr marL="383540" lvl="1">
              <a:buFont typeface="Calibri,Sans-Serif" panose="02070309020205020404" pitchFamily="49" charset="0"/>
              <a:buChar char="◦"/>
            </a:pPr>
            <a:r>
              <a:rPr lang="en-US" sz="1700"/>
              <a:t>Accurate time and payroll records</a:t>
            </a:r>
            <a:endParaRPr lang="en-US" sz="1700">
              <a:ea typeface="Calibri"/>
              <a:cs typeface="Calibri"/>
            </a:endParaRPr>
          </a:p>
          <a:p>
            <a:pPr marL="383540" lvl="1">
              <a:buFont typeface="Calibri,Sans-Serif" panose="02070309020205020404" pitchFamily="49" charset="0"/>
              <a:buChar char="◦"/>
            </a:pPr>
            <a:r>
              <a:rPr lang="en-US" sz="1700"/>
              <a:t>A pay statement to each employee </a:t>
            </a:r>
            <a:endParaRPr lang="en-US" sz="1700">
              <a:ea typeface="Calibri"/>
              <a:cs typeface="Calibri"/>
            </a:endParaRPr>
          </a:p>
          <a:p>
            <a:pPr marL="383540" lvl="1">
              <a:buFont typeface="Calibri,Sans-Serif" panose="02070309020205020404" pitchFamily="49" charset="0"/>
              <a:buChar char="◦"/>
            </a:pPr>
            <a:r>
              <a:rPr lang="en-US" sz="1700"/>
              <a:t>Completed I-9 records for all workers (check ages)</a:t>
            </a:r>
            <a:endParaRPr lang="en-US"/>
          </a:p>
          <a:p>
            <a:pPr>
              <a:buFont typeface="Calibri,Sans-Serif" panose="02070309020205020404" pitchFamily="49" charset="0"/>
              <a:buChar char="◦"/>
            </a:pPr>
            <a:r>
              <a:rPr lang="en-US"/>
              <a:t>Consider checking references of any FLC and any corresponding FLCE you are considering hiring.</a:t>
            </a:r>
            <a:endParaRPr lang="en-US">
              <a:ea typeface="Calibri"/>
              <a:cs typeface="Calibri"/>
            </a:endParaRPr>
          </a:p>
          <a:p>
            <a:r>
              <a:rPr lang="en-US"/>
              <a:t>Consider paying all workers directly to ensure accurate and timely payment of wages and taxes.</a:t>
            </a:r>
            <a:endParaRPr lang="en-US">
              <a:ea typeface="Calibri"/>
              <a:cs typeface="Calibri"/>
            </a:endParaRPr>
          </a:p>
          <a:p>
            <a:endParaRPr lang="en-US"/>
          </a:p>
        </p:txBody>
      </p:sp>
    </p:spTree>
    <p:extLst>
      <p:ext uri="{BB962C8B-B14F-4D97-AF65-F5344CB8AC3E}">
        <p14:creationId xmlns:p14="http://schemas.microsoft.com/office/powerpoint/2010/main" val="202566993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F12DCF2-06BE-A40E-1C20-4EA3461E8770}"/>
              </a:ext>
            </a:extLst>
          </p:cNvPr>
          <p:cNvPicPr>
            <a:picLocks noChangeAspect="1"/>
          </p:cNvPicPr>
          <p:nvPr/>
        </p:nvPicPr>
        <p:blipFill>
          <a:blip r:embed="rId2"/>
          <a:stretch>
            <a:fillRect/>
          </a:stretch>
        </p:blipFill>
        <p:spPr>
          <a:xfrm>
            <a:off x="193767" y="194210"/>
            <a:ext cx="11779930" cy="648308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4095316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98F31E7D-68C0-5067-85C4-17068E84E2B2}"/>
              </a:ext>
            </a:extLst>
          </p:cNvPr>
          <p:cNvSpPr>
            <a:spLocks noGrp="1"/>
          </p:cNvSpPr>
          <p:nvPr>
            <p:ph type="title"/>
          </p:nvPr>
        </p:nvSpPr>
        <p:spPr>
          <a:xfrm>
            <a:off x="492370" y="605896"/>
            <a:ext cx="3084844" cy="5646208"/>
          </a:xfrm>
        </p:spPr>
        <p:txBody>
          <a:bodyPr anchor="ctr">
            <a:normAutofit/>
          </a:bodyPr>
          <a:lstStyle/>
          <a:p>
            <a:r>
              <a:rPr lang="en-US" sz="3600">
                <a:solidFill>
                  <a:srgbClr val="FFFFFF"/>
                </a:solidFill>
              </a:rPr>
              <a:t>Blooming Onion</a:t>
            </a:r>
          </a:p>
        </p:txBody>
      </p:sp>
      <p:sp>
        <p:nvSpPr>
          <p:cNvPr id="12" name="Rectangle 11">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8C8567D2-34C9-5AB6-2A16-589C22D2DF6F}"/>
              </a:ext>
            </a:extLst>
          </p:cNvPr>
          <p:cNvSpPr>
            <a:spLocks noGrp="1"/>
          </p:cNvSpPr>
          <p:nvPr>
            <p:ph idx="1"/>
          </p:nvPr>
        </p:nvSpPr>
        <p:spPr>
          <a:xfrm>
            <a:off x="4312508" y="148281"/>
            <a:ext cx="7611762" cy="6598507"/>
          </a:xfrm>
        </p:spPr>
        <p:txBody>
          <a:bodyPr anchor="ctr">
            <a:normAutofit/>
          </a:bodyPr>
          <a:lstStyle/>
          <a:p>
            <a:r>
              <a:rPr lang="en-US" sz="1600"/>
              <a:t>Human smuggling, forced labor among allegations in south Georgia federal indictment (November 22, 2021)</a:t>
            </a:r>
          </a:p>
          <a:p>
            <a:pPr lvl="1"/>
            <a:r>
              <a:rPr lang="en-US" sz="1600" u="sng"/>
              <a:t>54-count indictment </a:t>
            </a:r>
            <a:r>
              <a:rPr lang="en-US" sz="1600"/>
              <a:t>in USA v. Patricio et al. details felony charges resulting from Operation Blooming Onion, an Organized Crime Drug Enforcement Task Forces (OCDETF) investigation. </a:t>
            </a:r>
          </a:p>
          <a:p>
            <a:pPr lvl="1"/>
            <a:r>
              <a:rPr lang="en-US" sz="1600"/>
              <a:t>The multi-agency investigation, led by Homeland Security Investigations and other federal agencies, spans at least three years, and the 53-page indictment documents dozens of victims of modern-day slavery while spelling out the </a:t>
            </a:r>
            <a:r>
              <a:rPr lang="en-US" sz="1600" u="sng"/>
              <a:t>illegal acts that brought these exploited workers into the United States and imprisoned them under inhumane conditions as contract agricultural laborers</a:t>
            </a:r>
            <a:r>
              <a:rPr lang="en-US" sz="1600"/>
              <a:t>.</a:t>
            </a:r>
          </a:p>
          <a:p>
            <a:pPr lvl="1"/>
            <a:r>
              <a:rPr lang="en-US" sz="1600" b="0" i="0">
                <a:effectLst/>
                <a:latin typeface="Public Sans Web"/>
              </a:rPr>
              <a:t>Exploitation of the workers included being required to dig onions with their bare hands, paid 20 cents for each bucket harvested, and threatened with guns and violence to keep them in line. </a:t>
            </a:r>
          </a:p>
          <a:p>
            <a:pPr lvl="1"/>
            <a:r>
              <a:rPr lang="en-US" sz="1600" b="0" i="0">
                <a:effectLst/>
                <a:latin typeface="Public Sans Web"/>
              </a:rPr>
              <a:t>The workers were held in cramped, unsanitary quarters and fenced work camps with little or no food, limited plumbing and without safe water. </a:t>
            </a:r>
          </a:p>
          <a:p>
            <a:pPr lvl="1"/>
            <a:r>
              <a:rPr lang="en-US" sz="1600" b="0" i="0">
                <a:effectLst/>
                <a:latin typeface="Public Sans Web"/>
              </a:rPr>
              <a:t>The conspirators are accused of raping, kidnapping and threatening or attempting to kill some of the workers or their families, and in many cases sold or traded the workers to other conspirators. </a:t>
            </a:r>
          </a:p>
          <a:p>
            <a:pPr lvl="1"/>
            <a:r>
              <a:rPr lang="en-US" sz="1600" b="0" i="0">
                <a:effectLst/>
                <a:latin typeface="Public Sans Web"/>
              </a:rPr>
              <a:t>At least two of the workers died as a result of workplace conditions. In the Southern District of Georgia, these activities were alleged to have taken place in the counties of Atkinson, Bacon, Coffee, Tattnall, Toombs and Ware as farmers paid the conspirators to provide contract laborers.    </a:t>
            </a:r>
            <a:endParaRPr lang="en-US" sz="1600"/>
          </a:p>
          <a:p>
            <a:endParaRPr lang="en-US" sz="1600"/>
          </a:p>
        </p:txBody>
      </p:sp>
    </p:spTree>
    <p:extLst>
      <p:ext uri="{BB962C8B-B14F-4D97-AF65-F5344CB8AC3E}">
        <p14:creationId xmlns:p14="http://schemas.microsoft.com/office/powerpoint/2010/main" val="403493435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75E0D-79AB-AE33-638C-EC819B1E9892}"/>
              </a:ext>
            </a:extLst>
          </p:cNvPr>
          <p:cNvSpPr>
            <a:spLocks noGrp="1"/>
          </p:cNvSpPr>
          <p:nvPr>
            <p:ph type="title"/>
          </p:nvPr>
        </p:nvSpPr>
        <p:spPr/>
        <p:txBody>
          <a:bodyPr/>
          <a:lstStyle/>
          <a:p>
            <a:r>
              <a:rPr lang="en-US"/>
              <a:t>Human Trafficking</a:t>
            </a:r>
          </a:p>
        </p:txBody>
      </p:sp>
      <p:sp>
        <p:nvSpPr>
          <p:cNvPr id="3" name="Content Placeholder 2">
            <a:extLst>
              <a:ext uri="{FF2B5EF4-FFF2-40B4-BE49-F238E27FC236}">
                <a16:creationId xmlns:a16="http://schemas.microsoft.com/office/drawing/2014/main" id="{524A2195-AC0E-4861-A5A6-07549BB32EE8}"/>
              </a:ext>
            </a:extLst>
          </p:cNvPr>
          <p:cNvSpPr>
            <a:spLocks noGrp="1"/>
          </p:cNvSpPr>
          <p:nvPr>
            <p:ph idx="1"/>
          </p:nvPr>
        </p:nvSpPr>
        <p:spPr/>
        <p:txBody>
          <a:bodyPr/>
          <a:lstStyle/>
          <a:p>
            <a:r>
              <a:rPr lang="en-US"/>
              <a:t>What is labor trafficking? </a:t>
            </a:r>
          </a:p>
          <a:p>
            <a:pPr lvl="1"/>
            <a:r>
              <a:rPr lang="en-US"/>
              <a:t>The recruitment, harboring, transportation, provision, or obtaining of a person for labor or services, through the use of force, fraud, or coercion for the purpose of subjection to involuntary servitude, peonage, debt bondage, or slavery.</a:t>
            </a:r>
          </a:p>
        </p:txBody>
      </p:sp>
      <p:pic>
        <p:nvPicPr>
          <p:cNvPr id="4" name="Picture 3">
            <a:extLst>
              <a:ext uri="{FF2B5EF4-FFF2-40B4-BE49-F238E27FC236}">
                <a16:creationId xmlns:a16="http://schemas.microsoft.com/office/drawing/2014/main" id="{E688AB80-0145-F4D7-B918-B7A6CDC6E70D}"/>
              </a:ext>
            </a:extLst>
          </p:cNvPr>
          <p:cNvPicPr>
            <a:picLocks noChangeAspect="1"/>
          </p:cNvPicPr>
          <p:nvPr/>
        </p:nvPicPr>
        <p:blipFill>
          <a:blip r:embed="rId2"/>
          <a:stretch>
            <a:fillRect/>
          </a:stretch>
        </p:blipFill>
        <p:spPr>
          <a:xfrm>
            <a:off x="5097771" y="2940337"/>
            <a:ext cx="6146878" cy="321837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692328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7DB8BB5-4BDA-1D73-1054-1453C6D41ADA}"/>
              </a:ext>
            </a:extLst>
          </p:cNvPr>
          <p:cNvPicPr>
            <a:picLocks noChangeAspect="1"/>
          </p:cNvPicPr>
          <p:nvPr/>
        </p:nvPicPr>
        <p:blipFill>
          <a:blip r:embed="rId2"/>
          <a:stretch>
            <a:fillRect/>
          </a:stretch>
        </p:blipFill>
        <p:spPr>
          <a:xfrm>
            <a:off x="1482810" y="189545"/>
            <a:ext cx="9053229" cy="647890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0502345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A692FC9-8966-B73F-6F38-5A3F46EBC5C7}"/>
              </a:ext>
            </a:extLst>
          </p:cNvPr>
          <p:cNvPicPr>
            <a:picLocks noChangeAspect="1"/>
          </p:cNvPicPr>
          <p:nvPr/>
        </p:nvPicPr>
        <p:blipFill>
          <a:blip r:embed="rId2"/>
          <a:stretch>
            <a:fillRect/>
          </a:stretch>
        </p:blipFill>
        <p:spPr>
          <a:xfrm>
            <a:off x="1696619" y="252842"/>
            <a:ext cx="9029046" cy="571547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1158786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6A99CA4-59B8-CFA0-C377-B9118C87AF6C}"/>
              </a:ext>
            </a:extLst>
          </p:cNvPr>
          <p:cNvSpPr>
            <a:spLocks noGrp="1"/>
          </p:cNvSpPr>
          <p:nvPr>
            <p:ph type="ctrTitle"/>
          </p:nvPr>
        </p:nvSpPr>
        <p:spPr/>
        <p:txBody>
          <a:bodyPr/>
          <a:lstStyle/>
          <a:p>
            <a:r>
              <a:rPr lang="en-US"/>
              <a:t>Common Challenges with Hired Labor</a:t>
            </a:r>
          </a:p>
        </p:txBody>
      </p:sp>
      <p:sp>
        <p:nvSpPr>
          <p:cNvPr id="5" name="Subtitle 4">
            <a:extLst>
              <a:ext uri="{FF2B5EF4-FFF2-40B4-BE49-F238E27FC236}">
                <a16:creationId xmlns:a16="http://schemas.microsoft.com/office/drawing/2014/main" id="{C404B5FC-5696-23D7-1CE6-78A853830851}"/>
              </a:ext>
            </a:extLst>
          </p:cNvPr>
          <p:cNvSpPr>
            <a:spLocks noGrp="1"/>
          </p:cNvSpPr>
          <p:nvPr>
            <p:ph type="subTitle" idx="1"/>
          </p:nvPr>
        </p:nvSpPr>
        <p:spPr/>
        <p:txBody>
          <a:bodyPr vert="horz" lIns="91440" tIns="45720" rIns="91440" bIns="45720" rtlCol="0" anchor="t">
            <a:normAutofit/>
          </a:bodyPr>
          <a:lstStyle/>
          <a:p>
            <a:r>
              <a:rPr lang="en-US">
                <a:ea typeface="Calibri Light"/>
                <a:cs typeface="Calibri Light"/>
              </a:rPr>
              <a:t>Jane chadwell</a:t>
            </a:r>
            <a:br>
              <a:rPr lang="en-US">
                <a:ea typeface="Calibri Light"/>
                <a:cs typeface="Calibri Light"/>
              </a:rPr>
            </a:br>
            <a:r>
              <a:rPr lang="en-US">
                <a:cs typeface="Calibri Light"/>
              </a:rPr>
              <a:t>GAP Connections</a:t>
            </a:r>
            <a:endParaRPr lang="en-US" err="1"/>
          </a:p>
        </p:txBody>
      </p:sp>
      <p:pic>
        <p:nvPicPr>
          <p:cNvPr id="3" name="Picture 2" descr="A green letters on a black background&#10;&#10;Description automatically generated">
            <a:extLst>
              <a:ext uri="{FF2B5EF4-FFF2-40B4-BE49-F238E27FC236}">
                <a16:creationId xmlns:a16="http://schemas.microsoft.com/office/drawing/2014/main" id="{EF46EB14-DA0E-11D5-9FD2-3F47B6F769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24450" y="4587596"/>
            <a:ext cx="2693795" cy="1068557"/>
          </a:xfrm>
          <a:prstGeom prst="rect">
            <a:avLst/>
          </a:prstGeom>
        </p:spPr>
      </p:pic>
    </p:spTree>
    <p:extLst>
      <p:ext uri="{BB962C8B-B14F-4D97-AF65-F5344CB8AC3E}">
        <p14:creationId xmlns:p14="http://schemas.microsoft.com/office/powerpoint/2010/main" val="126222290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1" name="Rectangle 40">
            <a:extLst>
              <a:ext uri="{FF2B5EF4-FFF2-40B4-BE49-F238E27FC236}">
                <a16:creationId xmlns:a16="http://schemas.microsoft.com/office/drawing/2014/main" id="{1A03258A-52C6-4288-AA56-C3262A0D25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43" name="Straight Connector 42">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45" name="Rectangle 44">
            <a:extLst>
              <a:ext uri="{FF2B5EF4-FFF2-40B4-BE49-F238E27FC236}">
                <a16:creationId xmlns:a16="http://schemas.microsoft.com/office/drawing/2014/main" id="{990D0034-F768-41E7-85D4-F38C4DE85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6852E4EC-1073-296D-DF51-7960F9F81FA1}"/>
              </a:ext>
            </a:extLst>
          </p:cNvPr>
          <p:cNvPicPr>
            <a:picLocks noChangeAspect="1"/>
          </p:cNvPicPr>
          <p:nvPr/>
        </p:nvPicPr>
        <p:blipFill rotWithShape="1">
          <a:blip r:embed="rId3">
            <a:extLst>
              <a:ext uri="{28A0092B-C50C-407E-A947-70E740481C1C}">
                <a14:useLocalDpi xmlns:a14="http://schemas.microsoft.com/office/drawing/2010/main" val="0"/>
              </a:ext>
            </a:extLst>
          </a:blip>
          <a:srcRect t="7846" r="1" b="7846"/>
          <a:stretch/>
        </p:blipFill>
        <p:spPr>
          <a:xfrm>
            <a:off x="5685" y="10"/>
            <a:ext cx="12186315" cy="6857990"/>
          </a:xfrm>
          <a:prstGeom prst="rect">
            <a:avLst/>
          </a:prstGeom>
        </p:spPr>
      </p:pic>
      <p:sp>
        <p:nvSpPr>
          <p:cNvPr id="47" name="Rectangle 46">
            <a:extLst>
              <a:ext uri="{FF2B5EF4-FFF2-40B4-BE49-F238E27FC236}">
                <a16:creationId xmlns:a16="http://schemas.microsoft.com/office/drawing/2014/main" id="{95B38FD6-641F-41BF-B466-C1C6366420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48599" y="1238442"/>
            <a:ext cx="3635926" cy="4355751"/>
          </a:xfrm>
          <a:prstGeom prst="rect">
            <a:avLst/>
          </a:prstGeom>
          <a:solidFill>
            <a:srgbClr val="000000">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EBF66DB-F599-F9A3-5F8F-CBF6CAD4381F}"/>
              </a:ext>
            </a:extLst>
          </p:cNvPr>
          <p:cNvSpPr>
            <a:spLocks noGrp="1"/>
          </p:cNvSpPr>
          <p:nvPr>
            <p:ph idx="4294967295"/>
          </p:nvPr>
        </p:nvSpPr>
        <p:spPr>
          <a:xfrm>
            <a:off x="8247860" y="1507524"/>
            <a:ext cx="3084844" cy="3914969"/>
          </a:xfrm>
        </p:spPr>
        <p:txBody>
          <a:bodyPr vert="horz" lIns="0" tIns="45720" rIns="0" bIns="45720" rtlCol="0">
            <a:normAutofit lnSpcReduction="10000"/>
          </a:bodyPr>
          <a:lstStyle/>
          <a:p>
            <a:r>
              <a:rPr lang="en-US" sz="2400" b="0" i="0" u="none" strike="noStrike" baseline="0">
                <a:solidFill>
                  <a:srgbClr val="FFFFFF"/>
                </a:solidFill>
              </a:rPr>
              <a:t>Over time the proportion of hired workers has increased, creating challenges for agricultural employers that have transitioned from readily available family labor to scarce hired labor that must be sourced and managed in compliance with complex laws.</a:t>
            </a:r>
            <a:endParaRPr lang="en-US" sz="2400">
              <a:solidFill>
                <a:srgbClr val="FFFFFF"/>
              </a:solidFill>
            </a:endParaRPr>
          </a:p>
        </p:txBody>
      </p:sp>
      <p:sp>
        <p:nvSpPr>
          <p:cNvPr id="49" name="Rectangle 48">
            <a:extLst>
              <a:ext uri="{FF2B5EF4-FFF2-40B4-BE49-F238E27FC236}">
                <a16:creationId xmlns:a16="http://schemas.microsoft.com/office/drawing/2014/main" id="{FFDAE799-CF89-4844-9410-D1C0F8CBC8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48599" y="1240045"/>
            <a:ext cx="64008" cy="4352544"/>
          </a:xfrm>
          <a:prstGeom prst="rect">
            <a:avLst/>
          </a:prstGeom>
          <a:solidFill>
            <a:srgbClr val="C18F3F"/>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5312574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D829E218-74FB-4455-98BE-F2C5BA8978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7" name="Rectangle 46">
            <a:extLst>
              <a:ext uri="{FF2B5EF4-FFF2-40B4-BE49-F238E27FC236}">
                <a16:creationId xmlns:a16="http://schemas.microsoft.com/office/drawing/2014/main" id="{7E8D75FD-D4F9-4D11-B70D-82EFCB4CFA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49" name="Straight Connector 48">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1" name="Rectangle 50">
            <a:extLst>
              <a:ext uri="{FF2B5EF4-FFF2-40B4-BE49-F238E27FC236}">
                <a16:creationId xmlns:a16="http://schemas.microsoft.com/office/drawing/2014/main" id="{2FDF0794-1B86-42B2-B8C7-F60123E638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4"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Placeholder 11" descr="A person wearing a hat&#10;&#10;Description automatically generated">
            <a:extLst>
              <a:ext uri="{FF2B5EF4-FFF2-40B4-BE49-F238E27FC236}">
                <a16:creationId xmlns:a16="http://schemas.microsoft.com/office/drawing/2014/main" id="{6095D4CC-820C-77C4-47B7-7EBE648288A9}"/>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t="7865" b="7866"/>
          <a:stretch/>
        </p:blipFill>
        <p:spPr>
          <a:xfrm>
            <a:off x="20" y="975"/>
            <a:ext cx="12191980" cy="6858000"/>
          </a:xfrm>
          <a:prstGeom prst="rect">
            <a:avLst/>
          </a:prstGeom>
        </p:spPr>
      </p:pic>
      <p:sp>
        <p:nvSpPr>
          <p:cNvPr id="53" name="Rectangle 52">
            <a:extLst>
              <a:ext uri="{FF2B5EF4-FFF2-40B4-BE49-F238E27FC236}">
                <a16:creationId xmlns:a16="http://schemas.microsoft.com/office/drawing/2014/main" id="{C5373426-E26E-431D-959C-5DB96C0B6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1238442"/>
            <a:ext cx="3635926" cy="4355751"/>
          </a:xfrm>
          <a:prstGeom prst="rect">
            <a:avLst/>
          </a:prstGeom>
          <a:solidFill>
            <a:srgbClr val="000000">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77F83A-73B4-2875-4097-2C5A6C03056E}"/>
              </a:ext>
            </a:extLst>
          </p:cNvPr>
          <p:cNvSpPr>
            <a:spLocks noGrp="1"/>
          </p:cNvSpPr>
          <p:nvPr>
            <p:ph type="title"/>
          </p:nvPr>
        </p:nvSpPr>
        <p:spPr>
          <a:xfrm>
            <a:off x="853439" y="1383957"/>
            <a:ext cx="3214307" cy="2992971"/>
          </a:xfrm>
        </p:spPr>
        <p:txBody>
          <a:bodyPr vert="horz" lIns="91440" tIns="45720" rIns="91440" bIns="45720" rtlCol="0" anchor="b">
            <a:noAutofit/>
          </a:bodyPr>
          <a:lstStyle/>
          <a:p>
            <a:r>
              <a:rPr lang="en-US" sz="2000" b="1"/>
              <a:t>Focus on the need, the finding, the cost, the hiring….but what about the managing and the communicating?</a:t>
            </a:r>
            <a:br>
              <a:rPr lang="en-US" sz="2000" b="1"/>
            </a:br>
            <a:br>
              <a:rPr lang="en-US" sz="2000" b="1"/>
            </a:br>
            <a:r>
              <a:rPr lang="en-US" sz="2000" b="1"/>
              <a:t>Strong labor management and leadership skills are required to run a successful agricultural operation.</a:t>
            </a:r>
            <a:br>
              <a:rPr lang="en-US" sz="2000" b="1"/>
            </a:br>
            <a:endParaRPr lang="en-US" sz="2000" b="1"/>
          </a:p>
        </p:txBody>
      </p:sp>
      <p:cxnSp>
        <p:nvCxnSpPr>
          <p:cNvPr id="55" name="Straight Connector 54">
            <a:extLst>
              <a:ext uri="{FF2B5EF4-FFF2-40B4-BE49-F238E27FC236}">
                <a16:creationId xmlns:a16="http://schemas.microsoft.com/office/drawing/2014/main" id="{96D07482-83A3-4451-943C-B469610829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17722" y="4508519"/>
            <a:ext cx="2926080" cy="0"/>
          </a:xfrm>
          <a:prstGeom prst="line">
            <a:avLst/>
          </a:prstGeom>
          <a:ln w="19050">
            <a:solidFill>
              <a:srgbClr val="C69E6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742353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63E00694-E403-4987-8634-15F6D8E4C3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US"/>
              <a:t>/</a:t>
            </a:r>
          </a:p>
        </p:txBody>
      </p:sp>
      <p:graphicFrame>
        <p:nvGraphicFramePr>
          <p:cNvPr id="29" name="Content Placeholder 2">
            <a:extLst>
              <a:ext uri="{FF2B5EF4-FFF2-40B4-BE49-F238E27FC236}">
                <a16:creationId xmlns:a16="http://schemas.microsoft.com/office/drawing/2014/main" id="{A9E049D2-38D1-F593-0D58-B9423ED54380}"/>
              </a:ext>
            </a:extLst>
          </p:cNvPr>
          <p:cNvGraphicFramePr>
            <a:graphicFrameLocks noGrp="1"/>
          </p:cNvGraphicFramePr>
          <p:nvPr>
            <p:ph idx="1"/>
            <p:extLst>
              <p:ext uri="{D42A27DB-BD31-4B8C-83A1-F6EECF244321}">
                <p14:modId xmlns:p14="http://schemas.microsoft.com/office/powerpoint/2010/main" val="3271512969"/>
              </p:ext>
            </p:extLst>
          </p:nvPr>
        </p:nvGraphicFramePr>
        <p:xfrm>
          <a:off x="494270" y="284205"/>
          <a:ext cx="11257005" cy="5943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6482336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6000"/>
                <a:shade val="99000"/>
                <a:satMod val="140000"/>
              </a:schemeClr>
            </a:gs>
            <a:gs pos="65000">
              <a:schemeClr val="bg1">
                <a:tint val="100000"/>
                <a:shade val="80000"/>
                <a:satMod val="130000"/>
              </a:schemeClr>
            </a:gs>
            <a:gs pos="100000">
              <a:schemeClr val="bg1">
                <a:tint val="100000"/>
                <a:shade val="48000"/>
                <a:satMod val="120000"/>
              </a:schemeClr>
            </a:gs>
          </a:gsLst>
          <a:lin ang="16200000" scaled="0"/>
        </a:gradFill>
        <a:effectLst/>
      </p:bgPr>
    </p:bg>
    <p:spTree>
      <p:nvGrpSpPr>
        <p:cNvPr id="1" name=""/>
        <p:cNvGrpSpPr/>
        <p:nvPr/>
      </p:nvGrpSpPr>
      <p:grpSpPr>
        <a:xfrm>
          <a:off x="0" y="0"/>
          <a:ext cx="0" cy="0"/>
          <a:chOff x="0" y="0"/>
          <a:chExt cx="0" cy="0"/>
        </a:xfrm>
      </p:grpSpPr>
      <p:pic>
        <p:nvPicPr>
          <p:cNvPr id="6" name="Picture 5" descr="Plant growing in a concrete crack">
            <a:extLst>
              <a:ext uri="{FF2B5EF4-FFF2-40B4-BE49-F238E27FC236}">
                <a16:creationId xmlns:a16="http://schemas.microsoft.com/office/drawing/2014/main" id="{0B2FA509-AEA0-3AA6-3ACF-399A05E7982F}"/>
              </a:ext>
            </a:extLst>
          </p:cNvPr>
          <p:cNvPicPr>
            <a:picLocks noChangeAspect="1"/>
          </p:cNvPicPr>
          <p:nvPr/>
        </p:nvPicPr>
        <p:blipFill rotWithShape="1">
          <a:blip r:embed="rId2">
            <a:alphaModFix amt="35000"/>
          </a:blip>
          <a:srcRect t="15730"/>
          <a:stretch/>
        </p:blipFill>
        <p:spPr>
          <a:xfrm>
            <a:off x="20" y="10"/>
            <a:ext cx="12191980" cy="6857990"/>
          </a:xfrm>
          <a:prstGeom prst="rect">
            <a:avLst/>
          </a:prstGeom>
        </p:spPr>
      </p:pic>
      <p:sp>
        <p:nvSpPr>
          <p:cNvPr id="4" name="Title 3">
            <a:extLst>
              <a:ext uri="{FF2B5EF4-FFF2-40B4-BE49-F238E27FC236}">
                <a16:creationId xmlns:a16="http://schemas.microsoft.com/office/drawing/2014/main" id="{A2E66466-FA08-1272-16D5-8CFFF61E3F17}"/>
              </a:ext>
            </a:extLst>
          </p:cNvPr>
          <p:cNvSpPr>
            <a:spLocks noGrp="1"/>
          </p:cNvSpPr>
          <p:nvPr>
            <p:ph type="ctrTitle"/>
          </p:nvPr>
        </p:nvSpPr>
        <p:spPr>
          <a:xfrm>
            <a:off x="1097280" y="758952"/>
            <a:ext cx="10058400" cy="3566160"/>
          </a:xfrm>
        </p:spPr>
        <p:txBody>
          <a:bodyPr>
            <a:normAutofit/>
          </a:bodyPr>
          <a:lstStyle/>
          <a:p>
            <a:r>
              <a:rPr lang="en-US">
                <a:solidFill>
                  <a:schemeClr val="tx1"/>
                </a:solidFill>
              </a:rPr>
              <a:t>Create the Environment that Reduces the Risk</a:t>
            </a:r>
          </a:p>
        </p:txBody>
      </p:sp>
      <p:cxnSp>
        <p:nvCxnSpPr>
          <p:cNvPr id="10" name="Straight Connector 9">
            <a:extLst>
              <a:ext uri="{FF2B5EF4-FFF2-40B4-BE49-F238E27FC236}">
                <a16:creationId xmlns:a16="http://schemas.microsoft.com/office/drawing/2014/main" id="{F3CC58E3-BDF9-495D-9327-85F68058BE3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DA0CA737-33FC-47E3-965A-D1C2CAA628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rgbClr val="8BED00"/>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22189942-24EB-488E-8B69-EB80F7E53E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645049"/>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65781259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7980D246-4FB0-32C5-6182-CD765900FF3C}"/>
              </a:ext>
            </a:extLst>
          </p:cNvPr>
          <p:cNvSpPr>
            <a:spLocks noGrp="1"/>
          </p:cNvSpPr>
          <p:nvPr>
            <p:ph type="title"/>
          </p:nvPr>
        </p:nvSpPr>
        <p:spPr>
          <a:xfrm>
            <a:off x="492370" y="605896"/>
            <a:ext cx="3084844" cy="5646208"/>
          </a:xfrm>
        </p:spPr>
        <p:txBody>
          <a:bodyPr anchor="ctr">
            <a:normAutofit/>
          </a:bodyPr>
          <a:lstStyle/>
          <a:p>
            <a:r>
              <a:rPr lang="en-US" sz="3600">
                <a:solidFill>
                  <a:srgbClr val="FFFFFF"/>
                </a:solidFill>
              </a:rPr>
              <a:t>Create the Environment that Reduces the Risk</a:t>
            </a:r>
          </a:p>
        </p:txBody>
      </p:sp>
      <p:sp>
        <p:nvSpPr>
          <p:cNvPr id="12" name="Rectangle 11">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598E1637-CDE4-E156-9417-C791C6A851E4}"/>
              </a:ext>
            </a:extLst>
          </p:cNvPr>
          <p:cNvSpPr>
            <a:spLocks noGrp="1"/>
          </p:cNvSpPr>
          <p:nvPr>
            <p:ph idx="1"/>
          </p:nvPr>
        </p:nvSpPr>
        <p:spPr>
          <a:xfrm>
            <a:off x="4742016" y="605896"/>
            <a:ext cx="6413663" cy="5992571"/>
          </a:xfrm>
        </p:spPr>
        <p:txBody>
          <a:bodyPr anchor="ctr">
            <a:normAutofit/>
          </a:bodyPr>
          <a:lstStyle/>
          <a:p>
            <a:r>
              <a:rPr lang="en-US" dirty="0">
                <a:ea typeface="Calibri"/>
                <a:cs typeface="Calibri"/>
              </a:rPr>
              <a:t>Decide and articulate your management policies.</a:t>
            </a:r>
            <a:endParaRPr lang="en-US" dirty="0"/>
          </a:p>
          <a:p>
            <a:r>
              <a:rPr lang="en-US" dirty="0">
                <a:ea typeface="Calibri"/>
                <a:cs typeface="Calibri"/>
              </a:rPr>
              <a:t>Set clear expectations</a:t>
            </a:r>
            <a:endParaRPr lang="en-US" dirty="0"/>
          </a:p>
          <a:p>
            <a:pPr marL="383540" lvl="1"/>
            <a:r>
              <a:rPr lang="en-US" dirty="0">
                <a:cs typeface="Calibri"/>
              </a:rPr>
              <a:t>What is the job? </a:t>
            </a:r>
          </a:p>
          <a:p>
            <a:pPr marL="383540" lvl="1"/>
            <a:r>
              <a:rPr lang="en-US" dirty="0">
                <a:cs typeface="Calibri"/>
              </a:rPr>
              <a:t>How much and when are they paid?</a:t>
            </a:r>
          </a:p>
          <a:p>
            <a:pPr marL="383540" lvl="1"/>
            <a:r>
              <a:rPr lang="en-US" dirty="0">
                <a:ea typeface="Calibri"/>
                <a:cs typeface="Calibri"/>
              </a:rPr>
              <a:t>How are they to interact with you and each other?</a:t>
            </a:r>
            <a:endParaRPr lang="en-US" dirty="0"/>
          </a:p>
          <a:p>
            <a:pPr marL="383540" lvl="1"/>
            <a:r>
              <a:rPr lang="en-US" dirty="0">
                <a:ea typeface="Calibri"/>
                <a:cs typeface="Calibri"/>
              </a:rPr>
              <a:t>What do they do when they have a problem or an injury?</a:t>
            </a:r>
          </a:p>
          <a:p>
            <a:pPr marL="383540" lvl="1"/>
            <a:r>
              <a:rPr lang="en-US" dirty="0">
                <a:ea typeface="Calibri"/>
                <a:cs typeface="Calibri"/>
              </a:rPr>
              <a:t>How are you going to discipline?</a:t>
            </a:r>
          </a:p>
          <a:p>
            <a:r>
              <a:rPr lang="en-US" dirty="0"/>
              <a:t>Conduct training with workers to make sure they </a:t>
            </a:r>
            <a:r>
              <a:rPr lang="en-US" u="sng" dirty="0"/>
              <a:t>understand</a:t>
            </a:r>
            <a:r>
              <a:rPr lang="en-US" dirty="0"/>
              <a:t> your policies and your expectations.</a:t>
            </a:r>
            <a:endParaRPr lang="en-US" dirty="0">
              <a:ea typeface="Calibri"/>
              <a:cs typeface="Calibri"/>
            </a:endParaRPr>
          </a:p>
          <a:p>
            <a:pPr marL="383540" lvl="1">
              <a:buFont typeface="Calibri" panose="02070309020205020404" pitchFamily="49" charset="0"/>
              <a:buChar char="◦"/>
            </a:pPr>
            <a:r>
              <a:rPr lang="en-US" dirty="0">
                <a:ea typeface="Calibri"/>
                <a:cs typeface="Calibri"/>
              </a:rPr>
              <a:t>Your role (the employer)</a:t>
            </a:r>
          </a:p>
          <a:p>
            <a:pPr marL="383540" lvl="1">
              <a:buFont typeface="Calibri" panose="02070309020205020404" pitchFamily="49" charset="0"/>
              <a:buChar char="◦"/>
            </a:pPr>
            <a:r>
              <a:rPr lang="en-US" dirty="0">
                <a:ea typeface="Calibri"/>
                <a:cs typeface="Calibri"/>
              </a:rPr>
              <a:t>Roles of any supervisors</a:t>
            </a:r>
          </a:p>
          <a:p>
            <a:pPr marL="383540" lvl="1">
              <a:buFont typeface="Calibri" panose="02070309020205020404" pitchFamily="49" charset="0"/>
              <a:buChar char="◦"/>
            </a:pPr>
            <a:r>
              <a:rPr lang="en-US" dirty="0">
                <a:ea typeface="Calibri"/>
                <a:cs typeface="Calibri"/>
              </a:rPr>
              <a:t>Where to report issues</a:t>
            </a:r>
          </a:p>
          <a:p>
            <a:pPr marL="383540" lvl="1">
              <a:buFont typeface="Calibri" panose="02070309020205020404" pitchFamily="49" charset="0"/>
              <a:buChar char="◦"/>
            </a:pPr>
            <a:r>
              <a:rPr lang="en-US" b="1" dirty="0">
                <a:solidFill>
                  <a:srgbClr val="FF0000"/>
                </a:solidFill>
                <a:ea typeface="Calibri"/>
                <a:cs typeface="Calibri"/>
              </a:rPr>
              <a:t>That you care</a:t>
            </a:r>
            <a:endParaRPr lang="en-US" dirty="0"/>
          </a:p>
          <a:p>
            <a:r>
              <a:rPr lang="en-US" u="sng" dirty="0"/>
              <a:t>Directly communicate</a:t>
            </a:r>
            <a:r>
              <a:rPr lang="en-US" dirty="0"/>
              <a:t> with workers frequently and consistently (daily, pay day, group meetings, housing visits, etc.)</a:t>
            </a:r>
            <a:endParaRPr lang="en-US" dirty="0">
              <a:ea typeface="Calibri"/>
              <a:cs typeface="Calibri"/>
            </a:endParaRPr>
          </a:p>
          <a:p>
            <a:r>
              <a:rPr lang="en-US" dirty="0">
                <a:solidFill>
                  <a:srgbClr val="404040"/>
                </a:solidFill>
                <a:ea typeface="Calibri"/>
                <a:cs typeface="Calibri"/>
              </a:rPr>
              <a:t>Keep good records! Document, document.</a:t>
            </a:r>
            <a:endParaRPr lang="en-US" sz="2000" dirty="0">
              <a:solidFill>
                <a:srgbClr val="404040"/>
              </a:solidFill>
              <a:ea typeface="Calibri"/>
              <a:cs typeface="Calibri"/>
            </a:endParaRPr>
          </a:p>
          <a:p>
            <a:endParaRPr lang="en-US">
              <a:ea typeface="Calibri"/>
              <a:cs typeface="Calibri"/>
            </a:endParaRPr>
          </a:p>
          <a:p>
            <a:pPr marL="383540" lvl="1"/>
            <a:endParaRPr lang="en-US">
              <a:ea typeface="Calibri"/>
              <a:cs typeface="Calibri"/>
            </a:endParaRPr>
          </a:p>
        </p:txBody>
      </p:sp>
    </p:spTree>
    <p:extLst>
      <p:ext uri="{BB962C8B-B14F-4D97-AF65-F5344CB8AC3E}">
        <p14:creationId xmlns:p14="http://schemas.microsoft.com/office/powerpoint/2010/main" val="253290987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11973C2-EB8B-452A-A698-4A252FD3A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10162E77-11AD-44A7-84EC-40C59EEFB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A78156-6EE6-0C55-6C6A-DA16F29DDEF8}"/>
              </a:ext>
            </a:extLst>
          </p:cNvPr>
          <p:cNvSpPr>
            <a:spLocks noGrp="1"/>
          </p:cNvSpPr>
          <p:nvPr>
            <p:ph type="title"/>
          </p:nvPr>
        </p:nvSpPr>
        <p:spPr>
          <a:xfrm>
            <a:off x="5181601" y="634946"/>
            <a:ext cx="6368142" cy="1450757"/>
          </a:xfrm>
        </p:spPr>
        <p:txBody>
          <a:bodyPr>
            <a:normAutofit/>
          </a:bodyPr>
          <a:lstStyle/>
          <a:p>
            <a:r>
              <a:rPr lang="en-US" sz="5400">
                <a:solidFill>
                  <a:srgbClr val="53542C"/>
                </a:solidFill>
                <a:ea typeface="Calibri Light"/>
                <a:cs typeface="Calibri Light"/>
              </a:rPr>
              <a:t>Scenario</a:t>
            </a:r>
            <a:endParaRPr lang="en-US" sz="5400">
              <a:solidFill>
                <a:srgbClr val="53542C"/>
              </a:solidFill>
            </a:endParaRPr>
          </a:p>
        </p:txBody>
      </p:sp>
      <p:pic>
        <p:nvPicPr>
          <p:cNvPr id="5" name="Picture 4" descr="Ripe strawberries growing on stems">
            <a:extLst>
              <a:ext uri="{FF2B5EF4-FFF2-40B4-BE49-F238E27FC236}">
                <a16:creationId xmlns:a16="http://schemas.microsoft.com/office/drawing/2014/main" id="{554824A9-BDF4-978A-1ADB-E251AA2D8220}"/>
              </a:ext>
            </a:extLst>
          </p:cNvPr>
          <p:cNvPicPr>
            <a:picLocks noChangeAspect="1"/>
          </p:cNvPicPr>
          <p:nvPr/>
        </p:nvPicPr>
        <p:blipFill rotWithShape="1">
          <a:blip r:embed="rId2"/>
          <a:srcRect l="27415" r="27415"/>
          <a:stretch/>
        </p:blipFill>
        <p:spPr>
          <a:xfrm>
            <a:off x="20" y="-12128"/>
            <a:ext cx="4654276" cy="6870127"/>
          </a:xfrm>
          <a:prstGeom prst="rect">
            <a:avLst/>
          </a:prstGeom>
        </p:spPr>
      </p:pic>
      <p:cxnSp>
        <p:nvCxnSpPr>
          <p:cNvPr id="13" name="Straight Connector 12">
            <a:extLst>
              <a:ext uri="{FF2B5EF4-FFF2-40B4-BE49-F238E27FC236}">
                <a16:creationId xmlns:a16="http://schemas.microsoft.com/office/drawing/2014/main" id="{5AB158E9-1B40-4CD6-95F0-95CA11DF7B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87617" y="2085703"/>
            <a:ext cx="617068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45CBA6C-43CE-0803-1F15-0D2E4DE8F825}"/>
              </a:ext>
            </a:extLst>
          </p:cNvPr>
          <p:cNvSpPr>
            <a:spLocks noGrp="1"/>
          </p:cNvSpPr>
          <p:nvPr>
            <p:ph idx="1"/>
          </p:nvPr>
        </p:nvSpPr>
        <p:spPr>
          <a:xfrm>
            <a:off x="5181601" y="2189018"/>
            <a:ext cx="6368142" cy="4412387"/>
          </a:xfrm>
        </p:spPr>
        <p:txBody>
          <a:bodyPr vert="horz" lIns="0" tIns="45720" rIns="0" bIns="45720" rtlCol="0" anchor="t">
            <a:noAutofit/>
          </a:bodyPr>
          <a:lstStyle/>
          <a:p>
            <a:r>
              <a:rPr lang="en-US" sz="1400">
                <a:ea typeface="Calibri"/>
                <a:cs typeface="Calibri"/>
              </a:rPr>
              <a:t>John is the Farmer; George is a supervisor</a:t>
            </a:r>
          </a:p>
          <a:p>
            <a:r>
              <a:rPr lang="en-US" sz="1400">
                <a:ea typeface="Calibri"/>
                <a:cs typeface="Calibri"/>
              </a:rPr>
              <a:t>Day 1: </a:t>
            </a:r>
          </a:p>
          <a:p>
            <a:pPr marL="383540" lvl="1"/>
            <a:r>
              <a:rPr lang="en-US" sz="1400" b="1">
                <a:ea typeface="Calibri"/>
                <a:cs typeface="Calibri"/>
              </a:rPr>
              <a:t>John:</a:t>
            </a:r>
            <a:r>
              <a:rPr lang="en-US" sz="1400">
                <a:ea typeface="Calibri"/>
                <a:cs typeface="Calibri"/>
              </a:rPr>
              <a:t> George is going to take you out to the field show you how to harvest. There is water in the field and if you need to take a break talk to George.</a:t>
            </a:r>
          </a:p>
          <a:p>
            <a:pPr marL="383540" lvl="1"/>
            <a:r>
              <a:rPr lang="en-US" sz="1400" b="1">
                <a:ea typeface="Calibri"/>
                <a:cs typeface="Calibri"/>
              </a:rPr>
              <a:t>George:</a:t>
            </a:r>
            <a:r>
              <a:rPr lang="en-US" sz="1400">
                <a:ea typeface="Calibri"/>
                <a:cs typeface="Calibri"/>
              </a:rPr>
              <a:t> Let's go to the field.  I am going to show you one time and then we need to move as quickly as possible to get this done.</a:t>
            </a:r>
          </a:p>
          <a:p>
            <a:pPr marL="383540" lvl="1"/>
            <a:r>
              <a:rPr lang="en-US" sz="1400" b="1">
                <a:ea typeface="Calibri"/>
                <a:cs typeface="Calibri"/>
              </a:rPr>
              <a:t>Workers:</a:t>
            </a:r>
            <a:r>
              <a:rPr lang="en-US" sz="1400">
                <a:ea typeface="Calibri"/>
                <a:cs typeface="Calibri"/>
              </a:rPr>
              <a:t> What is I have questions about how to harvest? What if I need to go to the bathroom? What if I start to feel sick?  What if the water jug is empty?</a:t>
            </a:r>
          </a:p>
          <a:p>
            <a:r>
              <a:rPr lang="en-US" sz="1400">
                <a:ea typeface="Calibri"/>
                <a:cs typeface="Calibri"/>
              </a:rPr>
              <a:t>Day 1:</a:t>
            </a:r>
          </a:p>
          <a:p>
            <a:pPr marL="383540" lvl="1"/>
            <a:r>
              <a:rPr lang="en-US" sz="1400" b="1">
                <a:ea typeface="Calibri"/>
                <a:cs typeface="Calibri"/>
              </a:rPr>
              <a:t>John:</a:t>
            </a:r>
            <a:r>
              <a:rPr lang="en-US" sz="1400">
                <a:ea typeface="Calibri"/>
                <a:cs typeface="Calibri"/>
              </a:rPr>
              <a:t> Hi! My name is John and I am the employer.  I hired you to work on this farm to harvest strawberries. George is the field supervisor and will help with your training in the field and manage your locations in the fields.  If you have any questions about the work or conditions in the field ask George.  George works for me and if you have any issues with George or he does not answer your questions please come to me directly.</a:t>
            </a:r>
          </a:p>
          <a:p>
            <a:pPr marL="383540" lvl="1"/>
            <a:r>
              <a:rPr lang="en-US" sz="1400" b="1">
                <a:ea typeface="Calibri"/>
                <a:cs typeface="Calibri"/>
              </a:rPr>
              <a:t>John:</a:t>
            </a:r>
            <a:r>
              <a:rPr lang="en-US" sz="1400">
                <a:ea typeface="Calibri"/>
                <a:cs typeface="Calibri"/>
              </a:rPr>
              <a:t> First, we are going to go through a training so you understand the expectations on this farm, how to work safely, and understand your role on this operation....</a:t>
            </a:r>
          </a:p>
          <a:p>
            <a:pPr marL="383540" lvl="1"/>
            <a:r>
              <a:rPr lang="en-US" sz="1400" b="1">
                <a:ea typeface="Calibri"/>
                <a:cs typeface="Calibri"/>
              </a:rPr>
              <a:t>Workers:</a:t>
            </a:r>
            <a:r>
              <a:rPr lang="en-US" sz="1400">
                <a:ea typeface="Calibri"/>
                <a:cs typeface="Calibri"/>
              </a:rPr>
              <a:t> I feel like I can talk to John or George and I understand what I need to do.</a:t>
            </a:r>
          </a:p>
        </p:txBody>
      </p:sp>
    </p:spTree>
    <p:extLst>
      <p:ext uri="{BB962C8B-B14F-4D97-AF65-F5344CB8AC3E}">
        <p14:creationId xmlns:p14="http://schemas.microsoft.com/office/powerpoint/2010/main" val="95394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 calcmode="lin" valueType="num">
                                      <p:cBhvr additive="base">
                                        <p:cTn id="4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764F4F3-B300-47FF-B945-0A9718945437}"/>
              </a:ext>
            </a:extLst>
          </p:cNvPr>
          <p:cNvSpPr>
            <a:spLocks noGrp="1"/>
          </p:cNvSpPr>
          <p:nvPr>
            <p:ph type="title"/>
          </p:nvPr>
        </p:nvSpPr>
        <p:spPr>
          <a:xfrm>
            <a:off x="4082485" y="323769"/>
            <a:ext cx="6766560" cy="768096"/>
          </a:xfrm>
        </p:spPr>
        <p:txBody>
          <a:bodyPr/>
          <a:lstStyle/>
          <a:p>
            <a:r>
              <a:rPr lang="en-US" sz="3600"/>
              <a:t>What is Retaliation?</a:t>
            </a:r>
          </a:p>
        </p:txBody>
      </p:sp>
      <p:sp>
        <p:nvSpPr>
          <p:cNvPr id="5" name="Content Placeholder 4">
            <a:extLst>
              <a:ext uri="{FF2B5EF4-FFF2-40B4-BE49-F238E27FC236}">
                <a16:creationId xmlns:a16="http://schemas.microsoft.com/office/drawing/2014/main" id="{36DD7E02-5888-1720-56E5-84A835611F6D}"/>
              </a:ext>
            </a:extLst>
          </p:cNvPr>
          <p:cNvSpPr>
            <a:spLocks noGrp="1"/>
          </p:cNvSpPr>
          <p:nvPr>
            <p:ph idx="1"/>
          </p:nvPr>
        </p:nvSpPr>
        <p:spPr>
          <a:xfrm>
            <a:off x="4082485" y="994457"/>
            <a:ext cx="6766560" cy="2700528"/>
          </a:xfrm>
        </p:spPr>
        <p:txBody>
          <a:bodyPr/>
          <a:lstStyle/>
          <a:p>
            <a:r>
              <a:rPr lang="en-US" sz="2800"/>
              <a:t>Retaliation is when an employer, manager, or supervisor takes any type of adverse action against an employee for engaging in a protected activity.</a:t>
            </a:r>
          </a:p>
          <a:p>
            <a:endParaRPr lang="en-US" sz="2800"/>
          </a:p>
          <a:p>
            <a:pPr lvl="1"/>
            <a:endParaRPr lang="en-US" sz="2800"/>
          </a:p>
        </p:txBody>
      </p:sp>
      <p:pic>
        <p:nvPicPr>
          <p:cNvPr id="9" name="Picture 8">
            <a:extLst>
              <a:ext uri="{FF2B5EF4-FFF2-40B4-BE49-F238E27FC236}">
                <a16:creationId xmlns:a16="http://schemas.microsoft.com/office/drawing/2014/main" id="{6766B2C4-D175-F3CF-A9E5-6BC32C37DDE0}"/>
              </a:ext>
            </a:extLst>
          </p:cNvPr>
          <p:cNvPicPr>
            <a:picLocks noChangeAspect="1"/>
          </p:cNvPicPr>
          <p:nvPr/>
        </p:nvPicPr>
        <p:blipFill rotWithShape="1">
          <a:blip r:embed="rId2"/>
          <a:srcRect l="4513" t="8236" r="3814"/>
          <a:stretch/>
        </p:blipFill>
        <p:spPr>
          <a:xfrm>
            <a:off x="4913434" y="3087798"/>
            <a:ext cx="5495277" cy="290962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23261587"/>
      </p:ext>
    </p:extLst>
  </p:cSld>
  <p:clrMapOvr>
    <a:masterClrMapping/>
  </p:clrMapOvr>
  <mc:AlternateContent xmlns:mc="http://schemas.openxmlformats.org/markup-compatibility/2006" xmlns:p14="http://schemas.microsoft.com/office/powerpoint/2010/main">
    <mc:Choice Requires="p14">
      <p:transition spd="slow" p14:dur="2000" advTm="15869"/>
    </mc:Choice>
    <mc:Fallback xmlns="">
      <p:transition spd="slow" advTm="15869"/>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5230A27-1553-42F8-99D7-829868E137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72232D-B4D6-429F-B3D1-2D9891B85E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bg2"/>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F434728-9AC0-659A-C128-34E508D1948D}"/>
              </a:ext>
            </a:extLst>
          </p:cNvPr>
          <p:cNvSpPr>
            <a:spLocks noGrp="1"/>
          </p:cNvSpPr>
          <p:nvPr>
            <p:ph type="title"/>
          </p:nvPr>
        </p:nvSpPr>
        <p:spPr>
          <a:xfrm>
            <a:off x="965030" y="963997"/>
            <a:ext cx="3254691" cy="4938361"/>
          </a:xfrm>
        </p:spPr>
        <p:txBody>
          <a:bodyPr anchor="ctr">
            <a:normAutofit/>
          </a:bodyPr>
          <a:lstStyle/>
          <a:p>
            <a:pPr algn="r"/>
            <a:r>
              <a:rPr lang="en-US" sz="4400">
                <a:cs typeface="Calibri Light"/>
              </a:rPr>
              <a:t>MSPA &amp; FLSA Prohibitions against Retaliation</a:t>
            </a:r>
            <a:endParaRPr lang="en-US" sz="4400"/>
          </a:p>
        </p:txBody>
      </p:sp>
      <p:cxnSp>
        <p:nvCxnSpPr>
          <p:cNvPr id="12" name="Straight Connector 11">
            <a:extLst>
              <a:ext uri="{FF2B5EF4-FFF2-40B4-BE49-F238E27FC236}">
                <a16:creationId xmlns:a16="http://schemas.microsoft.com/office/drawing/2014/main" id="{02CC3441-26B3-4381-B3DF-8AE3C288BC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0251" y="2057399"/>
            <a:ext cx="0" cy="27432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C05D4DB-AC53-4473-3E23-1C51F925DCD7}"/>
              </a:ext>
            </a:extLst>
          </p:cNvPr>
          <p:cNvSpPr>
            <a:spLocks noGrp="1"/>
          </p:cNvSpPr>
          <p:nvPr>
            <p:ph idx="1"/>
          </p:nvPr>
        </p:nvSpPr>
        <p:spPr>
          <a:xfrm>
            <a:off x="5134882" y="963507"/>
            <a:ext cx="6135097" cy="4938851"/>
          </a:xfrm>
        </p:spPr>
        <p:txBody>
          <a:bodyPr vert="horz" lIns="0" tIns="45720" rIns="0" bIns="45720" rtlCol="0" anchor="ctr">
            <a:normAutofit/>
          </a:bodyPr>
          <a:lstStyle/>
          <a:p>
            <a:r>
              <a:rPr lang="en-US" sz="1600">
                <a:ea typeface="+mn-lt"/>
                <a:cs typeface="+mn-lt"/>
              </a:rPr>
              <a:t>Section 505(a) of MSPA states that it is a </a:t>
            </a:r>
            <a:r>
              <a:rPr lang="en-US" sz="1800">
                <a:ea typeface="+mn-lt"/>
                <a:cs typeface="+mn-lt"/>
              </a:rPr>
              <a:t>violation</a:t>
            </a:r>
            <a:r>
              <a:rPr lang="en-US" sz="1600">
                <a:ea typeface="+mn-lt"/>
                <a:cs typeface="+mn-lt"/>
              </a:rPr>
              <a:t> for </a:t>
            </a:r>
            <a:r>
              <a:rPr lang="en-US" sz="1600" i="1">
                <a:ea typeface="+mn-lt"/>
                <a:cs typeface="+mn-lt"/>
              </a:rPr>
              <a:t>any person</a:t>
            </a:r>
            <a:r>
              <a:rPr lang="en-US" sz="1600">
                <a:ea typeface="+mn-lt"/>
                <a:cs typeface="+mn-lt"/>
              </a:rPr>
              <a:t> to </a:t>
            </a:r>
            <a:r>
              <a:rPr lang="en-US" sz="1600" b="1">
                <a:ea typeface="+mn-lt"/>
                <a:cs typeface="+mn-lt"/>
              </a:rPr>
              <a:t>“intimidate, threaten, restrain, coerce, blacklist, discharge, or in any manner discriminate against any migrant or seasonal agricultural worker because such worker has, with just cause, filed any complaint or instituted, or caused to be instituted, any proceeding under or related to this Act, or has testified or is about to testify in any such proceedings, or because of the exercise, with just cause, by such worker on behalf of himself or others of any right or protection afforded by this Act.”</a:t>
            </a:r>
            <a:endParaRPr lang="en-US" sz="1600">
              <a:cs typeface="Calibri" panose="020F0502020204030204"/>
            </a:endParaRPr>
          </a:p>
          <a:p>
            <a:r>
              <a:rPr lang="en-US" sz="1600">
                <a:ea typeface="+mn-lt"/>
                <a:cs typeface="+mn-lt"/>
              </a:rPr>
              <a:t>Section 15(a)(3) of the FLSA states that it is a violation for </a:t>
            </a:r>
            <a:r>
              <a:rPr lang="en-US" sz="1600" i="1">
                <a:ea typeface="+mn-lt"/>
                <a:cs typeface="+mn-lt"/>
              </a:rPr>
              <a:t>any person</a:t>
            </a:r>
            <a:r>
              <a:rPr lang="en-US" sz="1600">
                <a:ea typeface="+mn-lt"/>
                <a:cs typeface="+mn-lt"/>
              </a:rPr>
              <a:t> to </a:t>
            </a:r>
            <a:r>
              <a:rPr lang="en-US" sz="1600" b="1">
                <a:ea typeface="+mn-lt"/>
                <a:cs typeface="+mn-lt"/>
              </a:rPr>
              <a:t>“discharge or in any other manner discriminate against any employee because such employee has filed any complaint or instituted or caused to be instituted any proceeding under or related to this Act or has testified or is about to testify in any such proceeding or has served or is about to serve on an industry committee.”</a:t>
            </a:r>
            <a:endParaRPr lang="en-US" sz="1600" b="1">
              <a:cs typeface="Calibri"/>
            </a:endParaRPr>
          </a:p>
          <a:p>
            <a:r>
              <a:rPr lang="en-US" sz="1600">
                <a:ea typeface="+mn-lt"/>
                <a:cs typeface="+mn-lt"/>
              </a:rPr>
              <a:t>Employees are protected regardless of whether the complaint is made </a:t>
            </a:r>
            <a:r>
              <a:rPr lang="en-US" sz="1600" i="1">
                <a:ea typeface="+mn-lt"/>
                <a:cs typeface="+mn-lt"/>
              </a:rPr>
              <a:t>orally</a:t>
            </a:r>
            <a:r>
              <a:rPr lang="en-US" sz="1600">
                <a:ea typeface="+mn-lt"/>
                <a:cs typeface="+mn-lt"/>
              </a:rPr>
              <a:t> or </a:t>
            </a:r>
            <a:r>
              <a:rPr lang="en-US" sz="1600" i="1">
                <a:ea typeface="+mn-lt"/>
                <a:cs typeface="+mn-lt"/>
              </a:rPr>
              <a:t>in writing</a:t>
            </a:r>
            <a:r>
              <a:rPr lang="en-US" sz="1600">
                <a:ea typeface="+mn-lt"/>
                <a:cs typeface="+mn-lt"/>
              </a:rPr>
              <a:t>. Complaints made to the Wage and Hour Division are protected, and </a:t>
            </a:r>
            <a:r>
              <a:rPr lang="en-US" sz="1600" b="1">
                <a:ea typeface="+mn-lt"/>
                <a:cs typeface="+mn-lt"/>
              </a:rPr>
              <a:t>most courts have ruled that internal complaints to an employer are also protected</a:t>
            </a:r>
            <a:r>
              <a:rPr lang="en-US" sz="1600">
                <a:ea typeface="+mn-lt"/>
                <a:cs typeface="+mn-lt"/>
              </a:rPr>
              <a:t>.</a:t>
            </a:r>
            <a:endParaRPr lang="en-US" sz="1600"/>
          </a:p>
        </p:txBody>
      </p:sp>
    </p:spTree>
    <p:extLst>
      <p:ext uri="{BB962C8B-B14F-4D97-AF65-F5344CB8AC3E}">
        <p14:creationId xmlns:p14="http://schemas.microsoft.com/office/powerpoint/2010/main" val="150724472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7C6A1-C9DA-CC5A-F03D-804438569192}"/>
              </a:ext>
            </a:extLst>
          </p:cNvPr>
          <p:cNvSpPr>
            <a:spLocks noGrp="1"/>
          </p:cNvSpPr>
          <p:nvPr>
            <p:ph type="title"/>
          </p:nvPr>
        </p:nvSpPr>
        <p:spPr>
          <a:xfrm>
            <a:off x="539496" y="973836"/>
            <a:ext cx="10671048" cy="768096"/>
          </a:xfrm>
        </p:spPr>
        <p:txBody>
          <a:bodyPr/>
          <a:lstStyle/>
          <a:p>
            <a:pPr algn="l"/>
            <a:r>
              <a:rPr lang="en-US" sz="3600"/>
              <a:t>Adverse actions</a:t>
            </a:r>
          </a:p>
        </p:txBody>
      </p:sp>
      <p:sp>
        <p:nvSpPr>
          <p:cNvPr id="7" name="Content Placeholder 6">
            <a:extLst>
              <a:ext uri="{FF2B5EF4-FFF2-40B4-BE49-F238E27FC236}">
                <a16:creationId xmlns:a16="http://schemas.microsoft.com/office/drawing/2014/main" id="{832BED6C-DC97-E997-1810-5C1A4D621CCF}"/>
              </a:ext>
            </a:extLst>
          </p:cNvPr>
          <p:cNvSpPr>
            <a:spLocks noGrp="1"/>
          </p:cNvSpPr>
          <p:nvPr>
            <p:ph sz="half" idx="1"/>
          </p:nvPr>
        </p:nvSpPr>
        <p:spPr>
          <a:xfrm>
            <a:off x="539496" y="1847088"/>
            <a:ext cx="10948209" cy="4553712"/>
          </a:xfrm>
        </p:spPr>
        <p:txBody>
          <a:bodyPr/>
          <a:lstStyle/>
          <a:p>
            <a:pPr marL="0" indent="0">
              <a:buNone/>
            </a:pPr>
            <a:r>
              <a:rPr lang="en-US" b="1"/>
              <a:t>An adverse action is an action which would dissuade a reasonable employee from raising a concern about a possible violation or engaging in other related protected activity. </a:t>
            </a:r>
          </a:p>
          <a:p>
            <a:pPr marL="0" indent="0">
              <a:buNone/>
            </a:pPr>
            <a:endParaRPr lang="en-US"/>
          </a:p>
          <a:p>
            <a:pPr marL="0" indent="0">
              <a:buNone/>
            </a:pPr>
            <a:r>
              <a:rPr lang="en-US" sz="2000"/>
              <a:t>Examples: </a:t>
            </a:r>
          </a:p>
          <a:p>
            <a:pPr marL="285750" indent="-285750">
              <a:buFont typeface="Arial" panose="020B0604020202020204" pitchFamily="34" charset="0"/>
              <a:buChar char="•"/>
            </a:pPr>
            <a:r>
              <a:rPr lang="en-US" sz="2000"/>
              <a:t>Termination or suspension,</a:t>
            </a:r>
          </a:p>
          <a:p>
            <a:pPr marL="285750" indent="-285750">
              <a:buFont typeface="Arial" panose="020B0604020202020204" pitchFamily="34" charset="0"/>
              <a:buChar char="•"/>
            </a:pPr>
            <a:r>
              <a:rPr lang="en-US" sz="2000"/>
              <a:t>Withholding a paycheck,</a:t>
            </a:r>
          </a:p>
          <a:p>
            <a:pPr marL="285750" indent="-285750">
              <a:buFont typeface="Arial" panose="020B0604020202020204" pitchFamily="34" charset="0"/>
              <a:buChar char="•"/>
            </a:pPr>
            <a:r>
              <a:rPr lang="en-US" sz="2000"/>
              <a:t>Schedule or job duty changes,</a:t>
            </a:r>
          </a:p>
          <a:p>
            <a:pPr marL="285750" indent="-285750">
              <a:buFont typeface="Arial" panose="020B0604020202020204" pitchFamily="34" charset="0"/>
              <a:buChar char="•"/>
            </a:pPr>
            <a:r>
              <a:rPr lang="en-US" sz="2000"/>
              <a:t>Work-related threats, warnings, or reprimands,</a:t>
            </a:r>
          </a:p>
          <a:p>
            <a:pPr marL="285750" indent="-285750">
              <a:buFont typeface="Arial" panose="020B0604020202020204" pitchFamily="34" charset="0"/>
              <a:buChar char="•"/>
            </a:pPr>
            <a:r>
              <a:rPr lang="en-US" sz="2000"/>
              <a:t>Blacklisting a former employee,</a:t>
            </a:r>
          </a:p>
          <a:p>
            <a:pPr marL="285750" indent="-285750">
              <a:buFont typeface="Arial" panose="020B0604020202020204" pitchFamily="34" charset="0"/>
              <a:buChar char="•"/>
            </a:pPr>
            <a:r>
              <a:rPr lang="en-US" sz="2000"/>
              <a:t>Making working conditions so intolerable that a reasonable person would quit,</a:t>
            </a:r>
          </a:p>
          <a:p>
            <a:pPr marL="285750" indent="-285750">
              <a:buFont typeface="Arial" panose="020B0604020202020204" pitchFamily="34" charset="0"/>
              <a:buChar char="•"/>
            </a:pPr>
            <a:r>
              <a:rPr lang="en-US" sz="2000"/>
              <a:t>Transfers to less desirable positions or worksites, or</a:t>
            </a:r>
          </a:p>
          <a:p>
            <a:pPr marL="285750" indent="-285750">
              <a:buFont typeface="Arial" panose="020B0604020202020204" pitchFamily="34" charset="0"/>
              <a:buChar char="•"/>
            </a:pPr>
            <a:r>
              <a:rPr lang="en-US" sz="2000"/>
              <a:t>Closer scrutiny of the employee’s work than of other employees without a legitimate reason. </a:t>
            </a:r>
          </a:p>
        </p:txBody>
      </p:sp>
    </p:spTree>
    <p:extLst>
      <p:ext uri="{BB962C8B-B14F-4D97-AF65-F5344CB8AC3E}">
        <p14:creationId xmlns:p14="http://schemas.microsoft.com/office/powerpoint/2010/main" val="1435828282"/>
      </p:ext>
    </p:extLst>
  </p:cSld>
  <p:clrMapOvr>
    <a:masterClrMapping/>
  </p:clrMapOvr>
  <mc:AlternateContent xmlns:mc="http://schemas.openxmlformats.org/markup-compatibility/2006" xmlns:p14="http://schemas.microsoft.com/office/powerpoint/2010/main">
    <mc:Choice Requires="p14">
      <p:transition spd="slow" p14:dur="2000" advTm="49574"/>
    </mc:Choice>
    <mc:Fallback xmlns="">
      <p:transition spd="slow" advTm="49574"/>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D8875-F518-541A-17F7-E8A518CA5479}"/>
              </a:ext>
            </a:extLst>
          </p:cNvPr>
          <p:cNvSpPr>
            <a:spLocks noGrp="1"/>
          </p:cNvSpPr>
          <p:nvPr>
            <p:ph type="title"/>
          </p:nvPr>
        </p:nvSpPr>
        <p:spPr/>
        <p:txBody>
          <a:bodyPr/>
          <a:lstStyle/>
          <a:p>
            <a:r>
              <a:rPr lang="en-US"/>
              <a:t>Threats</a:t>
            </a:r>
          </a:p>
        </p:txBody>
      </p:sp>
      <p:sp>
        <p:nvSpPr>
          <p:cNvPr id="7" name="Content Placeholder 6">
            <a:extLst>
              <a:ext uri="{FF2B5EF4-FFF2-40B4-BE49-F238E27FC236}">
                <a16:creationId xmlns:a16="http://schemas.microsoft.com/office/drawing/2014/main" id="{82D51A83-C6AF-A6C2-A481-E55ADC3379EE}"/>
              </a:ext>
            </a:extLst>
          </p:cNvPr>
          <p:cNvSpPr>
            <a:spLocks noGrp="1"/>
          </p:cNvSpPr>
          <p:nvPr>
            <p:ph idx="1"/>
          </p:nvPr>
        </p:nvSpPr>
        <p:spPr/>
        <p:txBody>
          <a:bodyPr/>
          <a:lstStyle/>
          <a:p>
            <a:r>
              <a:rPr lang="en-US" sz="2000"/>
              <a:t>If you do [  </a:t>
            </a:r>
            <a:r>
              <a:rPr lang="en-US" sz="2000" i="1"/>
              <a:t>this or that     </a:t>
            </a:r>
            <a:r>
              <a:rPr lang="en-US" sz="2000"/>
              <a:t>], I am going to….</a:t>
            </a:r>
          </a:p>
          <a:p>
            <a:pPr marL="285750" indent="-285750">
              <a:buFont typeface="Arial" panose="020B0604020202020204" pitchFamily="34" charset="0"/>
              <a:buChar char="•"/>
            </a:pPr>
            <a:r>
              <a:rPr lang="en-US" sz="2000"/>
              <a:t>“I am going to fire you”</a:t>
            </a:r>
          </a:p>
          <a:p>
            <a:pPr marL="285750" indent="-285750">
              <a:buFont typeface="Arial" panose="020B0604020202020204" pitchFamily="34" charset="0"/>
              <a:buChar char="•"/>
            </a:pPr>
            <a:r>
              <a:rPr lang="en-US" sz="2000"/>
              <a:t>“I am going to send you back to Mexico”</a:t>
            </a:r>
          </a:p>
          <a:p>
            <a:pPr marL="285750" indent="-285750">
              <a:buFont typeface="Arial" panose="020B0604020202020204" pitchFamily="34" charset="0"/>
              <a:buChar char="•"/>
            </a:pPr>
            <a:r>
              <a:rPr lang="en-US" sz="2000"/>
              <a:t>“I am going to deduct money from your wages”</a:t>
            </a:r>
          </a:p>
          <a:p>
            <a:pPr marL="285750" indent="-285750">
              <a:buFont typeface="Arial" panose="020B0604020202020204" pitchFamily="34" charset="0"/>
              <a:buChar char="•"/>
            </a:pPr>
            <a:r>
              <a:rPr lang="en-US" sz="2000"/>
              <a:t>“I am not going to hire you next year”</a:t>
            </a:r>
          </a:p>
          <a:p>
            <a:endParaRPr lang="en-US" sz="2000"/>
          </a:p>
        </p:txBody>
      </p:sp>
    </p:spTree>
    <p:extLst>
      <p:ext uri="{BB962C8B-B14F-4D97-AF65-F5344CB8AC3E}">
        <p14:creationId xmlns:p14="http://schemas.microsoft.com/office/powerpoint/2010/main" val="2035377350"/>
      </p:ext>
    </p:extLst>
  </p:cSld>
  <p:clrMapOvr>
    <a:masterClrMapping/>
  </p:clrMapOvr>
  <mc:AlternateContent xmlns:mc="http://schemas.openxmlformats.org/markup-compatibility/2006" xmlns:p14="http://schemas.microsoft.com/office/powerpoint/2010/main">
    <mc:Choice Requires="p14">
      <p:transition spd="slow" p14:dur="2000" advTm="74261"/>
    </mc:Choice>
    <mc:Fallback xmlns="">
      <p:transition spd="slow" advTm="74261"/>
    </mc:Fallback>
  </mc:AlternateContent>
</p:sld>
</file>

<file path=ppt/slides/slide1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Online Media 3" title="How To Get The H2A Visa And Its Advantages, The experience of the H2A Workers. Owyhee Produce">
            <a:hlinkClick r:id="" action="ppaction://media"/>
            <a:extLst>
              <a:ext uri="{FF2B5EF4-FFF2-40B4-BE49-F238E27FC236}">
                <a16:creationId xmlns:a16="http://schemas.microsoft.com/office/drawing/2014/main" id="{60A49080-5291-0326-AAFA-52D5BEA4E11C}"/>
              </a:ext>
            </a:extLst>
          </p:cNvPr>
          <p:cNvPicPr>
            <a:picLocks noGrp="1" noRot="1" noChangeAspect="1"/>
          </p:cNvPicPr>
          <p:nvPr>
            <p:ph idx="4294967295"/>
            <a:videoFile r:link="rId1"/>
          </p:nvPr>
        </p:nvPicPr>
        <p:blipFill>
          <a:blip r:embed="rId3"/>
          <a:stretch>
            <a:fillRect/>
          </a:stretch>
        </p:blipFill>
        <p:spPr>
          <a:xfrm>
            <a:off x="2032301" y="783582"/>
            <a:ext cx="8498618" cy="4801672"/>
          </a:xfrm>
          <a:prstGeom prst="rect">
            <a:avLst/>
          </a:prstGeom>
        </p:spPr>
      </p:pic>
    </p:spTree>
    <p:extLst>
      <p:ext uri="{BB962C8B-B14F-4D97-AF65-F5344CB8AC3E}">
        <p14:creationId xmlns:p14="http://schemas.microsoft.com/office/powerpoint/2010/main" val="1554264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11973C2-EB8B-452A-A698-4A252FD3A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10162E77-11AD-44A7-84EC-40C59EEFB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9A2CC8-83A0-221E-DB3F-9B89B8824F40}"/>
              </a:ext>
            </a:extLst>
          </p:cNvPr>
          <p:cNvSpPr>
            <a:spLocks noGrp="1"/>
          </p:cNvSpPr>
          <p:nvPr>
            <p:ph type="title"/>
          </p:nvPr>
        </p:nvSpPr>
        <p:spPr>
          <a:xfrm>
            <a:off x="5181601" y="634946"/>
            <a:ext cx="6368142" cy="1450757"/>
          </a:xfrm>
        </p:spPr>
        <p:txBody>
          <a:bodyPr>
            <a:normAutofit/>
          </a:bodyPr>
          <a:lstStyle/>
          <a:p>
            <a:r>
              <a:rPr lang="en-US" sz="5400">
                <a:solidFill>
                  <a:srgbClr val="6B372A"/>
                </a:solidFill>
                <a:cs typeface="Calibri Light"/>
              </a:rPr>
              <a:t>Scenario</a:t>
            </a:r>
            <a:endParaRPr lang="en-US" sz="5400">
              <a:solidFill>
                <a:srgbClr val="6B372A"/>
              </a:solidFill>
            </a:endParaRPr>
          </a:p>
        </p:txBody>
      </p:sp>
      <p:pic>
        <p:nvPicPr>
          <p:cNvPr id="5" name="Picture 4" descr="A field of green leaves&#10;&#10;Description automatically generated">
            <a:extLst>
              <a:ext uri="{FF2B5EF4-FFF2-40B4-BE49-F238E27FC236}">
                <a16:creationId xmlns:a16="http://schemas.microsoft.com/office/drawing/2014/main" id="{D06CE9A0-D389-EEFB-2216-E3AAE498F74A}"/>
              </a:ext>
            </a:extLst>
          </p:cNvPr>
          <p:cNvPicPr>
            <a:picLocks noChangeAspect="1"/>
          </p:cNvPicPr>
          <p:nvPr/>
        </p:nvPicPr>
        <p:blipFill rotWithShape="1">
          <a:blip r:embed="rId2"/>
          <a:srcRect l="27418" r="27418"/>
          <a:stretch/>
        </p:blipFill>
        <p:spPr>
          <a:xfrm>
            <a:off x="20" y="-12128"/>
            <a:ext cx="4654276" cy="6870127"/>
          </a:xfrm>
          <a:prstGeom prst="rect">
            <a:avLst/>
          </a:prstGeom>
        </p:spPr>
      </p:pic>
      <p:cxnSp>
        <p:nvCxnSpPr>
          <p:cNvPr id="13" name="Straight Connector 12">
            <a:extLst>
              <a:ext uri="{FF2B5EF4-FFF2-40B4-BE49-F238E27FC236}">
                <a16:creationId xmlns:a16="http://schemas.microsoft.com/office/drawing/2014/main" id="{5AB158E9-1B40-4CD6-95F0-95CA11DF7B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87617" y="2085703"/>
            <a:ext cx="617068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A27C74B-C86A-F5D7-BC1D-06F4CC01ACDD}"/>
              </a:ext>
            </a:extLst>
          </p:cNvPr>
          <p:cNvSpPr>
            <a:spLocks noGrp="1"/>
          </p:cNvSpPr>
          <p:nvPr>
            <p:ph idx="1"/>
          </p:nvPr>
        </p:nvSpPr>
        <p:spPr>
          <a:xfrm>
            <a:off x="5181601" y="2189018"/>
            <a:ext cx="6368142" cy="4362907"/>
          </a:xfrm>
        </p:spPr>
        <p:txBody>
          <a:bodyPr vert="horz" lIns="0" tIns="45720" rIns="0" bIns="45720" rtlCol="0" anchor="t">
            <a:noAutofit/>
          </a:bodyPr>
          <a:lstStyle/>
          <a:p>
            <a:r>
              <a:rPr lang="en-US" sz="1600">
                <a:cs typeface="Calibri"/>
              </a:rPr>
              <a:t>John is the Farmer.  John uses the H-2A program to hire 8 workers for his tobacco crop.</a:t>
            </a:r>
            <a:endParaRPr lang="en-US" sz="1600">
              <a:ea typeface="Calibri"/>
              <a:cs typeface="Calibri"/>
            </a:endParaRPr>
          </a:p>
          <a:p>
            <a:r>
              <a:rPr lang="en-US" sz="1600">
                <a:cs typeface="Calibri"/>
              </a:rPr>
              <a:t>John does not speak Spanish and relies on a worker (Ray) to pass along instructions each day and to communicate with workers on behalf of grower. John never communicates directly with the workers.</a:t>
            </a:r>
            <a:endParaRPr lang="en-US" sz="1600">
              <a:ea typeface="Calibri"/>
              <a:cs typeface="Calibri"/>
            </a:endParaRPr>
          </a:p>
          <a:p>
            <a:r>
              <a:rPr lang="en-US" sz="1600">
                <a:cs typeface="Calibri"/>
              </a:rPr>
              <a:t>The workers see Ray as a "supervisor" even though John has never communicated to any of the workers that there is a supervisor on the farm.</a:t>
            </a:r>
            <a:endParaRPr lang="en-US" sz="1600">
              <a:ea typeface="Calibri"/>
              <a:cs typeface="Calibri"/>
            </a:endParaRPr>
          </a:p>
          <a:p>
            <a:r>
              <a:rPr lang="en-US" sz="1600">
                <a:cs typeface="Calibri"/>
              </a:rPr>
              <a:t>Workers complained to Ray that the mattress' had wires were sticking out of the bedding in the worker housing.  Ray never told John because he does not want to upset John.  </a:t>
            </a:r>
            <a:endParaRPr lang="en-US" sz="1600">
              <a:ea typeface="Calibri"/>
              <a:cs typeface="Calibri"/>
            </a:endParaRPr>
          </a:p>
          <a:p>
            <a:r>
              <a:rPr lang="en-US" sz="1600">
                <a:cs typeface="Calibri"/>
              </a:rPr>
              <a:t>The workers continue to get frustrated and began making complaints about breaks, work hours and treatment of Ray to GAPC WCH, with some workers deciding to leave mid-season.</a:t>
            </a:r>
            <a:endParaRPr lang="en-US" sz="1600">
              <a:ea typeface="Calibri"/>
              <a:cs typeface="Calibri"/>
            </a:endParaRPr>
          </a:p>
          <a:p>
            <a:r>
              <a:rPr lang="en-US" sz="1600">
                <a:ea typeface="Calibri"/>
                <a:cs typeface="Calibri"/>
              </a:rPr>
              <a:t>Some workers told the WCH that they had to pay Ray to get this job.</a:t>
            </a:r>
          </a:p>
          <a:p>
            <a:endParaRPr lang="en-US" sz="1400">
              <a:ea typeface="Calibri"/>
              <a:cs typeface="Calibri"/>
            </a:endParaRPr>
          </a:p>
        </p:txBody>
      </p:sp>
    </p:spTree>
    <p:extLst>
      <p:ext uri="{BB962C8B-B14F-4D97-AF65-F5344CB8AC3E}">
        <p14:creationId xmlns:p14="http://schemas.microsoft.com/office/powerpoint/2010/main" val="326896119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E01B1-A216-40DF-74B8-C82A2E81C8F2}"/>
              </a:ext>
            </a:extLst>
          </p:cNvPr>
          <p:cNvSpPr>
            <a:spLocks noGrp="1"/>
          </p:cNvSpPr>
          <p:nvPr>
            <p:ph type="title"/>
          </p:nvPr>
        </p:nvSpPr>
        <p:spPr/>
        <p:txBody>
          <a:bodyPr/>
          <a:lstStyle/>
          <a:p>
            <a:r>
              <a:rPr lang="en-US">
                <a:cs typeface="Calibri Light"/>
              </a:rPr>
              <a:t>Responses</a:t>
            </a:r>
            <a:endParaRPr lang="en-US"/>
          </a:p>
        </p:txBody>
      </p:sp>
      <p:sp>
        <p:nvSpPr>
          <p:cNvPr id="3" name="Content Placeholder 2">
            <a:extLst>
              <a:ext uri="{FF2B5EF4-FFF2-40B4-BE49-F238E27FC236}">
                <a16:creationId xmlns:a16="http://schemas.microsoft.com/office/drawing/2014/main" id="{6770C508-040B-654B-F1B3-A044C21705F1}"/>
              </a:ext>
            </a:extLst>
          </p:cNvPr>
          <p:cNvSpPr>
            <a:spLocks noGrp="1"/>
          </p:cNvSpPr>
          <p:nvPr>
            <p:ph idx="1"/>
          </p:nvPr>
        </p:nvSpPr>
        <p:spPr>
          <a:xfrm>
            <a:off x="1097280" y="1845734"/>
            <a:ext cx="10058400" cy="4551564"/>
          </a:xfrm>
        </p:spPr>
        <p:txBody>
          <a:bodyPr vert="horz" lIns="0" tIns="45720" rIns="0" bIns="45720" rtlCol="0" anchor="t">
            <a:normAutofit fontScale="92500" lnSpcReduction="20000"/>
          </a:bodyPr>
          <a:lstStyle/>
          <a:p>
            <a:r>
              <a:rPr lang="en-US" b="1">
                <a:cs typeface="Calibri"/>
              </a:rPr>
              <a:t>Option 1: </a:t>
            </a:r>
            <a:r>
              <a:rPr lang="en-US">
                <a:cs typeface="Calibri"/>
              </a:rPr>
              <a:t>John finds out about the complaints and goes to workers and says stop calling that WCH.  If I find out who called, I am going to fire you.  Stop complaining.</a:t>
            </a:r>
            <a:endParaRPr lang="en-US">
              <a:ea typeface="Calibri"/>
              <a:cs typeface="Calibri"/>
            </a:endParaRPr>
          </a:p>
          <a:p>
            <a:r>
              <a:rPr lang="en-US" b="1">
                <a:cs typeface="Calibri"/>
              </a:rPr>
              <a:t>Option 2:</a:t>
            </a:r>
            <a:r>
              <a:rPr lang="en-US">
                <a:cs typeface="Calibri"/>
              </a:rPr>
              <a:t> John goes to Ray says, "Listen to what is going on?" Tells him everything and says, "Go fix this issue with the workers."</a:t>
            </a:r>
            <a:endParaRPr lang="en-US">
              <a:ea typeface="Calibri"/>
              <a:cs typeface="Calibri"/>
            </a:endParaRPr>
          </a:p>
          <a:p>
            <a:r>
              <a:rPr lang="en-US" b="1">
                <a:cs typeface="Calibri"/>
              </a:rPr>
              <a:t>Option 3</a:t>
            </a:r>
            <a:r>
              <a:rPr lang="en-US">
                <a:cs typeface="Calibri"/>
              </a:rPr>
              <a:t>: John immediately goes into housing and determines the mattresses need to be fixed and puts in an order for new mattresses.  He then conducts training with workers and a bilingual trainer covering:</a:t>
            </a:r>
            <a:endParaRPr lang="en-US">
              <a:ea typeface="Calibri"/>
              <a:cs typeface="Calibri"/>
            </a:endParaRPr>
          </a:p>
          <a:p>
            <a:pPr marL="383540" lvl="1"/>
            <a:r>
              <a:rPr lang="en-US">
                <a:cs typeface="Calibri"/>
              </a:rPr>
              <a:t>I am the boss.</a:t>
            </a:r>
            <a:endParaRPr lang="en-US">
              <a:ea typeface="Calibri"/>
              <a:cs typeface="Calibri"/>
            </a:endParaRPr>
          </a:p>
          <a:p>
            <a:pPr marL="383540" lvl="1"/>
            <a:r>
              <a:rPr lang="en-US">
                <a:cs typeface="Calibri"/>
              </a:rPr>
              <a:t>If there are issues come to speak to me directly.</a:t>
            </a:r>
            <a:endParaRPr lang="en-US">
              <a:ea typeface="Calibri"/>
              <a:cs typeface="Calibri"/>
            </a:endParaRPr>
          </a:p>
          <a:p>
            <a:pPr marL="383540" lvl="1"/>
            <a:r>
              <a:rPr lang="en-US">
                <a:ea typeface="Calibri"/>
                <a:cs typeface="Calibri"/>
              </a:rPr>
              <a:t>No one should be paying fees for this job.  I make the hiring decisions on this farm.  It is illegal to charge fees.  If you have paid a fee for this job to anyone, please come see me as soon as possible so we can investigate.</a:t>
            </a:r>
            <a:endParaRPr lang="en-US">
              <a:cs typeface="Calibri"/>
            </a:endParaRPr>
          </a:p>
          <a:p>
            <a:pPr marL="383540" lvl="1"/>
            <a:r>
              <a:rPr lang="en-US">
                <a:cs typeface="Calibri"/>
              </a:rPr>
              <a:t>I have set-up a WhatsApp group for all workers to communicate and I am giving you my direct phone number to text or call.</a:t>
            </a:r>
          </a:p>
          <a:p>
            <a:pPr marL="383540" lvl="1"/>
            <a:r>
              <a:rPr lang="en-US">
                <a:cs typeface="Calibri"/>
              </a:rPr>
              <a:t>Are there any other issues I can address?</a:t>
            </a:r>
            <a:endParaRPr lang="en-US">
              <a:ea typeface="Calibri"/>
              <a:cs typeface="Calibri"/>
            </a:endParaRPr>
          </a:p>
          <a:p>
            <a:pPr marL="383540" lvl="1"/>
            <a:r>
              <a:rPr lang="en-US">
                <a:cs typeface="Calibri"/>
              </a:rPr>
              <a:t>I will be handing you your check each pay day and walking through the housing each week, if you would like to use that time to communicate with me any issues you may have.</a:t>
            </a:r>
          </a:p>
          <a:p>
            <a:pPr marL="383540" lvl="1"/>
            <a:endParaRPr lang="en-US">
              <a:cs typeface="Calibri"/>
            </a:endParaRPr>
          </a:p>
          <a:p>
            <a:pPr marL="383540" lvl="1"/>
            <a:endParaRPr lang="en-US">
              <a:cs typeface="Calibri"/>
            </a:endParaRPr>
          </a:p>
          <a:p>
            <a:endParaRPr lang="en-US">
              <a:cs typeface="Calibri"/>
            </a:endParaRPr>
          </a:p>
        </p:txBody>
      </p:sp>
    </p:spTree>
    <p:extLst>
      <p:ext uri="{BB962C8B-B14F-4D97-AF65-F5344CB8AC3E}">
        <p14:creationId xmlns:p14="http://schemas.microsoft.com/office/powerpoint/2010/main" val="971294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 calcmode="lin" valueType="num">
                                      <p:cBhvr additive="base">
                                        <p:cTn id="3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C4B8DE1-BD09-CD4B-7214-9E300FC081D7}"/>
              </a:ext>
            </a:extLst>
          </p:cNvPr>
          <p:cNvSpPr>
            <a:spLocks noGrp="1"/>
          </p:cNvSpPr>
          <p:nvPr>
            <p:ph type="ctrTitle"/>
          </p:nvPr>
        </p:nvSpPr>
        <p:spPr/>
        <p:txBody>
          <a:bodyPr/>
          <a:lstStyle/>
          <a:p>
            <a:r>
              <a:rPr lang="en-US"/>
              <a:t>Best Practices for Recordkeeping</a:t>
            </a:r>
          </a:p>
        </p:txBody>
      </p:sp>
      <p:sp>
        <p:nvSpPr>
          <p:cNvPr id="5" name="Subtitle 4">
            <a:extLst>
              <a:ext uri="{FF2B5EF4-FFF2-40B4-BE49-F238E27FC236}">
                <a16:creationId xmlns:a16="http://schemas.microsoft.com/office/drawing/2014/main" id="{66C51C52-0644-F116-823F-7ED5949727C9}"/>
              </a:ext>
            </a:extLst>
          </p:cNvPr>
          <p:cNvSpPr>
            <a:spLocks noGrp="1"/>
          </p:cNvSpPr>
          <p:nvPr>
            <p:ph type="subTitle" idx="1"/>
          </p:nvPr>
        </p:nvSpPr>
        <p:spPr/>
        <p:txBody>
          <a:bodyPr vert="horz" lIns="91440" tIns="45720" rIns="91440" bIns="45720" rtlCol="0" anchor="t">
            <a:normAutofit/>
          </a:bodyPr>
          <a:lstStyle/>
          <a:p>
            <a:r>
              <a:rPr lang="en-US">
                <a:cs typeface="Calibri Light"/>
              </a:rPr>
              <a:t>Dawn Farias</a:t>
            </a:r>
            <a:br>
              <a:rPr lang="en-US">
                <a:cs typeface="Calibri Light"/>
              </a:rPr>
            </a:br>
            <a:r>
              <a:rPr lang="en-US">
                <a:cs typeface="Calibri Light"/>
              </a:rPr>
              <a:t> Labor compliance consultants</a:t>
            </a:r>
            <a:endParaRPr lang="en-US"/>
          </a:p>
        </p:txBody>
      </p:sp>
      <p:pic>
        <p:nvPicPr>
          <p:cNvPr id="3" name="Picture 2" descr="A close-up of a logo&#10;&#10;Description automatically generated">
            <a:extLst>
              <a:ext uri="{FF2B5EF4-FFF2-40B4-BE49-F238E27FC236}">
                <a16:creationId xmlns:a16="http://schemas.microsoft.com/office/drawing/2014/main" id="{AF5FCC32-C9FE-DA06-12C4-9B9B262658A7}"/>
              </a:ext>
            </a:extLst>
          </p:cNvPr>
          <p:cNvPicPr>
            <a:picLocks noChangeAspect="1"/>
          </p:cNvPicPr>
          <p:nvPr/>
        </p:nvPicPr>
        <p:blipFill>
          <a:blip r:embed="rId2"/>
          <a:stretch>
            <a:fillRect/>
          </a:stretch>
        </p:blipFill>
        <p:spPr>
          <a:xfrm>
            <a:off x="8804879" y="4457107"/>
            <a:ext cx="2736979" cy="1597586"/>
          </a:xfrm>
          <a:prstGeom prst="rect">
            <a:avLst/>
          </a:prstGeom>
        </p:spPr>
      </p:pic>
    </p:spTree>
    <p:extLst>
      <p:ext uri="{BB962C8B-B14F-4D97-AF65-F5344CB8AC3E}">
        <p14:creationId xmlns:p14="http://schemas.microsoft.com/office/powerpoint/2010/main" val="93483923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0479D-ED02-0A9B-39E0-63E4276E8F85}"/>
              </a:ext>
            </a:extLst>
          </p:cNvPr>
          <p:cNvSpPr>
            <a:spLocks noGrp="1"/>
          </p:cNvSpPr>
          <p:nvPr>
            <p:ph type="ctrTitle"/>
          </p:nvPr>
        </p:nvSpPr>
        <p:spPr>
          <a:xfrm>
            <a:off x="1524000" y="191275"/>
            <a:ext cx="9144000" cy="1085075"/>
          </a:xfrm>
        </p:spPr>
        <p:txBody>
          <a:bodyPr>
            <a:normAutofit/>
          </a:bodyPr>
          <a:lstStyle/>
          <a:p>
            <a:r>
              <a:rPr lang="en-US" sz="6600">
                <a:latin typeface="Amasis MT Pro Black" panose="02040A04050005020304" pitchFamily="18" charset="0"/>
              </a:rPr>
              <a:t>Best Practices</a:t>
            </a:r>
          </a:p>
        </p:txBody>
      </p:sp>
      <p:sp>
        <p:nvSpPr>
          <p:cNvPr id="3" name="Subtitle 2">
            <a:extLst>
              <a:ext uri="{FF2B5EF4-FFF2-40B4-BE49-F238E27FC236}">
                <a16:creationId xmlns:a16="http://schemas.microsoft.com/office/drawing/2014/main" id="{5576B324-2D20-EAF0-A3A5-FB47CEAB62AB}"/>
              </a:ext>
            </a:extLst>
          </p:cNvPr>
          <p:cNvSpPr>
            <a:spLocks noGrp="1"/>
          </p:cNvSpPr>
          <p:nvPr>
            <p:ph type="subTitle" idx="1"/>
          </p:nvPr>
        </p:nvSpPr>
        <p:spPr>
          <a:xfrm>
            <a:off x="2459822" y="1404315"/>
            <a:ext cx="8521512" cy="3629956"/>
          </a:xfrm>
        </p:spPr>
        <p:txBody>
          <a:bodyPr>
            <a:normAutofit/>
          </a:bodyPr>
          <a:lstStyle/>
          <a:p>
            <a:pPr marL="342900" indent="-342900" algn="l">
              <a:lnSpc>
                <a:spcPct val="170000"/>
              </a:lnSpc>
              <a:buFont typeface="Arial" panose="020B0604020202020204" pitchFamily="34" charset="0"/>
              <a:buChar char="•"/>
            </a:pPr>
            <a:r>
              <a:rPr lang="en-US" sz="4400">
                <a:latin typeface="Amasis MT Pro Black" panose="02040A04050005020304" pitchFamily="18" charset="0"/>
              </a:rPr>
              <a:t>Record Keeping</a:t>
            </a:r>
          </a:p>
          <a:p>
            <a:pPr marL="342900" indent="-342900" algn="l">
              <a:lnSpc>
                <a:spcPct val="170000"/>
              </a:lnSpc>
              <a:buFont typeface="Arial" panose="020B0604020202020204" pitchFamily="34" charset="0"/>
              <a:buChar char="•"/>
            </a:pPr>
            <a:r>
              <a:rPr lang="en-US" sz="4400">
                <a:latin typeface="Amasis MT Pro Black" panose="02040A04050005020304" pitchFamily="18" charset="0"/>
              </a:rPr>
              <a:t>Communication</a:t>
            </a:r>
          </a:p>
          <a:p>
            <a:pPr marL="342900" indent="-342900" algn="l">
              <a:lnSpc>
                <a:spcPct val="170000"/>
              </a:lnSpc>
              <a:buFont typeface="Arial" panose="020B0604020202020204" pitchFamily="34" charset="0"/>
              <a:buChar char="•"/>
            </a:pPr>
            <a:r>
              <a:rPr lang="en-US" sz="4400">
                <a:latin typeface="Amasis MT Pro Black" panose="02040A04050005020304" pitchFamily="18" charset="0"/>
              </a:rPr>
              <a:t>Training</a:t>
            </a:r>
          </a:p>
        </p:txBody>
      </p:sp>
      <p:pic>
        <p:nvPicPr>
          <p:cNvPr id="4" name="Picture 3">
            <a:extLst>
              <a:ext uri="{FF2B5EF4-FFF2-40B4-BE49-F238E27FC236}">
                <a16:creationId xmlns:a16="http://schemas.microsoft.com/office/drawing/2014/main" id="{88BF810D-C3B0-A4EC-E3C9-B5E45DFAC7BB}"/>
              </a:ext>
            </a:extLst>
          </p:cNvPr>
          <p:cNvPicPr>
            <a:picLocks noChangeAspect="1"/>
          </p:cNvPicPr>
          <p:nvPr/>
        </p:nvPicPr>
        <p:blipFill>
          <a:blip r:embed="rId3"/>
          <a:stretch>
            <a:fillRect/>
          </a:stretch>
        </p:blipFill>
        <p:spPr>
          <a:xfrm>
            <a:off x="4968142" y="5513212"/>
            <a:ext cx="2255716" cy="1316850"/>
          </a:xfrm>
          <a:prstGeom prst="rect">
            <a:avLst/>
          </a:prstGeom>
        </p:spPr>
      </p:pic>
    </p:spTree>
    <p:extLst>
      <p:ext uri="{BB962C8B-B14F-4D97-AF65-F5344CB8AC3E}">
        <p14:creationId xmlns:p14="http://schemas.microsoft.com/office/powerpoint/2010/main" val="11260180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DC1DD-C018-AB82-CC46-49B1DE67098D}"/>
              </a:ext>
            </a:extLst>
          </p:cNvPr>
          <p:cNvSpPr>
            <a:spLocks noGrp="1"/>
          </p:cNvSpPr>
          <p:nvPr>
            <p:ph type="title"/>
          </p:nvPr>
        </p:nvSpPr>
        <p:spPr>
          <a:xfrm>
            <a:off x="838200" y="365125"/>
            <a:ext cx="10515600" cy="1154393"/>
          </a:xfrm>
        </p:spPr>
        <p:txBody>
          <a:bodyPr>
            <a:normAutofit/>
          </a:bodyPr>
          <a:lstStyle/>
          <a:p>
            <a:pPr algn="ctr"/>
            <a:r>
              <a:rPr lang="en-US" sz="6600">
                <a:latin typeface="Amasis MT Pro Black" panose="02040A04050005020304" pitchFamily="18" charset="0"/>
              </a:rPr>
              <a:t>Best Practices</a:t>
            </a:r>
          </a:p>
        </p:txBody>
      </p:sp>
      <p:sp>
        <p:nvSpPr>
          <p:cNvPr id="3" name="Content Placeholder 2">
            <a:extLst>
              <a:ext uri="{FF2B5EF4-FFF2-40B4-BE49-F238E27FC236}">
                <a16:creationId xmlns:a16="http://schemas.microsoft.com/office/drawing/2014/main" id="{ED70A2FD-AEBE-EE0C-2B56-7693BCB24C74}"/>
              </a:ext>
            </a:extLst>
          </p:cNvPr>
          <p:cNvSpPr>
            <a:spLocks noGrp="1"/>
          </p:cNvSpPr>
          <p:nvPr>
            <p:ph idx="1"/>
          </p:nvPr>
        </p:nvSpPr>
        <p:spPr>
          <a:xfrm>
            <a:off x="1411940" y="1680882"/>
            <a:ext cx="9941859" cy="4811993"/>
          </a:xfrm>
        </p:spPr>
        <p:txBody>
          <a:bodyPr>
            <a:normAutofit lnSpcReduction="10000"/>
          </a:bodyPr>
          <a:lstStyle/>
          <a:p>
            <a:r>
              <a:rPr lang="en-US" sz="3200">
                <a:latin typeface="Amasis MT Pro Black" panose="02040A04050005020304" pitchFamily="18" charset="0"/>
              </a:rPr>
              <a:t>Disclosure (</a:t>
            </a:r>
            <a:r>
              <a:rPr lang="en-US" sz="3200" err="1">
                <a:latin typeface="Amasis MT Pro Black" panose="02040A04050005020304" pitchFamily="18" charset="0"/>
              </a:rPr>
              <a:t>MSPA</a:t>
            </a:r>
            <a:r>
              <a:rPr lang="en-US" sz="3200">
                <a:latin typeface="Amasis MT Pro Black" panose="02040A04050005020304" pitchFamily="18" charset="0"/>
              </a:rPr>
              <a:t> &amp; H-2A)</a:t>
            </a:r>
          </a:p>
          <a:p>
            <a:r>
              <a:rPr lang="en-US" sz="3200">
                <a:latin typeface="Amasis MT Pro Black" panose="02040A04050005020304" pitchFamily="18" charset="0"/>
              </a:rPr>
              <a:t>Record Keeping (</a:t>
            </a:r>
            <a:r>
              <a:rPr lang="en-US" sz="3200" err="1">
                <a:latin typeface="Amasis MT Pro Black" panose="02040A04050005020304" pitchFamily="18" charset="0"/>
              </a:rPr>
              <a:t>MSPA</a:t>
            </a:r>
            <a:r>
              <a:rPr lang="en-US" sz="3200">
                <a:latin typeface="Amasis MT Pro Black" panose="02040A04050005020304" pitchFamily="18" charset="0"/>
              </a:rPr>
              <a:t> &amp; H-2A)</a:t>
            </a:r>
          </a:p>
          <a:p>
            <a:r>
              <a:rPr lang="en-US" sz="3200">
                <a:latin typeface="Amasis MT Pro Black" panose="02040A04050005020304" pitchFamily="18" charset="0"/>
              </a:rPr>
              <a:t>Wage Statements (</a:t>
            </a:r>
            <a:r>
              <a:rPr lang="en-US" sz="3200" err="1">
                <a:latin typeface="Amasis MT Pro Black" panose="02040A04050005020304" pitchFamily="18" charset="0"/>
              </a:rPr>
              <a:t>MSPA</a:t>
            </a:r>
            <a:r>
              <a:rPr lang="en-US" sz="3200">
                <a:latin typeface="Amasis MT Pro Black" panose="02040A04050005020304" pitchFamily="18" charset="0"/>
              </a:rPr>
              <a:t> &amp; H-2A)</a:t>
            </a:r>
          </a:p>
          <a:p>
            <a:r>
              <a:rPr lang="en-US" sz="3200">
                <a:latin typeface="Amasis MT Pro Black" panose="02040A04050005020304" pitchFamily="18" charset="0"/>
              </a:rPr>
              <a:t>Hours Offered (H-2A)</a:t>
            </a:r>
          </a:p>
          <a:p>
            <a:r>
              <a:rPr lang="en-US" sz="3200">
                <a:latin typeface="Amasis MT Pro Black" panose="02040A04050005020304" pitchFamily="18" charset="0"/>
              </a:rPr>
              <a:t>Additional Employer and Contractor Records</a:t>
            </a:r>
          </a:p>
          <a:p>
            <a:r>
              <a:rPr lang="en-US" sz="3200">
                <a:latin typeface="Amasis MT Pro Black" panose="02040A04050005020304" pitchFamily="18" charset="0"/>
              </a:rPr>
              <a:t>H-2A Recruitment Records</a:t>
            </a:r>
          </a:p>
          <a:p>
            <a:r>
              <a:rPr lang="en-US" sz="3200">
                <a:latin typeface="Amasis MT Pro Black" panose="02040A04050005020304" pitchFamily="18" charset="0"/>
              </a:rPr>
              <a:t>I-9 Documentation</a:t>
            </a:r>
          </a:p>
          <a:p>
            <a:r>
              <a:rPr lang="en-US" sz="3200">
                <a:latin typeface="Amasis MT Pro Black" panose="02040A04050005020304" pitchFamily="18" charset="0"/>
              </a:rPr>
              <a:t>Communication</a:t>
            </a:r>
          </a:p>
          <a:p>
            <a:r>
              <a:rPr lang="en-US" sz="3200">
                <a:latin typeface="Amasis MT Pro Black" panose="02040A04050005020304" pitchFamily="18" charset="0"/>
              </a:rPr>
              <a:t>Training</a:t>
            </a:r>
          </a:p>
          <a:p>
            <a:pPr marL="0" indent="0">
              <a:buNone/>
            </a:pPr>
            <a:endParaRPr lang="en-US"/>
          </a:p>
          <a:p>
            <a:endParaRPr lang="en-US"/>
          </a:p>
          <a:p>
            <a:endParaRPr lang="en-US"/>
          </a:p>
          <a:p>
            <a:endParaRPr lang="en-US"/>
          </a:p>
          <a:p>
            <a:endParaRPr lang="en-US"/>
          </a:p>
        </p:txBody>
      </p:sp>
      <p:sp>
        <p:nvSpPr>
          <p:cNvPr id="4" name="Footer Placeholder 3">
            <a:extLst>
              <a:ext uri="{FF2B5EF4-FFF2-40B4-BE49-F238E27FC236}">
                <a16:creationId xmlns:a16="http://schemas.microsoft.com/office/drawing/2014/main" id="{D3F496B2-C817-F571-F372-C54EDB29411D}"/>
              </a:ext>
            </a:extLst>
          </p:cNvPr>
          <p:cNvSpPr>
            <a:spLocks noGrp="1"/>
          </p:cNvSpPr>
          <p:nvPr>
            <p:ph type="ftr" sz="quarter" idx="11"/>
          </p:nvPr>
        </p:nvSpPr>
        <p:spPr>
          <a:xfrm>
            <a:off x="4038600" y="6410137"/>
            <a:ext cx="4114800" cy="365125"/>
          </a:xfrm>
        </p:spPr>
        <p:txBody>
          <a:bodyPr/>
          <a:lstStyle/>
          <a:p>
            <a:r>
              <a:rPr lang="en-US"/>
              <a:t>Labor Compliance Consultants</a:t>
            </a:r>
          </a:p>
        </p:txBody>
      </p:sp>
      <p:sp>
        <p:nvSpPr>
          <p:cNvPr id="5" name="Date Placeholder 4">
            <a:extLst>
              <a:ext uri="{FF2B5EF4-FFF2-40B4-BE49-F238E27FC236}">
                <a16:creationId xmlns:a16="http://schemas.microsoft.com/office/drawing/2014/main" id="{45BD40FA-0E2A-5492-2198-6607A4AAA1D1}"/>
              </a:ext>
            </a:extLst>
          </p:cNvPr>
          <p:cNvSpPr>
            <a:spLocks noGrp="1"/>
          </p:cNvSpPr>
          <p:nvPr>
            <p:ph type="dt" sz="half" idx="10"/>
          </p:nvPr>
        </p:nvSpPr>
        <p:spPr>
          <a:xfrm>
            <a:off x="838200" y="6410138"/>
            <a:ext cx="2743200" cy="365125"/>
          </a:xfrm>
        </p:spPr>
        <p:txBody>
          <a:bodyPr/>
          <a:lstStyle/>
          <a:p>
            <a:fld id="{75CACB1F-9EE7-4F1C-BA77-5E79DDF78133}" type="datetime1">
              <a:rPr lang="en-US" smtClean="0"/>
              <a:t>12/1/2023</a:t>
            </a:fld>
            <a:endParaRPr lang="en-US"/>
          </a:p>
        </p:txBody>
      </p:sp>
    </p:spTree>
    <p:extLst>
      <p:ext uri="{BB962C8B-B14F-4D97-AF65-F5344CB8AC3E}">
        <p14:creationId xmlns:p14="http://schemas.microsoft.com/office/powerpoint/2010/main" val="140099637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4A032-86E1-B92C-6DDD-A06177399F7F}"/>
              </a:ext>
            </a:extLst>
          </p:cNvPr>
          <p:cNvSpPr>
            <a:spLocks noGrp="1"/>
          </p:cNvSpPr>
          <p:nvPr>
            <p:ph type="title"/>
          </p:nvPr>
        </p:nvSpPr>
        <p:spPr>
          <a:xfrm>
            <a:off x="666750" y="365125"/>
            <a:ext cx="10858500" cy="1325563"/>
          </a:xfrm>
        </p:spPr>
        <p:txBody>
          <a:bodyPr>
            <a:normAutofit fontScale="90000"/>
          </a:bodyPr>
          <a:lstStyle/>
          <a:p>
            <a:r>
              <a:rPr lang="en-US" sz="6600" err="1">
                <a:latin typeface="Amasis MT Pro Black" panose="02040A04050005020304" pitchFamily="18" charset="0"/>
              </a:rPr>
              <a:t>MSPA</a:t>
            </a:r>
            <a:r>
              <a:rPr lang="en-US" sz="6600">
                <a:latin typeface="Amasis MT Pro Black" panose="02040A04050005020304" pitchFamily="18" charset="0"/>
              </a:rPr>
              <a:t> Items to be Disclosed</a:t>
            </a:r>
          </a:p>
        </p:txBody>
      </p:sp>
      <p:sp>
        <p:nvSpPr>
          <p:cNvPr id="3" name="Content Placeholder 2">
            <a:extLst>
              <a:ext uri="{FF2B5EF4-FFF2-40B4-BE49-F238E27FC236}">
                <a16:creationId xmlns:a16="http://schemas.microsoft.com/office/drawing/2014/main" id="{74EFBE97-6EF2-CC03-B871-E870F63818AE}"/>
              </a:ext>
            </a:extLst>
          </p:cNvPr>
          <p:cNvSpPr>
            <a:spLocks noGrp="1"/>
          </p:cNvSpPr>
          <p:nvPr>
            <p:ph idx="1"/>
          </p:nvPr>
        </p:nvSpPr>
        <p:spPr>
          <a:xfrm>
            <a:off x="917369" y="1713074"/>
            <a:ext cx="10687050" cy="4502710"/>
          </a:xfrm>
        </p:spPr>
        <p:txBody>
          <a:bodyPr>
            <a:normAutofit fontScale="92500"/>
          </a:bodyPr>
          <a:lstStyle/>
          <a:p>
            <a:r>
              <a:rPr lang="en-US" altLang="en-US">
                <a:latin typeface="Amasis MT Pro Black" panose="02040A04050005020304" pitchFamily="18" charset="0"/>
              </a:rPr>
              <a:t>Rates of pay (including piece rates) </a:t>
            </a:r>
          </a:p>
          <a:p>
            <a:r>
              <a:rPr lang="en-US" altLang="en-US">
                <a:latin typeface="Amasis MT Pro Black" panose="02040A04050005020304" pitchFamily="18" charset="0"/>
              </a:rPr>
              <a:t>Employee benefits provided, if any (including any charges)</a:t>
            </a:r>
          </a:p>
          <a:p>
            <a:r>
              <a:rPr lang="en-US" altLang="en-US">
                <a:latin typeface="Amasis MT Pro Black" panose="02040A04050005020304" pitchFamily="18" charset="0"/>
              </a:rPr>
              <a:t>Period of employment </a:t>
            </a:r>
          </a:p>
          <a:p>
            <a:r>
              <a:rPr lang="en-US" altLang="en-US">
                <a:latin typeface="Amasis MT Pro Black" panose="02040A04050005020304" pitchFamily="18" charset="0"/>
              </a:rPr>
              <a:t>Place of employment – Employer Name and Address</a:t>
            </a:r>
          </a:p>
          <a:p>
            <a:r>
              <a:rPr lang="en-US" altLang="en-US">
                <a:latin typeface="Amasis MT Pro Black" panose="02040A04050005020304" pitchFamily="18" charset="0"/>
              </a:rPr>
              <a:t>Crops and activities to be performed</a:t>
            </a:r>
          </a:p>
          <a:p>
            <a:r>
              <a:rPr lang="en-US" altLang="en-US">
                <a:latin typeface="Amasis MT Pro Black" panose="02040A04050005020304" pitchFamily="18" charset="0"/>
              </a:rPr>
              <a:t>Worker’s compensation insurance information, if applicable</a:t>
            </a:r>
          </a:p>
          <a:p>
            <a:r>
              <a:rPr lang="en-US" altLang="en-US">
                <a:latin typeface="Amasis MT Pro Black" panose="02040A04050005020304" pitchFamily="18" charset="0"/>
              </a:rPr>
              <a:t>Transportation arrangements, if any (including any charges)</a:t>
            </a:r>
          </a:p>
          <a:p>
            <a:r>
              <a:rPr lang="en-US" altLang="en-US">
                <a:latin typeface="Amasis MT Pro Black" panose="02040A04050005020304" pitchFamily="18" charset="0"/>
              </a:rPr>
              <a:t>Existence of any Strike or Work Stoppage or Slowdown</a:t>
            </a:r>
          </a:p>
          <a:p>
            <a:r>
              <a:rPr lang="en-US" altLang="en-US">
                <a:latin typeface="Amasis MT Pro Black" panose="02040A04050005020304" pitchFamily="18" charset="0"/>
              </a:rPr>
              <a:t>Housing Terms and Conditions</a:t>
            </a:r>
          </a:p>
          <a:p>
            <a:pPr marL="0" indent="0">
              <a:buNone/>
            </a:pPr>
            <a:endParaRPr lang="en-US"/>
          </a:p>
        </p:txBody>
      </p:sp>
      <p:sp>
        <p:nvSpPr>
          <p:cNvPr id="5" name="Footer Placeholder 4">
            <a:extLst>
              <a:ext uri="{FF2B5EF4-FFF2-40B4-BE49-F238E27FC236}">
                <a16:creationId xmlns:a16="http://schemas.microsoft.com/office/drawing/2014/main" id="{7258C9E0-C7B2-7DF3-4D24-97D94DF6659E}"/>
              </a:ext>
            </a:extLst>
          </p:cNvPr>
          <p:cNvSpPr>
            <a:spLocks noGrp="1"/>
          </p:cNvSpPr>
          <p:nvPr>
            <p:ph type="ftr" sz="quarter" idx="11"/>
          </p:nvPr>
        </p:nvSpPr>
        <p:spPr>
          <a:xfrm>
            <a:off x="4038600" y="6410137"/>
            <a:ext cx="4114800" cy="365125"/>
          </a:xfrm>
        </p:spPr>
        <p:txBody>
          <a:bodyPr/>
          <a:lstStyle/>
          <a:p>
            <a:r>
              <a:rPr lang="en-US"/>
              <a:t>Labor Compliance Consultants</a:t>
            </a:r>
          </a:p>
        </p:txBody>
      </p:sp>
      <p:sp>
        <p:nvSpPr>
          <p:cNvPr id="7" name="Date Placeholder 6">
            <a:extLst>
              <a:ext uri="{FF2B5EF4-FFF2-40B4-BE49-F238E27FC236}">
                <a16:creationId xmlns:a16="http://schemas.microsoft.com/office/drawing/2014/main" id="{B4069E8C-870A-7A05-F410-7C34911B12A8}"/>
              </a:ext>
            </a:extLst>
          </p:cNvPr>
          <p:cNvSpPr>
            <a:spLocks noGrp="1"/>
          </p:cNvSpPr>
          <p:nvPr>
            <p:ph type="dt" sz="half" idx="10"/>
          </p:nvPr>
        </p:nvSpPr>
        <p:spPr>
          <a:xfrm>
            <a:off x="838200" y="6410138"/>
            <a:ext cx="2743200" cy="365125"/>
          </a:xfrm>
        </p:spPr>
        <p:txBody>
          <a:bodyPr/>
          <a:lstStyle/>
          <a:p>
            <a:fld id="{1A79B609-28E5-44FB-B797-995ACC192B2E}" type="datetime1">
              <a:rPr lang="en-US" smtClean="0"/>
              <a:t>12/1/2023</a:t>
            </a:fld>
            <a:endParaRPr lang="en-US"/>
          </a:p>
        </p:txBody>
      </p:sp>
    </p:spTree>
    <p:extLst>
      <p:ext uri="{BB962C8B-B14F-4D97-AF65-F5344CB8AC3E}">
        <p14:creationId xmlns:p14="http://schemas.microsoft.com/office/powerpoint/2010/main" val="330380019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7242A-F8AD-870F-9041-D3D56186BD5A}"/>
              </a:ext>
            </a:extLst>
          </p:cNvPr>
          <p:cNvSpPr>
            <a:spLocks noGrp="1"/>
          </p:cNvSpPr>
          <p:nvPr>
            <p:ph type="title"/>
          </p:nvPr>
        </p:nvSpPr>
        <p:spPr/>
        <p:txBody>
          <a:bodyPr anchor="ctr" anchorCtr="1">
            <a:normAutofit/>
          </a:bodyPr>
          <a:lstStyle/>
          <a:p>
            <a:r>
              <a:rPr lang="en-US" sz="6600">
                <a:latin typeface="Amasis MT Pro Black" panose="02040A04050005020304" pitchFamily="18" charset="0"/>
              </a:rPr>
              <a:t>MSPA Disclosure</a:t>
            </a:r>
          </a:p>
        </p:txBody>
      </p:sp>
      <p:sp>
        <p:nvSpPr>
          <p:cNvPr id="3" name="Content Placeholder 2">
            <a:extLst>
              <a:ext uri="{FF2B5EF4-FFF2-40B4-BE49-F238E27FC236}">
                <a16:creationId xmlns:a16="http://schemas.microsoft.com/office/drawing/2014/main" id="{0AB4A4BF-0C72-104F-3197-3EB5B2F71367}"/>
              </a:ext>
            </a:extLst>
          </p:cNvPr>
          <p:cNvSpPr>
            <a:spLocks noGrp="1"/>
          </p:cNvSpPr>
          <p:nvPr>
            <p:ph idx="1"/>
          </p:nvPr>
        </p:nvSpPr>
        <p:spPr>
          <a:xfrm>
            <a:off x="838200" y="1990165"/>
            <a:ext cx="10515600" cy="4366184"/>
          </a:xfrm>
        </p:spPr>
        <p:txBody>
          <a:bodyPr>
            <a:normAutofit/>
          </a:bodyPr>
          <a:lstStyle/>
          <a:p>
            <a:r>
              <a:rPr lang="en-US" altLang="en-US">
                <a:latin typeface="Amasis MT Pro Black" panose="02040A04050005020304" pitchFamily="18" charset="0"/>
              </a:rPr>
              <a:t>Employment conditions must be disclosed in the language of the worker and must be posted at the site of employment: </a:t>
            </a:r>
          </a:p>
          <a:p>
            <a:pPr marL="0" indent="0">
              <a:buNone/>
            </a:pPr>
            <a:endParaRPr lang="en-US" altLang="en-US">
              <a:latin typeface="Amasis MT Pro Black" panose="02040A04050005020304" pitchFamily="18" charset="0"/>
            </a:endParaRPr>
          </a:p>
          <a:p>
            <a:pPr lvl="1"/>
            <a:r>
              <a:rPr lang="en-US" altLang="en-US" sz="2800">
                <a:latin typeface="Amasis MT Pro Black" panose="02040A04050005020304" pitchFamily="18" charset="0"/>
              </a:rPr>
              <a:t>Migrant workers must receive written disclosure at time of recruitment</a:t>
            </a:r>
          </a:p>
          <a:p>
            <a:pPr marL="457200" lvl="1" indent="0">
              <a:buNone/>
            </a:pPr>
            <a:endParaRPr lang="en-US" altLang="en-US" sz="2800">
              <a:latin typeface="Amasis MT Pro Black" panose="02040A04050005020304" pitchFamily="18" charset="0"/>
            </a:endParaRPr>
          </a:p>
          <a:p>
            <a:pPr lvl="1"/>
            <a:r>
              <a:rPr lang="en-US" altLang="en-US" sz="2800">
                <a:latin typeface="Amasis MT Pro Black" panose="02040A04050005020304" pitchFamily="18" charset="0"/>
              </a:rPr>
              <a:t>Seasonal workers  must receive verbal disclosure at time of hire and must be provided written disclosure upon request.</a:t>
            </a:r>
          </a:p>
          <a:p>
            <a:endParaRPr lang="en-US"/>
          </a:p>
        </p:txBody>
      </p:sp>
      <p:sp>
        <p:nvSpPr>
          <p:cNvPr id="5" name="Footer Placeholder 4">
            <a:extLst>
              <a:ext uri="{FF2B5EF4-FFF2-40B4-BE49-F238E27FC236}">
                <a16:creationId xmlns:a16="http://schemas.microsoft.com/office/drawing/2014/main" id="{49E8D9D1-F89E-BC98-A32B-F19E56B4D2FA}"/>
              </a:ext>
            </a:extLst>
          </p:cNvPr>
          <p:cNvSpPr>
            <a:spLocks noGrp="1"/>
          </p:cNvSpPr>
          <p:nvPr>
            <p:ph type="ftr" sz="quarter" idx="11"/>
          </p:nvPr>
        </p:nvSpPr>
        <p:spPr>
          <a:xfrm>
            <a:off x="4038600" y="6400332"/>
            <a:ext cx="4114800" cy="365125"/>
          </a:xfrm>
        </p:spPr>
        <p:txBody>
          <a:bodyPr/>
          <a:lstStyle/>
          <a:p>
            <a:r>
              <a:rPr lang="en-US"/>
              <a:t>Labor Compliance Consultants</a:t>
            </a:r>
          </a:p>
        </p:txBody>
      </p:sp>
      <p:sp>
        <p:nvSpPr>
          <p:cNvPr id="7" name="Date Placeholder 6">
            <a:extLst>
              <a:ext uri="{FF2B5EF4-FFF2-40B4-BE49-F238E27FC236}">
                <a16:creationId xmlns:a16="http://schemas.microsoft.com/office/drawing/2014/main" id="{CB37170E-8390-ACB9-B56A-00F7F69C8664}"/>
              </a:ext>
            </a:extLst>
          </p:cNvPr>
          <p:cNvSpPr>
            <a:spLocks noGrp="1"/>
          </p:cNvSpPr>
          <p:nvPr>
            <p:ph type="dt" sz="half" idx="10"/>
          </p:nvPr>
        </p:nvSpPr>
        <p:spPr>
          <a:xfrm>
            <a:off x="838200" y="6410138"/>
            <a:ext cx="2743200" cy="365125"/>
          </a:xfrm>
        </p:spPr>
        <p:txBody>
          <a:bodyPr/>
          <a:lstStyle/>
          <a:p>
            <a:fld id="{D64F43F1-4A61-47D6-8203-24C62DBBC84E}" type="datetime1">
              <a:rPr lang="en-US" smtClean="0"/>
              <a:t>12/1/2023</a:t>
            </a:fld>
            <a:endParaRPr lang="en-US"/>
          </a:p>
        </p:txBody>
      </p:sp>
    </p:spTree>
    <p:extLst>
      <p:ext uri="{BB962C8B-B14F-4D97-AF65-F5344CB8AC3E}">
        <p14:creationId xmlns:p14="http://schemas.microsoft.com/office/powerpoint/2010/main" val="256800775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385A1-78C0-249D-24BD-1B3801E703E7}"/>
              </a:ext>
            </a:extLst>
          </p:cNvPr>
          <p:cNvSpPr>
            <a:spLocks noGrp="1"/>
          </p:cNvSpPr>
          <p:nvPr>
            <p:ph type="title"/>
          </p:nvPr>
        </p:nvSpPr>
        <p:spPr>
          <a:xfrm>
            <a:off x="537882" y="365125"/>
            <a:ext cx="11174506" cy="1325563"/>
          </a:xfrm>
        </p:spPr>
        <p:txBody>
          <a:bodyPr>
            <a:noAutofit/>
          </a:bodyPr>
          <a:lstStyle/>
          <a:p>
            <a:pPr algn="ctr"/>
            <a:r>
              <a:rPr lang="en-US" sz="5400">
                <a:latin typeface="Amasis MT Pro Black" panose="02040A04050005020304" pitchFamily="18" charset="0"/>
              </a:rPr>
              <a:t>H-2A Wage Contract/Job Order</a:t>
            </a:r>
          </a:p>
        </p:txBody>
      </p:sp>
      <p:sp>
        <p:nvSpPr>
          <p:cNvPr id="3" name="Content Placeholder 2">
            <a:extLst>
              <a:ext uri="{FF2B5EF4-FFF2-40B4-BE49-F238E27FC236}">
                <a16:creationId xmlns:a16="http://schemas.microsoft.com/office/drawing/2014/main" id="{568EDA25-98BA-9A36-3391-5A218137E0E3}"/>
              </a:ext>
            </a:extLst>
          </p:cNvPr>
          <p:cNvSpPr>
            <a:spLocks noGrp="1"/>
          </p:cNvSpPr>
          <p:nvPr>
            <p:ph idx="1"/>
          </p:nvPr>
        </p:nvSpPr>
        <p:spPr>
          <a:xfrm>
            <a:off x="537882" y="1519519"/>
            <a:ext cx="10815918" cy="4973356"/>
          </a:xfrm>
        </p:spPr>
        <p:txBody>
          <a:bodyPr>
            <a:normAutofit lnSpcReduction="10000"/>
          </a:bodyPr>
          <a:lstStyle/>
          <a:p>
            <a:r>
              <a:rPr lang="en-US" altLang="en-US" sz="2400" b="1">
                <a:latin typeface="Amasis MT Pro Black" panose="02040A04050005020304" pitchFamily="18" charset="0"/>
              </a:rPr>
              <a:t>Work Contract/Job Order must include all required information.</a:t>
            </a:r>
            <a:endParaRPr lang="en-US" sz="2400">
              <a:latin typeface="Amasis MT Pro Black" panose="02040A04050005020304" pitchFamily="18" charset="0"/>
            </a:endParaRPr>
          </a:p>
          <a:p>
            <a:endParaRPr lang="en-US" altLang="en-US" sz="2400" b="1">
              <a:latin typeface="Amasis MT Pro Black" panose="02040A04050005020304" pitchFamily="18" charset="0"/>
            </a:endParaRPr>
          </a:p>
          <a:p>
            <a:r>
              <a:rPr lang="en-US" altLang="en-US" sz="2400" b="1">
                <a:latin typeface="Amasis MT Pro Black" panose="02040A04050005020304" pitchFamily="18" charset="0"/>
              </a:rPr>
              <a:t>If a work contract exists it must be approved by ETA and it becomes part of the Job Order.</a:t>
            </a:r>
          </a:p>
          <a:p>
            <a:endParaRPr lang="en-US" altLang="en-US" sz="2400" b="1">
              <a:latin typeface="Amasis MT Pro Black" panose="02040A04050005020304" pitchFamily="18" charset="0"/>
            </a:endParaRPr>
          </a:p>
          <a:p>
            <a:r>
              <a:rPr lang="en-US" altLang="en-US" sz="2400" b="1">
                <a:latin typeface="Amasis MT Pro Black" panose="02040A04050005020304" pitchFamily="18" charset="0"/>
              </a:rPr>
              <a:t>Each H-2A worker and worker in corresponding employment must receive a copy of the Job Order. </a:t>
            </a:r>
          </a:p>
          <a:p>
            <a:endParaRPr lang="en-US" altLang="en-US" sz="2400" b="1">
              <a:latin typeface="Amasis MT Pro Black" panose="02040A04050005020304" pitchFamily="18" charset="0"/>
            </a:endParaRPr>
          </a:p>
          <a:p>
            <a:pPr lvl="1"/>
            <a:r>
              <a:rPr lang="en-US" b="0" i="0">
                <a:solidFill>
                  <a:srgbClr val="111111"/>
                </a:solidFill>
                <a:effectLst/>
                <a:latin typeface="Amasis MT Pro Black" panose="02040A04050005020304" pitchFamily="18" charset="0"/>
              </a:rPr>
              <a:t>H-2A worker</a:t>
            </a:r>
            <a:r>
              <a:rPr lang="en-US" b="1" i="0">
                <a:solidFill>
                  <a:srgbClr val="111111"/>
                </a:solidFill>
                <a:effectLst/>
                <a:latin typeface="Amasis MT Pro Black" panose="02040A04050005020304" pitchFamily="18" charset="0"/>
              </a:rPr>
              <a:t> no later than the time at which the worker applies for the visa</a:t>
            </a:r>
          </a:p>
          <a:p>
            <a:pPr lvl="1"/>
            <a:r>
              <a:rPr lang="en-US" b="1">
                <a:solidFill>
                  <a:srgbClr val="111111"/>
                </a:solidFill>
                <a:latin typeface="Amasis MT Pro Black" panose="02040A04050005020304" pitchFamily="18" charset="0"/>
              </a:rPr>
              <a:t>W</a:t>
            </a:r>
            <a:r>
              <a:rPr lang="en-US" b="1" i="0">
                <a:solidFill>
                  <a:srgbClr val="111111"/>
                </a:solidFill>
                <a:effectLst/>
                <a:latin typeface="Amasis MT Pro Black" panose="02040A04050005020304" pitchFamily="18" charset="0"/>
              </a:rPr>
              <a:t>orker in corresponding employment no later than on the first day of employment</a:t>
            </a:r>
            <a:r>
              <a:rPr lang="en-US" b="0" i="0">
                <a:solidFill>
                  <a:srgbClr val="111111"/>
                </a:solidFill>
                <a:effectLst/>
                <a:latin typeface="Amasis MT Pro Black" panose="02040A04050005020304" pitchFamily="18" charset="0"/>
              </a:rPr>
              <a:t>. </a:t>
            </a:r>
          </a:p>
          <a:p>
            <a:pPr lvl="1"/>
            <a:r>
              <a:rPr lang="en-US" b="0" i="0">
                <a:solidFill>
                  <a:srgbClr val="111111"/>
                </a:solidFill>
                <a:effectLst/>
                <a:latin typeface="Amasis MT Pro Black" panose="02040A04050005020304" pitchFamily="18" charset="0"/>
              </a:rPr>
              <a:t>The contract must be in a language understood by the worker</a:t>
            </a:r>
            <a:endParaRPr lang="en-US" altLang="en-US">
              <a:latin typeface="Amasis MT Pro Black" panose="02040A04050005020304" pitchFamily="18" charset="0"/>
            </a:endParaRPr>
          </a:p>
          <a:p>
            <a:pPr lvl="1"/>
            <a:endParaRPr lang="en-US" altLang="en-US" sz="2000" b="1"/>
          </a:p>
        </p:txBody>
      </p:sp>
      <p:sp>
        <p:nvSpPr>
          <p:cNvPr id="8" name="Footer Placeholder 7">
            <a:extLst>
              <a:ext uri="{FF2B5EF4-FFF2-40B4-BE49-F238E27FC236}">
                <a16:creationId xmlns:a16="http://schemas.microsoft.com/office/drawing/2014/main" id="{CE0E60D8-0DE1-A5F1-0B27-48978A626D30}"/>
              </a:ext>
            </a:extLst>
          </p:cNvPr>
          <p:cNvSpPr>
            <a:spLocks noGrp="1"/>
          </p:cNvSpPr>
          <p:nvPr>
            <p:ph type="ftr" sz="quarter" idx="11"/>
          </p:nvPr>
        </p:nvSpPr>
        <p:spPr>
          <a:xfrm>
            <a:off x="4038600" y="6400332"/>
            <a:ext cx="4114800" cy="365125"/>
          </a:xfrm>
        </p:spPr>
        <p:txBody>
          <a:bodyPr/>
          <a:lstStyle/>
          <a:p>
            <a:r>
              <a:rPr lang="en-US"/>
              <a:t>Labor Compliance Consultants</a:t>
            </a:r>
          </a:p>
        </p:txBody>
      </p:sp>
      <p:sp>
        <p:nvSpPr>
          <p:cNvPr id="4" name="Date Placeholder 3">
            <a:extLst>
              <a:ext uri="{FF2B5EF4-FFF2-40B4-BE49-F238E27FC236}">
                <a16:creationId xmlns:a16="http://schemas.microsoft.com/office/drawing/2014/main" id="{30DC7020-ACFB-5DAC-EB97-FBC76116043B}"/>
              </a:ext>
            </a:extLst>
          </p:cNvPr>
          <p:cNvSpPr>
            <a:spLocks noGrp="1"/>
          </p:cNvSpPr>
          <p:nvPr>
            <p:ph type="dt" sz="half" idx="10"/>
          </p:nvPr>
        </p:nvSpPr>
        <p:spPr>
          <a:xfrm>
            <a:off x="838200" y="6410138"/>
            <a:ext cx="2743200" cy="365125"/>
          </a:xfrm>
        </p:spPr>
        <p:txBody>
          <a:bodyPr/>
          <a:lstStyle/>
          <a:p>
            <a:fld id="{CBD8716C-E084-46DD-886E-7DD2343EF58B}" type="datetime1">
              <a:rPr lang="en-US" smtClean="0"/>
              <a:t>12/1/2023</a:t>
            </a:fld>
            <a:endParaRPr lang="en-US"/>
          </a:p>
        </p:txBody>
      </p:sp>
    </p:spTree>
    <p:extLst>
      <p:ext uri="{BB962C8B-B14F-4D97-AF65-F5344CB8AC3E}">
        <p14:creationId xmlns:p14="http://schemas.microsoft.com/office/powerpoint/2010/main" val="173466831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DA92A-3FDE-2A7B-3CF0-774B41D9D093}"/>
              </a:ext>
            </a:extLst>
          </p:cNvPr>
          <p:cNvSpPr>
            <a:spLocks noGrp="1"/>
          </p:cNvSpPr>
          <p:nvPr>
            <p:ph type="ctrTitle"/>
          </p:nvPr>
        </p:nvSpPr>
        <p:spPr>
          <a:xfrm>
            <a:off x="860613" y="247651"/>
            <a:ext cx="10381128" cy="1123950"/>
          </a:xfrm>
        </p:spPr>
        <p:txBody>
          <a:bodyPr anchor="ctr" anchorCtr="1">
            <a:normAutofit/>
          </a:bodyPr>
          <a:lstStyle/>
          <a:p>
            <a:r>
              <a:rPr lang="en-US" altLang="en-US" sz="6600" b="1">
                <a:latin typeface="Amasis MT Pro Black" panose="020B0604020202020204" pitchFamily="18" charset="0"/>
              </a:rPr>
              <a:t>Record Keeping </a:t>
            </a:r>
            <a:endParaRPr lang="en-US" sz="6600" b="1">
              <a:latin typeface="Amasis MT Pro Black" panose="020B0604020202020204" pitchFamily="18" charset="0"/>
            </a:endParaRPr>
          </a:p>
        </p:txBody>
      </p:sp>
      <p:sp>
        <p:nvSpPr>
          <p:cNvPr id="3" name="Subtitle 2">
            <a:extLst>
              <a:ext uri="{FF2B5EF4-FFF2-40B4-BE49-F238E27FC236}">
                <a16:creationId xmlns:a16="http://schemas.microsoft.com/office/drawing/2014/main" id="{E1546736-DBA3-D268-2C8F-D7D860221F32}"/>
              </a:ext>
            </a:extLst>
          </p:cNvPr>
          <p:cNvSpPr>
            <a:spLocks noGrp="1"/>
          </p:cNvSpPr>
          <p:nvPr>
            <p:ph type="subTitle" idx="1"/>
          </p:nvPr>
        </p:nvSpPr>
        <p:spPr>
          <a:xfrm>
            <a:off x="0" y="1479176"/>
            <a:ext cx="12192000" cy="4975412"/>
          </a:xfrm>
        </p:spPr>
        <p:txBody>
          <a:bodyPr>
            <a:normAutofit/>
          </a:bodyPr>
          <a:lstStyle/>
          <a:p>
            <a:pPr algn="l"/>
            <a:r>
              <a:rPr lang="en-US" altLang="en-US" sz="3000" b="1"/>
              <a:t>   </a:t>
            </a:r>
            <a:r>
              <a:rPr lang="en-US" altLang="en-US" sz="3200" b="1"/>
              <a:t> </a:t>
            </a:r>
            <a:r>
              <a:rPr lang="en-US" altLang="en-US" sz="3200" b="1">
                <a:latin typeface="Amasis MT Pro Black" panose="02040A04050005020304" pitchFamily="18" charset="0"/>
              </a:rPr>
              <a:t>Records for each employee:</a:t>
            </a:r>
          </a:p>
          <a:p>
            <a:pPr algn="l"/>
            <a:endParaRPr lang="en-US" altLang="en-US" sz="3200" b="1">
              <a:latin typeface="Amasis MT Pro Black" panose="02040A04050005020304" pitchFamily="18" charset="0"/>
            </a:endParaRPr>
          </a:p>
          <a:p>
            <a:pPr lvl="1" algn="l"/>
            <a:r>
              <a:rPr lang="en-US" altLang="en-US" sz="2900" b="1">
                <a:latin typeface="Amasis MT Pro Black" panose="02040A04050005020304" pitchFamily="18" charset="0"/>
              </a:rPr>
              <a:t>~Employee Name, Permanent Address &amp; SSN</a:t>
            </a:r>
          </a:p>
          <a:p>
            <a:pPr lvl="1" algn="l"/>
            <a:r>
              <a:rPr lang="en-US" altLang="en-US" sz="2900" b="1">
                <a:latin typeface="Amasis MT Pro Black" panose="02040A04050005020304" pitchFamily="18" charset="0"/>
              </a:rPr>
              <a:t>~Date of Birth for Workers Under 19 Years Old</a:t>
            </a:r>
          </a:p>
          <a:p>
            <a:pPr lvl="1" algn="l"/>
            <a:r>
              <a:rPr lang="en-US" altLang="en-US" sz="2900" b="1">
                <a:latin typeface="Amasis MT Pro Black" panose="02040A04050005020304" pitchFamily="18" charset="0"/>
              </a:rPr>
              <a:t>~Basis Wages are Paid: Hourly, Pieces (rate of pay, piece rate)</a:t>
            </a:r>
          </a:p>
          <a:p>
            <a:pPr lvl="1" algn="l"/>
            <a:r>
              <a:rPr lang="en-US" altLang="en-US" sz="2900" b="1">
                <a:latin typeface="Amasis MT Pro Black" panose="02040A04050005020304" pitchFamily="18" charset="0"/>
              </a:rPr>
              <a:t>~Number of Units Completed, IF Paid Piece Rate</a:t>
            </a:r>
          </a:p>
          <a:p>
            <a:pPr lvl="1" algn="l"/>
            <a:r>
              <a:rPr lang="en-US" altLang="en-US" sz="2900" b="1">
                <a:latin typeface="Amasis MT Pro Black" panose="02040A04050005020304" pitchFamily="18" charset="0"/>
              </a:rPr>
              <a:t>~Total Hours Worked</a:t>
            </a:r>
          </a:p>
          <a:p>
            <a:pPr lvl="1" algn="l"/>
            <a:r>
              <a:rPr lang="en-US" altLang="en-US" sz="2900" b="1">
                <a:latin typeface="Amasis MT Pro Black" panose="02040A04050005020304" pitchFamily="18" charset="0"/>
              </a:rPr>
              <a:t>~Gross Wages </a:t>
            </a:r>
          </a:p>
          <a:p>
            <a:pPr lvl="1" algn="l"/>
            <a:r>
              <a:rPr lang="en-US" altLang="en-US" sz="2900" b="1">
                <a:latin typeface="Amasis MT Pro Black" panose="02040A04050005020304" pitchFamily="18" charset="0"/>
              </a:rPr>
              <a:t>~All Deductions and Purpose of each Deduction</a:t>
            </a:r>
          </a:p>
          <a:p>
            <a:pPr lvl="1" algn="l"/>
            <a:r>
              <a:rPr lang="en-US" altLang="en-US" sz="2900" b="1">
                <a:latin typeface="Amasis MT Pro Black" panose="02040A04050005020304" pitchFamily="18" charset="0"/>
              </a:rPr>
              <a:t>~Net Pay</a:t>
            </a:r>
          </a:p>
          <a:p>
            <a:endParaRPr lang="en-US"/>
          </a:p>
        </p:txBody>
      </p:sp>
    </p:spTree>
    <p:extLst>
      <p:ext uri="{BB962C8B-B14F-4D97-AF65-F5344CB8AC3E}">
        <p14:creationId xmlns:p14="http://schemas.microsoft.com/office/powerpoint/2010/main" val="337702889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2A42CD64-AC3B-570A-F5A2-EC903E2DC50D}"/>
              </a:ext>
            </a:extLst>
          </p:cNvPr>
          <p:cNvSpPr>
            <a:spLocks noGrp="1"/>
          </p:cNvSpPr>
          <p:nvPr>
            <p:ph type="ftr" sz="quarter" idx="11"/>
          </p:nvPr>
        </p:nvSpPr>
        <p:spPr>
          <a:xfrm>
            <a:off x="4038600" y="6408085"/>
            <a:ext cx="4114800" cy="365125"/>
          </a:xfrm>
        </p:spPr>
        <p:txBody>
          <a:bodyPr/>
          <a:lstStyle/>
          <a:p>
            <a:r>
              <a:rPr lang="en-US" altLang="en-US"/>
              <a:t>Labor Compliance Consultants</a:t>
            </a:r>
            <a:endParaRPr lang="en-US" altLang="en-US">
              <a:latin typeface="Tahoma" panose="020B0604030504040204" pitchFamily="34" charset="0"/>
            </a:endParaRPr>
          </a:p>
        </p:txBody>
      </p:sp>
      <p:sp>
        <p:nvSpPr>
          <p:cNvPr id="227330" name="Rectangle 2">
            <a:extLst>
              <a:ext uri="{FF2B5EF4-FFF2-40B4-BE49-F238E27FC236}">
                <a16:creationId xmlns:a16="http://schemas.microsoft.com/office/drawing/2014/main" id="{0DC2A0F6-6C08-24EA-73B8-60A35DFC4136}"/>
              </a:ext>
            </a:extLst>
          </p:cNvPr>
          <p:cNvSpPr>
            <a:spLocks noGrp="1" noChangeArrowheads="1"/>
          </p:cNvSpPr>
          <p:nvPr>
            <p:ph type="title"/>
          </p:nvPr>
        </p:nvSpPr>
        <p:spPr>
          <a:xfrm>
            <a:off x="838200" y="136525"/>
            <a:ext cx="10515600" cy="1235075"/>
          </a:xfrm>
        </p:spPr>
        <p:txBody>
          <a:bodyPr>
            <a:normAutofit/>
          </a:bodyPr>
          <a:lstStyle/>
          <a:p>
            <a:pPr algn="ctr"/>
            <a:r>
              <a:rPr lang="en-US" altLang="en-US" sz="6600">
                <a:latin typeface="Amasis MT Pro Black" panose="02040A04050005020304" pitchFamily="18" charset="0"/>
              </a:rPr>
              <a:t>H-2A Record Keeping</a:t>
            </a:r>
          </a:p>
        </p:txBody>
      </p:sp>
      <p:sp>
        <p:nvSpPr>
          <p:cNvPr id="227331" name="Rectangle 3">
            <a:extLst>
              <a:ext uri="{FF2B5EF4-FFF2-40B4-BE49-F238E27FC236}">
                <a16:creationId xmlns:a16="http://schemas.microsoft.com/office/drawing/2014/main" id="{7B134A1E-8147-FDB6-340F-B591A4484118}"/>
              </a:ext>
            </a:extLst>
          </p:cNvPr>
          <p:cNvSpPr>
            <a:spLocks noGrp="1" noChangeArrowheads="1"/>
          </p:cNvSpPr>
          <p:nvPr>
            <p:ph type="body" idx="1"/>
          </p:nvPr>
        </p:nvSpPr>
        <p:spPr>
          <a:xfrm>
            <a:off x="349625" y="1465730"/>
            <a:ext cx="11524128" cy="4930962"/>
          </a:xfrm>
        </p:spPr>
        <p:txBody>
          <a:bodyPr>
            <a:normAutofit fontScale="62500" lnSpcReduction="20000"/>
          </a:bodyPr>
          <a:lstStyle/>
          <a:p>
            <a:pPr>
              <a:buFont typeface="Monotype Sorts" pitchFamily="2" charset="2"/>
              <a:buNone/>
            </a:pPr>
            <a:r>
              <a:rPr lang="en-US" altLang="en-US" sz="3400"/>
              <a:t>   </a:t>
            </a:r>
            <a:r>
              <a:rPr lang="en-US" altLang="en-US" sz="4000">
                <a:latin typeface="Amasis MT Pro Black" panose="02040A04050005020304" pitchFamily="18" charset="0"/>
              </a:rPr>
              <a:t>The following payroll information must be maintained:</a:t>
            </a:r>
          </a:p>
          <a:p>
            <a:pPr>
              <a:buFont typeface="Monotype Sorts" pitchFamily="2" charset="2"/>
              <a:buNone/>
            </a:pPr>
            <a:endParaRPr lang="en-US" altLang="en-US" sz="4000">
              <a:latin typeface="Amasis MT Pro Black" panose="02040A04050005020304" pitchFamily="18" charset="0"/>
            </a:endParaRPr>
          </a:p>
          <a:p>
            <a:r>
              <a:rPr lang="en-US" altLang="en-US" sz="4000">
                <a:latin typeface="Amasis MT Pro Black" panose="02040A04050005020304" pitchFamily="18" charset="0"/>
              </a:rPr>
              <a:t>Starting &amp; Stopping Times</a:t>
            </a:r>
          </a:p>
          <a:p>
            <a:r>
              <a:rPr lang="en-US" altLang="en-US" sz="4000">
                <a:latin typeface="Amasis MT Pro Black" panose="02040A04050005020304" pitchFamily="18" charset="0"/>
              </a:rPr>
              <a:t>Total Daily &amp; Weekly Hours Worked</a:t>
            </a:r>
          </a:p>
          <a:p>
            <a:r>
              <a:rPr lang="en-US" altLang="en-US" sz="4000">
                <a:latin typeface="Amasis MT Pro Black" panose="02040A04050005020304" pitchFamily="18" charset="0"/>
              </a:rPr>
              <a:t>Number of Hours Offered, Reasons for Hours Less than Offered</a:t>
            </a:r>
          </a:p>
          <a:p>
            <a:r>
              <a:rPr lang="en-US" altLang="en-US" sz="4000">
                <a:latin typeface="Amasis MT Pro Black" panose="02040A04050005020304" pitchFamily="18" charset="0"/>
              </a:rPr>
              <a:t>Rates of Pay</a:t>
            </a:r>
          </a:p>
          <a:p>
            <a:r>
              <a:rPr lang="en-US" altLang="en-US" sz="4000">
                <a:latin typeface="Amasis MT Pro Black" panose="02040A04050005020304" pitchFamily="18" charset="0"/>
              </a:rPr>
              <a:t>Pieces, if paid Piece Rate</a:t>
            </a:r>
          </a:p>
          <a:p>
            <a:r>
              <a:rPr lang="en-US" altLang="en-US" sz="4000">
                <a:latin typeface="Amasis MT Pro Black" panose="02040A04050005020304" pitchFamily="18" charset="0"/>
              </a:rPr>
              <a:t>Gross Earnings</a:t>
            </a:r>
          </a:p>
          <a:p>
            <a:r>
              <a:rPr lang="en-US" altLang="en-US" sz="4000">
                <a:latin typeface="Amasis MT Pro Black" panose="02040A04050005020304" pitchFamily="18" charset="0"/>
              </a:rPr>
              <a:t>Deductions </a:t>
            </a:r>
          </a:p>
          <a:p>
            <a:r>
              <a:rPr lang="en-US" altLang="en-US" sz="4000">
                <a:latin typeface="Amasis MT Pro Black" panose="02040A04050005020304" pitchFamily="18" charset="0"/>
              </a:rPr>
              <a:t>Net Pay</a:t>
            </a:r>
          </a:p>
          <a:p>
            <a:r>
              <a:rPr lang="en-US" altLang="en-US" sz="4000">
                <a:latin typeface="Amasis MT Pro Black" panose="02040A04050005020304" pitchFamily="18" charset="0"/>
              </a:rPr>
              <a:t>Worker Name &amp; Address </a:t>
            </a:r>
          </a:p>
          <a:p>
            <a:r>
              <a:rPr lang="en-US" altLang="en-US" sz="4000">
                <a:latin typeface="Amasis MT Pro Black" panose="02040A04050005020304" pitchFamily="18" charset="0"/>
              </a:rPr>
              <a:t>Worker Social Security Number </a:t>
            </a:r>
          </a:p>
          <a:p>
            <a:pPr lvl="1"/>
            <a:endParaRPr lang="en-US" altLang="en-US"/>
          </a:p>
          <a:p>
            <a:pPr lvl="1"/>
            <a:endParaRPr lang="en-US" altLang="en-US"/>
          </a:p>
        </p:txBody>
      </p:sp>
      <p:sp>
        <p:nvSpPr>
          <p:cNvPr id="5" name="Date Placeholder 4">
            <a:extLst>
              <a:ext uri="{FF2B5EF4-FFF2-40B4-BE49-F238E27FC236}">
                <a16:creationId xmlns:a16="http://schemas.microsoft.com/office/drawing/2014/main" id="{A17886F5-0E3F-A971-4014-41D9F5D8CB97}"/>
              </a:ext>
            </a:extLst>
          </p:cNvPr>
          <p:cNvSpPr>
            <a:spLocks noGrp="1"/>
          </p:cNvSpPr>
          <p:nvPr>
            <p:ph type="dt" sz="half" idx="10"/>
          </p:nvPr>
        </p:nvSpPr>
        <p:spPr>
          <a:xfrm>
            <a:off x="838200" y="6396692"/>
            <a:ext cx="2743200" cy="365125"/>
          </a:xfrm>
        </p:spPr>
        <p:txBody>
          <a:bodyPr/>
          <a:lstStyle/>
          <a:p>
            <a:fld id="{383426D6-E9BB-4A52-9B13-5B14A6C3302A}" type="datetime1">
              <a:rPr lang="en-US" smtClean="0"/>
              <a:t>12/1/2023</a:t>
            </a:fld>
            <a:endParaRPr lang="en-US"/>
          </a:p>
        </p:txBody>
      </p:sp>
    </p:spTree>
    <p:extLst>
      <p:ext uri="{BB962C8B-B14F-4D97-AF65-F5344CB8AC3E}">
        <p14:creationId xmlns:p14="http://schemas.microsoft.com/office/powerpoint/2010/main" val="241285032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A2711-B5CC-4983-5B4E-DF85B93FE0C8}"/>
              </a:ext>
            </a:extLst>
          </p:cNvPr>
          <p:cNvSpPr>
            <a:spLocks noGrp="1"/>
          </p:cNvSpPr>
          <p:nvPr>
            <p:ph type="title"/>
          </p:nvPr>
        </p:nvSpPr>
        <p:spPr>
          <a:xfrm>
            <a:off x="443753" y="365125"/>
            <a:ext cx="11268635" cy="1325563"/>
          </a:xfrm>
        </p:spPr>
        <p:txBody>
          <a:bodyPr>
            <a:normAutofit/>
          </a:bodyPr>
          <a:lstStyle/>
          <a:p>
            <a:pPr algn="ctr"/>
            <a:r>
              <a:rPr lang="en-US" sz="4800">
                <a:latin typeface="Amasis MT Pro Black" panose="02040A04050005020304" pitchFamily="18" charset="0"/>
              </a:rPr>
              <a:t>Common Issues with Hours Worked</a:t>
            </a:r>
          </a:p>
        </p:txBody>
      </p:sp>
      <p:sp>
        <p:nvSpPr>
          <p:cNvPr id="3" name="Content Placeholder 2">
            <a:extLst>
              <a:ext uri="{FF2B5EF4-FFF2-40B4-BE49-F238E27FC236}">
                <a16:creationId xmlns:a16="http://schemas.microsoft.com/office/drawing/2014/main" id="{960DF581-0421-3562-C8B9-7D120FEDB8F5}"/>
              </a:ext>
            </a:extLst>
          </p:cNvPr>
          <p:cNvSpPr>
            <a:spLocks noGrp="1"/>
          </p:cNvSpPr>
          <p:nvPr>
            <p:ph idx="1"/>
          </p:nvPr>
        </p:nvSpPr>
        <p:spPr>
          <a:xfrm>
            <a:off x="649357" y="1690688"/>
            <a:ext cx="10704443" cy="4665661"/>
          </a:xfrm>
        </p:spPr>
        <p:txBody>
          <a:bodyPr>
            <a:normAutofit/>
          </a:bodyPr>
          <a:lstStyle/>
          <a:p>
            <a:pPr marL="0" indent="0">
              <a:buNone/>
            </a:pPr>
            <a:r>
              <a:rPr lang="en-US" sz="3600">
                <a:latin typeface="Amasis MT Pro Black" panose="02040A04050005020304" pitchFamily="18" charset="0"/>
              </a:rPr>
              <a:t>Keeping Accurate Records of Hours Worked Including:</a:t>
            </a:r>
          </a:p>
          <a:p>
            <a:endParaRPr lang="en-US" sz="3200">
              <a:latin typeface="Amasis MT Pro Black" panose="02040A04050005020304" pitchFamily="18" charset="0"/>
            </a:endParaRPr>
          </a:p>
          <a:p>
            <a:r>
              <a:rPr lang="en-US" sz="3200">
                <a:latin typeface="Amasis MT Pro Black" panose="02040A04050005020304" pitchFamily="18" charset="0"/>
              </a:rPr>
              <a:t>Pre- and Post-Work</a:t>
            </a:r>
          </a:p>
          <a:p>
            <a:r>
              <a:rPr lang="en-US" sz="3200">
                <a:latin typeface="Amasis MT Pro Black" panose="02040A04050005020304" pitchFamily="18" charset="0"/>
              </a:rPr>
              <a:t>Waiting Time</a:t>
            </a:r>
          </a:p>
          <a:p>
            <a:r>
              <a:rPr lang="en-US" sz="3200">
                <a:latin typeface="Amasis MT Pro Black" panose="02040A04050005020304" pitchFamily="18" charset="0"/>
              </a:rPr>
              <a:t>Travel Time</a:t>
            </a:r>
          </a:p>
          <a:p>
            <a:r>
              <a:rPr lang="en-US" sz="3200">
                <a:latin typeface="Amasis MT Pro Black" panose="02040A04050005020304" pitchFamily="18" charset="0"/>
              </a:rPr>
              <a:t>Rest and Meal Periods</a:t>
            </a:r>
          </a:p>
          <a:p>
            <a:r>
              <a:rPr lang="en-US" sz="3200">
                <a:latin typeface="Amasis MT Pro Black" panose="02040A04050005020304" pitchFamily="18" charset="0"/>
              </a:rPr>
              <a:t>Meetings and Training</a:t>
            </a:r>
          </a:p>
        </p:txBody>
      </p:sp>
      <p:sp>
        <p:nvSpPr>
          <p:cNvPr id="4" name="Footer Placeholder 3">
            <a:extLst>
              <a:ext uri="{FF2B5EF4-FFF2-40B4-BE49-F238E27FC236}">
                <a16:creationId xmlns:a16="http://schemas.microsoft.com/office/drawing/2014/main" id="{12928951-C9FE-824C-7BAF-66C6043671D5}"/>
              </a:ext>
            </a:extLst>
          </p:cNvPr>
          <p:cNvSpPr>
            <a:spLocks noGrp="1"/>
          </p:cNvSpPr>
          <p:nvPr>
            <p:ph type="ftr" sz="quarter" idx="11"/>
          </p:nvPr>
        </p:nvSpPr>
        <p:spPr>
          <a:xfrm>
            <a:off x="4038600" y="6410138"/>
            <a:ext cx="4114800" cy="365125"/>
          </a:xfrm>
        </p:spPr>
        <p:txBody>
          <a:bodyPr/>
          <a:lstStyle/>
          <a:p>
            <a:r>
              <a:rPr lang="en-US"/>
              <a:t>Labor Compliance Consultants</a:t>
            </a:r>
          </a:p>
        </p:txBody>
      </p:sp>
      <p:sp>
        <p:nvSpPr>
          <p:cNvPr id="5" name="Date Placeholder 4">
            <a:extLst>
              <a:ext uri="{FF2B5EF4-FFF2-40B4-BE49-F238E27FC236}">
                <a16:creationId xmlns:a16="http://schemas.microsoft.com/office/drawing/2014/main" id="{795C0713-8780-B2F6-5153-FC5148143AC2}"/>
              </a:ext>
            </a:extLst>
          </p:cNvPr>
          <p:cNvSpPr>
            <a:spLocks noGrp="1"/>
          </p:cNvSpPr>
          <p:nvPr>
            <p:ph type="dt" sz="half" idx="10"/>
          </p:nvPr>
        </p:nvSpPr>
        <p:spPr>
          <a:xfrm>
            <a:off x="851647" y="6415834"/>
            <a:ext cx="2743200" cy="365125"/>
          </a:xfrm>
        </p:spPr>
        <p:txBody>
          <a:bodyPr/>
          <a:lstStyle/>
          <a:p>
            <a:fld id="{CFC1A7E6-214A-4AA2-A8CB-0C8CB370AC38}" type="datetime1">
              <a:rPr lang="en-US" smtClean="0"/>
              <a:t>12/1/2023</a:t>
            </a:fld>
            <a:endParaRPr lang="en-US"/>
          </a:p>
        </p:txBody>
      </p:sp>
    </p:spTree>
    <p:extLst>
      <p:ext uri="{BB962C8B-B14F-4D97-AF65-F5344CB8AC3E}">
        <p14:creationId xmlns:p14="http://schemas.microsoft.com/office/powerpoint/2010/main" val="81605363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66327-5D02-CC30-6145-938E5362BFB0}"/>
              </a:ext>
            </a:extLst>
          </p:cNvPr>
          <p:cNvSpPr>
            <a:spLocks noGrp="1"/>
          </p:cNvSpPr>
          <p:nvPr>
            <p:ph type="title"/>
          </p:nvPr>
        </p:nvSpPr>
        <p:spPr>
          <a:xfrm>
            <a:off x="838200" y="365126"/>
            <a:ext cx="10515600" cy="818216"/>
          </a:xfrm>
        </p:spPr>
        <p:txBody>
          <a:bodyPr>
            <a:noAutofit/>
          </a:bodyPr>
          <a:lstStyle/>
          <a:p>
            <a:pPr algn="ctr"/>
            <a:r>
              <a:rPr lang="en-US" altLang="en-US" sz="6600" err="1">
                <a:latin typeface="Amasis MT Pro Black" panose="02040A04050005020304" pitchFamily="18" charset="0"/>
              </a:rPr>
              <a:t>MSPA</a:t>
            </a:r>
            <a:r>
              <a:rPr lang="en-US" altLang="en-US" sz="6600">
                <a:latin typeface="Amasis MT Pro Black" panose="02040A04050005020304" pitchFamily="18" charset="0"/>
              </a:rPr>
              <a:t> Wage Statement</a:t>
            </a:r>
            <a:endParaRPr lang="en-US" sz="6600">
              <a:latin typeface="Amasis MT Pro Black" panose="02040A04050005020304" pitchFamily="18" charset="0"/>
            </a:endParaRPr>
          </a:p>
        </p:txBody>
      </p:sp>
      <p:sp>
        <p:nvSpPr>
          <p:cNvPr id="3" name="Content Placeholder 2">
            <a:extLst>
              <a:ext uri="{FF2B5EF4-FFF2-40B4-BE49-F238E27FC236}">
                <a16:creationId xmlns:a16="http://schemas.microsoft.com/office/drawing/2014/main" id="{837D0E61-7421-09CE-5BFD-776AD141CA8D}"/>
              </a:ext>
            </a:extLst>
          </p:cNvPr>
          <p:cNvSpPr>
            <a:spLocks noGrp="1"/>
          </p:cNvSpPr>
          <p:nvPr>
            <p:ph idx="1"/>
          </p:nvPr>
        </p:nvSpPr>
        <p:spPr>
          <a:xfrm>
            <a:off x="838199" y="1385047"/>
            <a:ext cx="10753725" cy="4971303"/>
          </a:xfrm>
        </p:spPr>
        <p:txBody>
          <a:bodyPr>
            <a:normAutofit lnSpcReduction="10000"/>
          </a:bodyPr>
          <a:lstStyle/>
          <a:p>
            <a:r>
              <a:rPr lang="en-US" altLang="en-US" sz="3600">
                <a:latin typeface="Amasis MT Pro Black" panose="02040A04050005020304" pitchFamily="18" charset="0"/>
              </a:rPr>
              <a:t>Employer must provide wage statements every payday that include:</a:t>
            </a:r>
          </a:p>
          <a:p>
            <a:pPr lvl="1"/>
            <a:endParaRPr lang="en-US" altLang="en-US" sz="2800">
              <a:latin typeface="Amasis MT Pro Black" panose="02040A04050005020304" pitchFamily="18" charset="0"/>
            </a:endParaRPr>
          </a:p>
          <a:p>
            <a:pPr lvl="1"/>
            <a:r>
              <a:rPr lang="en-US" altLang="en-US" sz="2800">
                <a:latin typeface="Amasis MT Pro Black" panose="02040A04050005020304" pitchFamily="18" charset="0"/>
              </a:rPr>
              <a:t>Name and Address of Employer</a:t>
            </a:r>
          </a:p>
          <a:p>
            <a:pPr lvl="1"/>
            <a:r>
              <a:rPr lang="en-US" altLang="en-US" sz="2800">
                <a:latin typeface="Amasis MT Pro Black" panose="02040A04050005020304" pitchFamily="18" charset="0"/>
              </a:rPr>
              <a:t>EIN or Social Security Number of Employer</a:t>
            </a:r>
          </a:p>
          <a:p>
            <a:pPr lvl="1" algn="l"/>
            <a:r>
              <a:rPr lang="en-US" altLang="en-US" sz="2800" b="1">
                <a:latin typeface="Amasis MT Pro Black" panose="02040A04050005020304" pitchFamily="18" charset="0"/>
              </a:rPr>
              <a:t>Employee Name, Permanent Address &amp; SSN (last 4)</a:t>
            </a:r>
          </a:p>
          <a:p>
            <a:pPr lvl="1" algn="l"/>
            <a:r>
              <a:rPr lang="en-US" altLang="en-US" sz="2800" b="1">
                <a:latin typeface="Amasis MT Pro Black" panose="02040A04050005020304" pitchFamily="18" charset="0"/>
              </a:rPr>
              <a:t>Number of Units Completed, IF Paid Piece Rate</a:t>
            </a:r>
          </a:p>
          <a:p>
            <a:pPr lvl="1" algn="l"/>
            <a:r>
              <a:rPr lang="en-US" altLang="en-US" sz="2800" b="1">
                <a:latin typeface="Amasis MT Pro Black" panose="02040A04050005020304" pitchFamily="18" charset="0"/>
              </a:rPr>
              <a:t>Total Hours Worked</a:t>
            </a:r>
          </a:p>
          <a:p>
            <a:pPr lvl="1" algn="l"/>
            <a:r>
              <a:rPr lang="en-US" altLang="en-US" sz="2800" b="1">
                <a:latin typeface="Amasis MT Pro Black" panose="02040A04050005020304" pitchFamily="18" charset="0"/>
              </a:rPr>
              <a:t>Gross Wages </a:t>
            </a:r>
          </a:p>
          <a:p>
            <a:pPr lvl="1" algn="l"/>
            <a:r>
              <a:rPr lang="en-US" altLang="en-US" sz="2800" b="1">
                <a:latin typeface="Amasis MT Pro Black" panose="02040A04050005020304" pitchFamily="18" charset="0"/>
              </a:rPr>
              <a:t>All Deductions and Purpose for each Deduction</a:t>
            </a:r>
          </a:p>
          <a:p>
            <a:pPr lvl="1" algn="l"/>
            <a:r>
              <a:rPr lang="en-US" altLang="en-US" sz="2800" b="1">
                <a:latin typeface="Amasis MT Pro Black" panose="02040A04050005020304" pitchFamily="18" charset="0"/>
              </a:rPr>
              <a:t>Net Pay</a:t>
            </a:r>
          </a:p>
          <a:p>
            <a:pPr lvl="1" algn="l"/>
            <a:endParaRPr lang="en-US" altLang="en-US" sz="2800" b="1"/>
          </a:p>
          <a:p>
            <a:pPr lvl="1"/>
            <a:endParaRPr lang="en-US" altLang="en-US" sz="2800">
              <a:latin typeface="Amasis MT Pro Black" panose="02040A04050005020304" pitchFamily="18" charset="0"/>
            </a:endParaRPr>
          </a:p>
          <a:p>
            <a:endParaRPr lang="en-US"/>
          </a:p>
        </p:txBody>
      </p:sp>
      <p:sp>
        <p:nvSpPr>
          <p:cNvPr id="5" name="Footer Placeholder 4">
            <a:extLst>
              <a:ext uri="{FF2B5EF4-FFF2-40B4-BE49-F238E27FC236}">
                <a16:creationId xmlns:a16="http://schemas.microsoft.com/office/drawing/2014/main" id="{2B6CCE2F-6493-6A77-B636-7FDDB299121D}"/>
              </a:ext>
            </a:extLst>
          </p:cNvPr>
          <p:cNvSpPr>
            <a:spLocks noGrp="1"/>
          </p:cNvSpPr>
          <p:nvPr>
            <p:ph type="ftr" sz="quarter" idx="11"/>
          </p:nvPr>
        </p:nvSpPr>
        <p:spPr>
          <a:xfrm>
            <a:off x="4038600" y="6406026"/>
            <a:ext cx="4114800" cy="365125"/>
          </a:xfrm>
        </p:spPr>
        <p:txBody>
          <a:bodyPr/>
          <a:lstStyle/>
          <a:p>
            <a:r>
              <a:rPr lang="en-US"/>
              <a:t>Labor Compliance Consultants</a:t>
            </a:r>
          </a:p>
        </p:txBody>
      </p:sp>
      <p:sp>
        <p:nvSpPr>
          <p:cNvPr id="7" name="Date Placeholder 6">
            <a:extLst>
              <a:ext uri="{FF2B5EF4-FFF2-40B4-BE49-F238E27FC236}">
                <a16:creationId xmlns:a16="http://schemas.microsoft.com/office/drawing/2014/main" id="{4FDA7740-0B03-7829-65FF-8A85E5080DC9}"/>
              </a:ext>
            </a:extLst>
          </p:cNvPr>
          <p:cNvSpPr>
            <a:spLocks noGrp="1"/>
          </p:cNvSpPr>
          <p:nvPr>
            <p:ph type="dt" sz="half" idx="10"/>
          </p:nvPr>
        </p:nvSpPr>
        <p:spPr>
          <a:xfrm>
            <a:off x="838199" y="6410136"/>
            <a:ext cx="2743200" cy="365125"/>
          </a:xfrm>
        </p:spPr>
        <p:txBody>
          <a:bodyPr/>
          <a:lstStyle/>
          <a:p>
            <a:fld id="{5490E0A3-9F1A-4F43-8287-5C7EC30B42F9}" type="datetime1">
              <a:rPr lang="en-US" smtClean="0"/>
              <a:t>12/1/2023</a:t>
            </a:fld>
            <a:endParaRPr lang="en-US"/>
          </a:p>
        </p:txBody>
      </p:sp>
    </p:spTree>
    <p:extLst>
      <p:ext uri="{BB962C8B-B14F-4D97-AF65-F5344CB8AC3E}">
        <p14:creationId xmlns:p14="http://schemas.microsoft.com/office/powerpoint/2010/main" val="255358303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D49474FB-98A0-B0DA-C692-689E2929544E}"/>
              </a:ext>
            </a:extLst>
          </p:cNvPr>
          <p:cNvSpPr>
            <a:spLocks noGrp="1"/>
          </p:cNvSpPr>
          <p:nvPr>
            <p:ph type="ftr" sz="quarter" idx="11"/>
          </p:nvPr>
        </p:nvSpPr>
        <p:spPr>
          <a:xfrm>
            <a:off x="4038600" y="6383243"/>
            <a:ext cx="4114800" cy="365125"/>
          </a:xfrm>
        </p:spPr>
        <p:txBody>
          <a:bodyPr/>
          <a:lstStyle/>
          <a:p>
            <a:r>
              <a:rPr lang="en-US" altLang="en-US"/>
              <a:t>Labor Compliance Consultants</a:t>
            </a:r>
            <a:endParaRPr lang="en-US" altLang="en-US">
              <a:latin typeface="Tahoma" panose="020B0604030504040204" pitchFamily="34" charset="0"/>
            </a:endParaRPr>
          </a:p>
        </p:txBody>
      </p:sp>
      <p:sp>
        <p:nvSpPr>
          <p:cNvPr id="229378" name="Rectangle 2">
            <a:extLst>
              <a:ext uri="{FF2B5EF4-FFF2-40B4-BE49-F238E27FC236}">
                <a16:creationId xmlns:a16="http://schemas.microsoft.com/office/drawing/2014/main" id="{7861FE1E-838F-A900-A25C-F9F578EC2C2E}"/>
              </a:ext>
            </a:extLst>
          </p:cNvPr>
          <p:cNvSpPr>
            <a:spLocks noGrp="1" noChangeArrowheads="1"/>
          </p:cNvSpPr>
          <p:nvPr>
            <p:ph type="title"/>
          </p:nvPr>
        </p:nvSpPr>
        <p:spPr>
          <a:xfrm>
            <a:off x="524435" y="136525"/>
            <a:ext cx="11107271" cy="1554163"/>
          </a:xfrm>
        </p:spPr>
        <p:txBody>
          <a:bodyPr anchor="ctr" anchorCtr="1"/>
          <a:lstStyle/>
          <a:p>
            <a:r>
              <a:rPr lang="en-US" sz="6600">
                <a:latin typeface="Amasis MT Pro Black" panose="02040A04050005020304" pitchFamily="18" charset="0"/>
              </a:rPr>
              <a:t>H-2A Wage Statement</a:t>
            </a:r>
            <a:endParaRPr lang="en-US" altLang="en-US"/>
          </a:p>
        </p:txBody>
      </p:sp>
      <p:sp>
        <p:nvSpPr>
          <p:cNvPr id="229379" name="Rectangle 3">
            <a:extLst>
              <a:ext uri="{FF2B5EF4-FFF2-40B4-BE49-F238E27FC236}">
                <a16:creationId xmlns:a16="http://schemas.microsoft.com/office/drawing/2014/main" id="{39DF58BA-69CA-A7C2-864E-7A6316AF771C}"/>
              </a:ext>
            </a:extLst>
          </p:cNvPr>
          <p:cNvSpPr>
            <a:spLocks noGrp="1" noChangeArrowheads="1"/>
          </p:cNvSpPr>
          <p:nvPr>
            <p:ph type="body" idx="1"/>
          </p:nvPr>
        </p:nvSpPr>
        <p:spPr>
          <a:xfrm>
            <a:off x="838200" y="1438835"/>
            <a:ext cx="10515600" cy="5054039"/>
          </a:xfrm>
        </p:spPr>
        <p:txBody>
          <a:bodyPr>
            <a:normAutofit fontScale="55000" lnSpcReduction="20000"/>
          </a:bodyPr>
          <a:lstStyle/>
          <a:p>
            <a:pPr marL="0" indent="0">
              <a:buNone/>
            </a:pPr>
            <a:r>
              <a:rPr lang="en-US" altLang="en-US" sz="3500">
                <a:latin typeface="Amasis MT Pro Black" panose="02040A04050005020304" pitchFamily="18" charset="0"/>
              </a:rPr>
              <a:t>MUST INCLUDE:</a:t>
            </a:r>
          </a:p>
          <a:p>
            <a:endParaRPr lang="en-US" altLang="en-US">
              <a:latin typeface="Amasis MT Pro Black" panose="02040A04050005020304" pitchFamily="18" charset="0"/>
            </a:endParaRPr>
          </a:p>
          <a:p>
            <a:r>
              <a:rPr lang="en-US" altLang="en-US" sz="3200">
                <a:latin typeface="Amasis MT Pro Black" panose="02040A04050005020304" pitchFamily="18" charset="0"/>
              </a:rPr>
              <a:t>Starting &amp; Stopping Times</a:t>
            </a:r>
          </a:p>
          <a:p>
            <a:r>
              <a:rPr lang="en-US" altLang="en-US" sz="3200">
                <a:latin typeface="Amasis MT Pro Black" panose="02040A04050005020304" pitchFamily="18" charset="0"/>
              </a:rPr>
              <a:t>Total Daily &amp; Weekly Hours Worked</a:t>
            </a:r>
          </a:p>
          <a:p>
            <a:r>
              <a:rPr lang="en-US" altLang="en-US" sz="3200">
                <a:latin typeface="Amasis MT Pro Black" panose="02040A04050005020304" pitchFamily="18" charset="0"/>
              </a:rPr>
              <a:t>Number of Hours Offered in accordance with the Contract</a:t>
            </a:r>
          </a:p>
          <a:p>
            <a:r>
              <a:rPr lang="en-US" altLang="en-US" sz="3200">
                <a:latin typeface="Amasis MT Pro Black" panose="02040A04050005020304" pitchFamily="18" charset="0"/>
              </a:rPr>
              <a:t>Rates of Pay</a:t>
            </a:r>
          </a:p>
          <a:p>
            <a:r>
              <a:rPr lang="en-US" altLang="en-US" sz="3200">
                <a:latin typeface="Amasis MT Pro Black" panose="02040A04050005020304" pitchFamily="18" charset="0"/>
              </a:rPr>
              <a:t>Pieces Produced Daily, if paid Piece Rate</a:t>
            </a:r>
          </a:p>
          <a:p>
            <a:r>
              <a:rPr lang="en-US" altLang="en-US" sz="3200">
                <a:latin typeface="Amasis MT Pro Black" panose="02040A04050005020304" pitchFamily="18" charset="0"/>
              </a:rPr>
              <a:t>Gross Earnings</a:t>
            </a:r>
          </a:p>
          <a:p>
            <a:r>
              <a:rPr lang="en-US" altLang="en-US" sz="3200">
                <a:latin typeface="Amasis MT Pro Black" panose="02040A04050005020304" pitchFamily="18" charset="0"/>
              </a:rPr>
              <a:t>An Itemization of all Deductions made from the Worker’s Wages</a:t>
            </a:r>
          </a:p>
          <a:p>
            <a:r>
              <a:rPr lang="en-US" altLang="en-US" sz="3200">
                <a:latin typeface="Amasis MT Pro Black" panose="02040A04050005020304" pitchFamily="18" charset="0"/>
              </a:rPr>
              <a:t>Net Pay</a:t>
            </a:r>
          </a:p>
          <a:p>
            <a:r>
              <a:rPr lang="en-US" altLang="en-US" sz="3200">
                <a:latin typeface="Amasis MT Pro Black" panose="02040A04050005020304" pitchFamily="18" charset="0"/>
              </a:rPr>
              <a:t>Employer &amp; Worker Name &amp; Address </a:t>
            </a:r>
          </a:p>
          <a:p>
            <a:r>
              <a:rPr lang="en-US" altLang="en-US" sz="3200">
                <a:latin typeface="Amasis MT Pro Black" panose="02040A04050005020304" pitchFamily="18" charset="0"/>
              </a:rPr>
              <a:t>Worker Social Security Number (last 4)</a:t>
            </a:r>
          </a:p>
          <a:p>
            <a:r>
              <a:rPr lang="en-US" altLang="en-US" sz="3200">
                <a:latin typeface="Amasis MT Pro Black" panose="02040A04050005020304" pitchFamily="18" charset="0"/>
              </a:rPr>
              <a:t>Pay Period &amp; Pay Date</a:t>
            </a:r>
          </a:p>
          <a:p>
            <a:endParaRPr lang="en-US" altLang="en-US" sz="3200">
              <a:latin typeface="Amasis MT Pro Black" panose="02040A04050005020304" pitchFamily="18" charset="0"/>
            </a:endParaRPr>
          </a:p>
          <a:p>
            <a:pPr marL="0" indent="0">
              <a:buNone/>
            </a:pPr>
            <a:r>
              <a:rPr lang="en-US" altLang="en-US" sz="3200">
                <a:latin typeface="Amasis MT Pro Black" panose="02040A04050005020304" pitchFamily="18" charset="0"/>
              </a:rPr>
              <a:t>* The statement should be in a language understood by the worker</a:t>
            </a:r>
          </a:p>
          <a:p>
            <a:endParaRPr lang="en-US" altLang="en-US"/>
          </a:p>
        </p:txBody>
      </p:sp>
      <p:sp>
        <p:nvSpPr>
          <p:cNvPr id="5" name="Date Placeholder 4">
            <a:extLst>
              <a:ext uri="{FF2B5EF4-FFF2-40B4-BE49-F238E27FC236}">
                <a16:creationId xmlns:a16="http://schemas.microsoft.com/office/drawing/2014/main" id="{E870B953-98BE-1AE6-0E5A-3582F73C6016}"/>
              </a:ext>
            </a:extLst>
          </p:cNvPr>
          <p:cNvSpPr>
            <a:spLocks noGrp="1"/>
          </p:cNvSpPr>
          <p:nvPr>
            <p:ph type="dt" sz="half" idx="10"/>
          </p:nvPr>
        </p:nvSpPr>
        <p:spPr>
          <a:xfrm>
            <a:off x="838200" y="6492875"/>
            <a:ext cx="2743200" cy="255493"/>
          </a:xfrm>
        </p:spPr>
        <p:txBody>
          <a:bodyPr/>
          <a:lstStyle/>
          <a:p>
            <a:fld id="{F3D71394-78C5-468F-9C1C-7D06AEFF44D8}" type="datetime1">
              <a:rPr lang="en-US" smtClean="0"/>
              <a:t>12/1/2023</a:t>
            </a:fld>
            <a:endParaRPr lang="en-US"/>
          </a:p>
        </p:txBody>
      </p:sp>
    </p:spTree>
    <p:extLst>
      <p:ext uri="{BB962C8B-B14F-4D97-AF65-F5344CB8AC3E}">
        <p14:creationId xmlns:p14="http://schemas.microsoft.com/office/powerpoint/2010/main" val="151383458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9EB48-2BC9-BDC9-48DC-6CFA3B14E7DD}"/>
              </a:ext>
            </a:extLst>
          </p:cNvPr>
          <p:cNvSpPr>
            <a:spLocks noGrp="1"/>
          </p:cNvSpPr>
          <p:nvPr>
            <p:ph type="title"/>
          </p:nvPr>
        </p:nvSpPr>
        <p:spPr>
          <a:xfrm>
            <a:off x="838200" y="136525"/>
            <a:ext cx="10515600" cy="1413979"/>
          </a:xfrm>
        </p:spPr>
        <p:txBody>
          <a:bodyPr>
            <a:normAutofit/>
          </a:bodyPr>
          <a:lstStyle/>
          <a:p>
            <a:pPr algn="ctr"/>
            <a:r>
              <a:rPr lang="en-US" sz="6600">
                <a:latin typeface="Amasis MT Pro Black" panose="02040A04050005020304" pitchFamily="18" charset="0"/>
              </a:rPr>
              <a:t>H-2A Hours Offered</a:t>
            </a:r>
          </a:p>
        </p:txBody>
      </p:sp>
      <p:sp>
        <p:nvSpPr>
          <p:cNvPr id="3" name="Content Placeholder 2">
            <a:extLst>
              <a:ext uri="{FF2B5EF4-FFF2-40B4-BE49-F238E27FC236}">
                <a16:creationId xmlns:a16="http://schemas.microsoft.com/office/drawing/2014/main" id="{61BFEA8E-5DFC-864C-6E85-D81BFC264DF3}"/>
              </a:ext>
            </a:extLst>
          </p:cNvPr>
          <p:cNvSpPr>
            <a:spLocks noGrp="1"/>
          </p:cNvSpPr>
          <p:nvPr>
            <p:ph idx="1"/>
          </p:nvPr>
        </p:nvSpPr>
        <p:spPr>
          <a:xfrm>
            <a:off x="1223682" y="1788458"/>
            <a:ext cx="10130117" cy="4704417"/>
          </a:xfrm>
        </p:spPr>
        <p:txBody>
          <a:bodyPr>
            <a:normAutofit/>
          </a:bodyPr>
          <a:lstStyle/>
          <a:p>
            <a:pPr fontAlgn="auto">
              <a:spcAft>
                <a:spcPts val="0"/>
              </a:spcAft>
              <a:buFont typeface="Wingdings" panose="05000000000000000000" pitchFamily="2" charset="2"/>
              <a:buChar char="§"/>
              <a:defRPr/>
            </a:pPr>
            <a:r>
              <a:rPr lang="en-US">
                <a:latin typeface="Amasis MT Pro Black" panose="02040A04050005020304" pitchFamily="18" charset="0"/>
              </a:rPr>
              <a:t>Contract Hours</a:t>
            </a:r>
          </a:p>
          <a:p>
            <a:pPr fontAlgn="auto">
              <a:spcAft>
                <a:spcPts val="0"/>
              </a:spcAft>
              <a:buFont typeface="Wingdings" panose="05000000000000000000" pitchFamily="2" charset="2"/>
              <a:buChar char="§"/>
              <a:defRPr/>
            </a:pPr>
            <a:r>
              <a:rPr lang="en-US">
                <a:latin typeface="Amasis MT Pro Black" panose="02040A04050005020304" pitchFamily="18" charset="0"/>
              </a:rPr>
              <a:t>Actual Hours Worked</a:t>
            </a:r>
          </a:p>
          <a:p>
            <a:pPr fontAlgn="auto">
              <a:spcAft>
                <a:spcPts val="0"/>
              </a:spcAft>
              <a:buFont typeface="Wingdings" panose="05000000000000000000" pitchFamily="2" charset="2"/>
              <a:buChar char="§"/>
              <a:defRPr/>
            </a:pPr>
            <a:r>
              <a:rPr lang="en-US">
                <a:latin typeface="Amasis MT Pro Black" panose="02040A04050005020304" pitchFamily="18" charset="0"/>
              </a:rPr>
              <a:t>Contract Hours Offered and Not Worked</a:t>
            </a:r>
          </a:p>
          <a:p>
            <a:pPr fontAlgn="auto">
              <a:spcAft>
                <a:spcPts val="0"/>
              </a:spcAft>
              <a:buFont typeface="Wingdings" panose="05000000000000000000" pitchFamily="2" charset="2"/>
              <a:buChar char="§"/>
              <a:defRPr/>
            </a:pPr>
            <a:r>
              <a:rPr lang="en-US">
                <a:latin typeface="Amasis MT Pro Black" panose="02040A04050005020304" pitchFamily="18" charset="0"/>
              </a:rPr>
              <a:t>Hours Offered Outside Contract Hours</a:t>
            </a:r>
          </a:p>
          <a:p>
            <a:pPr fontAlgn="auto">
              <a:spcAft>
                <a:spcPts val="0"/>
              </a:spcAft>
              <a:buFont typeface="Wingdings" panose="05000000000000000000" pitchFamily="2" charset="2"/>
              <a:buChar char="§"/>
              <a:defRPr/>
            </a:pPr>
            <a:r>
              <a:rPr lang="en-US">
                <a:latin typeface="Amasis MT Pro Black" panose="02040A04050005020304" pitchFamily="18" charset="0"/>
              </a:rPr>
              <a:t>Recording Reason Hours Worked Less than Offered</a:t>
            </a:r>
          </a:p>
          <a:p>
            <a:pPr fontAlgn="auto">
              <a:spcAft>
                <a:spcPts val="0"/>
              </a:spcAft>
              <a:buFont typeface="Wingdings" panose="05000000000000000000" pitchFamily="2" charset="2"/>
              <a:buChar char="§"/>
              <a:defRPr/>
            </a:pPr>
            <a:r>
              <a:rPr lang="en-US">
                <a:latin typeface="Amasis MT Pro Black" panose="02040A04050005020304" pitchFamily="18" charset="0"/>
              </a:rPr>
              <a:t>Contract Period Used</a:t>
            </a:r>
          </a:p>
          <a:p>
            <a:pPr fontAlgn="auto">
              <a:spcAft>
                <a:spcPts val="0"/>
              </a:spcAft>
              <a:buFont typeface="Wingdings" panose="05000000000000000000" pitchFamily="2" charset="2"/>
              <a:buChar char="§"/>
              <a:defRPr/>
            </a:pPr>
            <a:r>
              <a:rPr lang="en-US">
                <a:latin typeface="Amasis MT Pro Black" panose="02040A04050005020304" pitchFamily="18" charset="0"/>
              </a:rPr>
              <a:t>¾ Guarantee Computation</a:t>
            </a:r>
          </a:p>
          <a:p>
            <a:pPr fontAlgn="auto">
              <a:spcAft>
                <a:spcPts val="0"/>
              </a:spcAft>
              <a:buFont typeface="Wingdings" panose="05000000000000000000" pitchFamily="2" charset="2"/>
              <a:buChar char="§"/>
              <a:defRPr/>
            </a:pPr>
            <a:r>
              <a:rPr lang="en-US">
                <a:latin typeface="Amasis MT Pro Black" panose="02040A04050005020304" pitchFamily="18" charset="0"/>
              </a:rPr>
              <a:t>Have You Met the ¾ Guarantee?</a:t>
            </a:r>
          </a:p>
          <a:p>
            <a:pPr fontAlgn="auto">
              <a:spcAft>
                <a:spcPts val="0"/>
              </a:spcAft>
              <a:buFont typeface="Wingdings" panose="05000000000000000000" pitchFamily="2" charset="2"/>
              <a:buChar char="§"/>
              <a:defRPr/>
            </a:pPr>
            <a:r>
              <a:rPr lang="en-US">
                <a:latin typeface="Amasis MT Pro Black" panose="02040A04050005020304" pitchFamily="18" charset="0"/>
              </a:rPr>
              <a:t>Contract Impossibility Requirements</a:t>
            </a:r>
          </a:p>
          <a:p>
            <a:pPr marL="0" indent="0">
              <a:buNone/>
            </a:pPr>
            <a:endParaRPr lang="en-US"/>
          </a:p>
        </p:txBody>
      </p:sp>
      <p:sp>
        <p:nvSpPr>
          <p:cNvPr id="5" name="Footer Placeholder 4">
            <a:extLst>
              <a:ext uri="{FF2B5EF4-FFF2-40B4-BE49-F238E27FC236}">
                <a16:creationId xmlns:a16="http://schemas.microsoft.com/office/drawing/2014/main" id="{D3F300E5-6185-47E7-70B9-867B590194FD}"/>
              </a:ext>
            </a:extLst>
          </p:cNvPr>
          <p:cNvSpPr>
            <a:spLocks noGrp="1"/>
          </p:cNvSpPr>
          <p:nvPr>
            <p:ph type="ftr" sz="quarter" idx="11"/>
          </p:nvPr>
        </p:nvSpPr>
        <p:spPr>
          <a:xfrm>
            <a:off x="4038600" y="6424613"/>
            <a:ext cx="4114800" cy="365125"/>
          </a:xfrm>
        </p:spPr>
        <p:txBody>
          <a:bodyPr/>
          <a:lstStyle/>
          <a:p>
            <a:r>
              <a:rPr lang="en-US"/>
              <a:t>Labor Compliance Consultants</a:t>
            </a:r>
          </a:p>
        </p:txBody>
      </p:sp>
      <p:sp>
        <p:nvSpPr>
          <p:cNvPr id="7" name="Date Placeholder 6">
            <a:extLst>
              <a:ext uri="{FF2B5EF4-FFF2-40B4-BE49-F238E27FC236}">
                <a16:creationId xmlns:a16="http://schemas.microsoft.com/office/drawing/2014/main" id="{70003727-1563-2D17-7001-043F4A8AFB5F}"/>
              </a:ext>
            </a:extLst>
          </p:cNvPr>
          <p:cNvSpPr>
            <a:spLocks noGrp="1"/>
          </p:cNvSpPr>
          <p:nvPr>
            <p:ph type="dt" sz="half" idx="10"/>
          </p:nvPr>
        </p:nvSpPr>
        <p:spPr>
          <a:xfrm>
            <a:off x="838200" y="6492876"/>
            <a:ext cx="2743200" cy="228600"/>
          </a:xfrm>
        </p:spPr>
        <p:txBody>
          <a:bodyPr/>
          <a:lstStyle/>
          <a:p>
            <a:fld id="{C1ED7178-2AAF-4EC5-9CDE-FF0B81CE3492}" type="datetime1">
              <a:rPr lang="en-US" smtClean="0"/>
              <a:t>12/1/2023</a:t>
            </a:fld>
            <a:endParaRPr lang="en-US"/>
          </a:p>
        </p:txBody>
      </p:sp>
    </p:spTree>
    <p:extLst>
      <p:ext uri="{BB962C8B-B14F-4D97-AF65-F5344CB8AC3E}">
        <p14:creationId xmlns:p14="http://schemas.microsoft.com/office/powerpoint/2010/main" val="369766237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91DCD-9022-9C41-3C9C-D20D31B567C0}"/>
              </a:ext>
            </a:extLst>
          </p:cNvPr>
          <p:cNvSpPr>
            <a:spLocks noGrp="1"/>
          </p:cNvSpPr>
          <p:nvPr>
            <p:ph type="title"/>
          </p:nvPr>
        </p:nvSpPr>
        <p:spPr/>
        <p:txBody>
          <a:bodyPr>
            <a:normAutofit/>
          </a:bodyPr>
          <a:lstStyle/>
          <a:p>
            <a:pPr algn="ctr"/>
            <a:r>
              <a:rPr lang="en-US" sz="6600">
                <a:latin typeface="Amasis MT Pro Black" panose="02040A04050005020304" pitchFamily="18" charset="0"/>
              </a:rPr>
              <a:t>Additional Records</a:t>
            </a:r>
          </a:p>
        </p:txBody>
      </p:sp>
      <p:sp>
        <p:nvSpPr>
          <p:cNvPr id="3" name="Content Placeholder 2">
            <a:extLst>
              <a:ext uri="{FF2B5EF4-FFF2-40B4-BE49-F238E27FC236}">
                <a16:creationId xmlns:a16="http://schemas.microsoft.com/office/drawing/2014/main" id="{CBF40A44-6A45-FE80-4403-FFE4A318011A}"/>
              </a:ext>
            </a:extLst>
          </p:cNvPr>
          <p:cNvSpPr>
            <a:spLocks noGrp="1"/>
          </p:cNvSpPr>
          <p:nvPr>
            <p:ph idx="1"/>
          </p:nvPr>
        </p:nvSpPr>
        <p:spPr>
          <a:xfrm>
            <a:off x="1210234" y="2299448"/>
            <a:ext cx="10143565" cy="3890962"/>
          </a:xfrm>
        </p:spPr>
        <p:txBody>
          <a:bodyPr/>
          <a:lstStyle/>
          <a:p>
            <a:r>
              <a:rPr lang="en-US" sz="3600">
                <a:latin typeface="Amasis MT Pro Black" panose="02040A04050005020304" pitchFamily="18" charset="0"/>
              </a:rPr>
              <a:t>Vehicle Inspection Reports</a:t>
            </a:r>
          </a:p>
          <a:p>
            <a:r>
              <a:rPr lang="en-US" sz="3600">
                <a:latin typeface="Amasis MT Pro Black" panose="02040A04050005020304" pitchFamily="18" charset="0"/>
              </a:rPr>
              <a:t>Auto Insurance</a:t>
            </a:r>
          </a:p>
          <a:p>
            <a:r>
              <a:rPr lang="en-US" sz="3600">
                <a:latin typeface="Amasis MT Pro Black" panose="02040A04050005020304" pitchFamily="18" charset="0"/>
              </a:rPr>
              <a:t>Valid Driver’s Licenses for all Drivers</a:t>
            </a:r>
          </a:p>
          <a:p>
            <a:r>
              <a:rPr lang="en-US" sz="3600">
                <a:latin typeface="Amasis MT Pro Black" panose="02040A04050005020304" pitchFamily="18" charset="0"/>
              </a:rPr>
              <a:t>Doctor’s Certificate (WH-515)</a:t>
            </a:r>
          </a:p>
          <a:p>
            <a:r>
              <a:rPr lang="en-US" sz="3600">
                <a:latin typeface="Amasis MT Pro Black" panose="02040A04050005020304" pitchFamily="18" charset="0"/>
              </a:rPr>
              <a:t>Housing Inspection Reports</a:t>
            </a:r>
          </a:p>
          <a:p>
            <a:r>
              <a:rPr lang="en-US" sz="3600">
                <a:latin typeface="Amasis MT Pro Black" panose="02040A04050005020304" pitchFamily="18" charset="0"/>
              </a:rPr>
              <a:t>Housing Terms and Conditions</a:t>
            </a:r>
          </a:p>
          <a:p>
            <a:endParaRPr lang="en-US"/>
          </a:p>
        </p:txBody>
      </p:sp>
      <p:sp>
        <p:nvSpPr>
          <p:cNvPr id="4" name="Footer Placeholder 3">
            <a:extLst>
              <a:ext uri="{FF2B5EF4-FFF2-40B4-BE49-F238E27FC236}">
                <a16:creationId xmlns:a16="http://schemas.microsoft.com/office/drawing/2014/main" id="{FBF54F22-0A37-36CC-8F65-31F1678DAB67}"/>
              </a:ext>
            </a:extLst>
          </p:cNvPr>
          <p:cNvSpPr>
            <a:spLocks noGrp="1"/>
          </p:cNvSpPr>
          <p:nvPr>
            <p:ph type="ftr" sz="quarter" idx="11"/>
          </p:nvPr>
        </p:nvSpPr>
        <p:spPr>
          <a:xfrm>
            <a:off x="4038600" y="6407151"/>
            <a:ext cx="4114800" cy="365125"/>
          </a:xfrm>
        </p:spPr>
        <p:txBody>
          <a:bodyPr/>
          <a:lstStyle/>
          <a:p>
            <a:r>
              <a:rPr lang="en-US"/>
              <a:t>Labor Compliance Consultants</a:t>
            </a:r>
          </a:p>
        </p:txBody>
      </p:sp>
      <p:sp>
        <p:nvSpPr>
          <p:cNvPr id="5" name="Date Placeholder 4">
            <a:extLst>
              <a:ext uri="{FF2B5EF4-FFF2-40B4-BE49-F238E27FC236}">
                <a16:creationId xmlns:a16="http://schemas.microsoft.com/office/drawing/2014/main" id="{1B24ABAD-10B3-0BC7-C40D-CADBB0EE7E3B}"/>
              </a:ext>
            </a:extLst>
          </p:cNvPr>
          <p:cNvSpPr>
            <a:spLocks noGrp="1"/>
          </p:cNvSpPr>
          <p:nvPr>
            <p:ph type="dt" sz="half" idx="10"/>
          </p:nvPr>
        </p:nvSpPr>
        <p:spPr>
          <a:xfrm>
            <a:off x="838200" y="6423585"/>
            <a:ext cx="2743200" cy="365125"/>
          </a:xfrm>
        </p:spPr>
        <p:txBody>
          <a:bodyPr/>
          <a:lstStyle/>
          <a:p>
            <a:fld id="{BD8F9E83-75F8-49F0-AE96-E3D4C338F653}" type="datetime1">
              <a:rPr lang="en-US" smtClean="0"/>
              <a:t>12/1/2023</a:t>
            </a:fld>
            <a:endParaRPr lang="en-US"/>
          </a:p>
        </p:txBody>
      </p:sp>
    </p:spTree>
    <p:extLst>
      <p:ext uri="{BB962C8B-B14F-4D97-AF65-F5344CB8AC3E}">
        <p14:creationId xmlns:p14="http://schemas.microsoft.com/office/powerpoint/2010/main" val="293661677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F51B8-E306-0192-755E-B1A57400B4D3}"/>
              </a:ext>
            </a:extLst>
          </p:cNvPr>
          <p:cNvSpPr>
            <a:spLocks noGrp="1"/>
          </p:cNvSpPr>
          <p:nvPr>
            <p:ph type="title"/>
          </p:nvPr>
        </p:nvSpPr>
        <p:spPr>
          <a:xfrm>
            <a:off x="838200" y="136525"/>
            <a:ext cx="10515600" cy="1342651"/>
          </a:xfrm>
        </p:spPr>
        <p:txBody>
          <a:bodyPr>
            <a:normAutofit/>
          </a:bodyPr>
          <a:lstStyle/>
          <a:p>
            <a:pPr algn="ctr"/>
            <a:r>
              <a:rPr lang="en-US" sz="6600">
                <a:latin typeface="Amasis MT Pro Black" panose="02040A04050005020304" pitchFamily="18" charset="0"/>
              </a:rPr>
              <a:t>Contractor Records</a:t>
            </a:r>
          </a:p>
        </p:txBody>
      </p:sp>
      <p:sp>
        <p:nvSpPr>
          <p:cNvPr id="3" name="Content Placeholder 2">
            <a:extLst>
              <a:ext uri="{FF2B5EF4-FFF2-40B4-BE49-F238E27FC236}">
                <a16:creationId xmlns:a16="http://schemas.microsoft.com/office/drawing/2014/main" id="{1B3EB185-B4B3-0C7A-CA99-A7A9293962FF}"/>
              </a:ext>
            </a:extLst>
          </p:cNvPr>
          <p:cNvSpPr>
            <a:spLocks noGrp="1"/>
          </p:cNvSpPr>
          <p:nvPr>
            <p:ph idx="1"/>
          </p:nvPr>
        </p:nvSpPr>
        <p:spPr>
          <a:xfrm>
            <a:off x="403411" y="1869141"/>
            <a:ext cx="11134165" cy="4307821"/>
          </a:xfrm>
        </p:spPr>
        <p:txBody>
          <a:bodyPr>
            <a:normAutofit fontScale="92500" lnSpcReduction="10000"/>
          </a:bodyPr>
          <a:lstStyle/>
          <a:p>
            <a:r>
              <a:rPr lang="en-US">
                <a:latin typeface="Amasis MT Pro Black" panose="02040A04050005020304" pitchFamily="18" charset="0"/>
              </a:rPr>
              <a:t>Get a copy of valid </a:t>
            </a:r>
            <a:r>
              <a:rPr lang="en-US" err="1">
                <a:latin typeface="Amasis MT Pro Black" panose="02040A04050005020304" pitchFamily="18" charset="0"/>
              </a:rPr>
              <a:t>FLC</a:t>
            </a:r>
            <a:r>
              <a:rPr lang="en-US">
                <a:latin typeface="Amasis MT Pro Black" panose="02040A04050005020304" pitchFamily="18" charset="0"/>
              </a:rPr>
              <a:t>/</a:t>
            </a:r>
            <a:r>
              <a:rPr lang="en-US" err="1">
                <a:latin typeface="Amasis MT Pro Black" panose="02040A04050005020304" pitchFamily="18" charset="0"/>
              </a:rPr>
              <a:t>FLCe</a:t>
            </a:r>
            <a:r>
              <a:rPr lang="en-US">
                <a:latin typeface="Amasis MT Pro Black" panose="02040A04050005020304" pitchFamily="18" charset="0"/>
              </a:rPr>
              <a:t>/H-2ALC registrations      (housing, transportation, driving authorized)</a:t>
            </a:r>
          </a:p>
          <a:p>
            <a:r>
              <a:rPr lang="en-US">
                <a:latin typeface="Amasis MT Pro Black" panose="02040A04050005020304" pitchFamily="18" charset="0"/>
              </a:rPr>
              <a:t>Get a copy of the disclosure given to workers</a:t>
            </a:r>
          </a:p>
          <a:p>
            <a:r>
              <a:rPr lang="en-US">
                <a:latin typeface="Amasis MT Pro Black" panose="02040A04050005020304" pitchFamily="18" charset="0"/>
              </a:rPr>
              <a:t>Get a copy of pre-occupancy housing inspections, if applicable</a:t>
            </a:r>
          </a:p>
          <a:p>
            <a:r>
              <a:rPr lang="en-US">
                <a:latin typeface="Amasis MT Pro Black" panose="02040A04050005020304" pitchFamily="18" charset="0"/>
              </a:rPr>
              <a:t>Get a copy of vehicle registrations, insurance and inspections, if applicable</a:t>
            </a:r>
          </a:p>
          <a:p>
            <a:r>
              <a:rPr lang="en-US">
                <a:latin typeface="Amasis MT Pro Black" panose="02040A04050005020304" pitchFamily="18" charset="0"/>
              </a:rPr>
              <a:t>Driver’s license &amp; doctor certificate for all drivers, if applicable</a:t>
            </a:r>
          </a:p>
          <a:p>
            <a:r>
              <a:rPr lang="en-US">
                <a:latin typeface="Amasis MT Pro Black" panose="02040A04050005020304" pitchFamily="18" charset="0"/>
              </a:rPr>
              <a:t>Get a copy of contractor payroll records</a:t>
            </a:r>
          </a:p>
          <a:p>
            <a:r>
              <a:rPr lang="en-US">
                <a:latin typeface="Amasis MT Pro Black" panose="02040A04050005020304" pitchFamily="18" charset="0"/>
              </a:rPr>
              <a:t>Get copies of each seasons W-2s</a:t>
            </a:r>
          </a:p>
          <a:p>
            <a:r>
              <a:rPr lang="en-US">
                <a:latin typeface="Amasis MT Pro Black" panose="02040A04050005020304" pitchFamily="18" charset="0"/>
              </a:rPr>
              <a:t>Get proof of payment of all employment taxes</a:t>
            </a:r>
          </a:p>
          <a:p>
            <a:endParaRPr lang="en-US"/>
          </a:p>
        </p:txBody>
      </p:sp>
      <p:sp>
        <p:nvSpPr>
          <p:cNvPr id="4" name="Footer Placeholder 3">
            <a:extLst>
              <a:ext uri="{FF2B5EF4-FFF2-40B4-BE49-F238E27FC236}">
                <a16:creationId xmlns:a16="http://schemas.microsoft.com/office/drawing/2014/main" id="{A74758B6-D2EE-FFDA-D703-3164B46326D2}"/>
              </a:ext>
            </a:extLst>
          </p:cNvPr>
          <p:cNvSpPr>
            <a:spLocks noGrp="1"/>
          </p:cNvSpPr>
          <p:nvPr>
            <p:ph type="ftr" sz="quarter" idx="11"/>
          </p:nvPr>
        </p:nvSpPr>
        <p:spPr>
          <a:xfrm>
            <a:off x="4038600" y="6384364"/>
            <a:ext cx="4114800" cy="365125"/>
          </a:xfrm>
        </p:spPr>
        <p:txBody>
          <a:bodyPr/>
          <a:lstStyle/>
          <a:p>
            <a:r>
              <a:rPr lang="en-US"/>
              <a:t>Labor Compliance Consultants</a:t>
            </a:r>
          </a:p>
        </p:txBody>
      </p:sp>
      <p:sp>
        <p:nvSpPr>
          <p:cNvPr id="5" name="Date Placeholder 4">
            <a:extLst>
              <a:ext uri="{FF2B5EF4-FFF2-40B4-BE49-F238E27FC236}">
                <a16:creationId xmlns:a16="http://schemas.microsoft.com/office/drawing/2014/main" id="{C76196C6-5D32-0776-764F-6BA910152F64}"/>
              </a:ext>
            </a:extLst>
          </p:cNvPr>
          <p:cNvSpPr>
            <a:spLocks noGrp="1"/>
          </p:cNvSpPr>
          <p:nvPr>
            <p:ph type="dt" sz="half" idx="10"/>
          </p:nvPr>
        </p:nvSpPr>
        <p:spPr>
          <a:xfrm>
            <a:off x="838200" y="6384364"/>
            <a:ext cx="2743200" cy="365125"/>
          </a:xfrm>
        </p:spPr>
        <p:txBody>
          <a:bodyPr/>
          <a:lstStyle/>
          <a:p>
            <a:fld id="{02D0E0C9-D34B-4D62-9F97-553ECA85E118}" type="datetime1">
              <a:rPr lang="en-US" smtClean="0"/>
              <a:t>12/1/2023</a:t>
            </a:fld>
            <a:endParaRPr lang="en-US"/>
          </a:p>
        </p:txBody>
      </p:sp>
    </p:spTree>
    <p:extLst>
      <p:ext uri="{BB962C8B-B14F-4D97-AF65-F5344CB8AC3E}">
        <p14:creationId xmlns:p14="http://schemas.microsoft.com/office/powerpoint/2010/main" val="349262424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C93B1-B495-A314-26B0-1EFD36CC0142}"/>
              </a:ext>
            </a:extLst>
          </p:cNvPr>
          <p:cNvSpPr>
            <a:spLocks noGrp="1"/>
          </p:cNvSpPr>
          <p:nvPr>
            <p:ph type="title"/>
          </p:nvPr>
        </p:nvSpPr>
        <p:spPr>
          <a:xfrm>
            <a:off x="838200" y="179389"/>
            <a:ext cx="10515600" cy="1313236"/>
          </a:xfrm>
        </p:spPr>
        <p:txBody>
          <a:bodyPr>
            <a:noAutofit/>
          </a:bodyPr>
          <a:lstStyle/>
          <a:p>
            <a:pPr algn="ctr"/>
            <a:r>
              <a:rPr lang="en-US" sz="6000">
                <a:latin typeface="Amasis MT Pro Black" panose="02040A04050005020304" pitchFamily="18" charset="0"/>
              </a:rPr>
              <a:t>H-2A Recruitment Records</a:t>
            </a:r>
          </a:p>
        </p:txBody>
      </p:sp>
      <p:sp>
        <p:nvSpPr>
          <p:cNvPr id="3" name="Content Placeholder 2">
            <a:extLst>
              <a:ext uri="{FF2B5EF4-FFF2-40B4-BE49-F238E27FC236}">
                <a16:creationId xmlns:a16="http://schemas.microsoft.com/office/drawing/2014/main" id="{5BE30072-53DC-9B9B-9773-A1799C293967}"/>
              </a:ext>
            </a:extLst>
          </p:cNvPr>
          <p:cNvSpPr>
            <a:spLocks noGrp="1"/>
          </p:cNvSpPr>
          <p:nvPr>
            <p:ph idx="1"/>
          </p:nvPr>
        </p:nvSpPr>
        <p:spPr>
          <a:xfrm>
            <a:off x="1235530" y="1721224"/>
            <a:ext cx="10118270" cy="4455740"/>
          </a:xfrm>
        </p:spPr>
        <p:txBody>
          <a:bodyPr>
            <a:noAutofit/>
          </a:bodyPr>
          <a:lstStyle/>
          <a:p>
            <a:pPr marL="0" indent="0">
              <a:buNone/>
            </a:pPr>
            <a:r>
              <a:rPr lang="en-US" sz="3200" b="1">
                <a:latin typeface="Amasis MT Pro Black" panose="02040A04050005020304" pitchFamily="18" charset="0"/>
              </a:rPr>
              <a:t>Records Required for H-2A Recruiting:</a:t>
            </a:r>
          </a:p>
          <a:p>
            <a:endParaRPr lang="en-US" b="1">
              <a:latin typeface="Amasis MT Pro Black" panose="02040A04050005020304" pitchFamily="18" charset="0"/>
            </a:endParaRPr>
          </a:p>
          <a:p>
            <a:r>
              <a:rPr lang="en-US" b="1">
                <a:latin typeface="Amasis MT Pro Black" panose="02040A04050005020304" pitchFamily="18" charset="0"/>
              </a:rPr>
              <a:t>Positive Recruitment Documentation</a:t>
            </a:r>
          </a:p>
          <a:p>
            <a:r>
              <a:rPr lang="en-US" b="1">
                <a:latin typeface="Amasis MT Pro Black" panose="02040A04050005020304" pitchFamily="18" charset="0"/>
              </a:rPr>
              <a:t>Contact with U.S. Workers Employed in Previous Year</a:t>
            </a:r>
          </a:p>
          <a:p>
            <a:r>
              <a:rPr lang="en-US" b="1">
                <a:latin typeface="Amasis MT Pro Black" panose="02040A04050005020304" pitchFamily="18" charset="0"/>
              </a:rPr>
              <a:t>Detailed Records for Recruitment Report</a:t>
            </a:r>
          </a:p>
          <a:p>
            <a:r>
              <a:rPr lang="en-US" b="1">
                <a:latin typeface="Amasis MT Pro Black" panose="02040A04050005020304" pitchFamily="18" charset="0"/>
              </a:rPr>
              <a:t>Records of Contacts for Employment</a:t>
            </a:r>
          </a:p>
          <a:p>
            <a:pPr lvl="1"/>
            <a:r>
              <a:rPr lang="en-US" b="1">
                <a:latin typeface="Amasis MT Pro Black" panose="02040A04050005020304" pitchFamily="18" charset="0"/>
              </a:rPr>
              <a:t>Dates, Times, Type of Contact (phone, email, walk-in)</a:t>
            </a:r>
          </a:p>
          <a:p>
            <a:pPr lvl="1"/>
            <a:r>
              <a:rPr lang="en-US" b="1">
                <a:latin typeface="Amasis MT Pro Black" panose="02040A04050005020304" pitchFamily="18" charset="0"/>
              </a:rPr>
              <a:t>Hire Date</a:t>
            </a:r>
          </a:p>
          <a:p>
            <a:pPr lvl="1"/>
            <a:r>
              <a:rPr lang="en-US" b="1">
                <a:latin typeface="Amasis MT Pro Black" panose="02040A04050005020304" pitchFamily="18" charset="0"/>
              </a:rPr>
              <a:t>Reason for Not Hiring</a:t>
            </a:r>
          </a:p>
        </p:txBody>
      </p:sp>
      <p:sp>
        <p:nvSpPr>
          <p:cNvPr id="5" name="Footer Placeholder 4">
            <a:extLst>
              <a:ext uri="{FF2B5EF4-FFF2-40B4-BE49-F238E27FC236}">
                <a16:creationId xmlns:a16="http://schemas.microsoft.com/office/drawing/2014/main" id="{3E894317-98A4-D496-DA08-EC825358FF2E}"/>
              </a:ext>
            </a:extLst>
          </p:cNvPr>
          <p:cNvSpPr>
            <a:spLocks noGrp="1"/>
          </p:cNvSpPr>
          <p:nvPr>
            <p:ph type="ftr" sz="quarter" idx="11"/>
          </p:nvPr>
        </p:nvSpPr>
        <p:spPr>
          <a:xfrm>
            <a:off x="1585154" y="6442074"/>
            <a:ext cx="7305900" cy="279400"/>
          </a:xfrm>
        </p:spPr>
        <p:txBody>
          <a:bodyPr/>
          <a:lstStyle/>
          <a:p>
            <a:r>
              <a:rPr lang="en-US"/>
              <a:t>Labor Compliance Consultants</a:t>
            </a:r>
          </a:p>
        </p:txBody>
      </p:sp>
      <p:sp>
        <p:nvSpPr>
          <p:cNvPr id="7" name="Date Placeholder 6">
            <a:extLst>
              <a:ext uri="{FF2B5EF4-FFF2-40B4-BE49-F238E27FC236}">
                <a16:creationId xmlns:a16="http://schemas.microsoft.com/office/drawing/2014/main" id="{D21A953D-3E73-7A10-243E-38FB32A50977}"/>
              </a:ext>
            </a:extLst>
          </p:cNvPr>
          <p:cNvSpPr>
            <a:spLocks noGrp="1"/>
          </p:cNvSpPr>
          <p:nvPr>
            <p:ph type="dt" sz="half" idx="10"/>
          </p:nvPr>
        </p:nvSpPr>
        <p:spPr>
          <a:xfrm>
            <a:off x="838200" y="6399212"/>
            <a:ext cx="2743200" cy="365125"/>
          </a:xfrm>
        </p:spPr>
        <p:txBody>
          <a:bodyPr/>
          <a:lstStyle/>
          <a:p>
            <a:fld id="{B25724C1-71E2-49B7-B569-0909356A2853}" type="datetime1">
              <a:rPr lang="en-US" smtClean="0"/>
              <a:t>12/1/2023</a:t>
            </a:fld>
            <a:endParaRPr lang="en-US"/>
          </a:p>
        </p:txBody>
      </p:sp>
    </p:spTree>
    <p:extLst>
      <p:ext uri="{BB962C8B-B14F-4D97-AF65-F5344CB8AC3E}">
        <p14:creationId xmlns:p14="http://schemas.microsoft.com/office/powerpoint/2010/main" val="325963850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3FC14-4ECF-EC17-4BA2-8F4F823A5EED}"/>
              </a:ext>
            </a:extLst>
          </p:cNvPr>
          <p:cNvSpPr>
            <a:spLocks noGrp="1"/>
          </p:cNvSpPr>
          <p:nvPr>
            <p:ph type="title"/>
          </p:nvPr>
        </p:nvSpPr>
        <p:spPr>
          <a:xfrm>
            <a:off x="838200" y="255494"/>
            <a:ext cx="10515600" cy="1075766"/>
          </a:xfrm>
        </p:spPr>
        <p:txBody>
          <a:bodyPr>
            <a:normAutofit/>
          </a:bodyPr>
          <a:lstStyle/>
          <a:p>
            <a:pPr algn="ctr"/>
            <a:r>
              <a:rPr lang="en-US" sz="6600">
                <a:latin typeface="Amasis MT Pro Black" panose="02040A04050005020304" pitchFamily="18" charset="0"/>
              </a:rPr>
              <a:t>I-9 Documentation</a:t>
            </a:r>
          </a:p>
        </p:txBody>
      </p:sp>
      <p:sp>
        <p:nvSpPr>
          <p:cNvPr id="3" name="Content Placeholder 2">
            <a:extLst>
              <a:ext uri="{FF2B5EF4-FFF2-40B4-BE49-F238E27FC236}">
                <a16:creationId xmlns:a16="http://schemas.microsoft.com/office/drawing/2014/main" id="{510CCA31-CDE9-774B-706A-76B38F98C045}"/>
              </a:ext>
            </a:extLst>
          </p:cNvPr>
          <p:cNvSpPr>
            <a:spLocks noGrp="1"/>
          </p:cNvSpPr>
          <p:nvPr>
            <p:ph idx="1"/>
          </p:nvPr>
        </p:nvSpPr>
        <p:spPr>
          <a:xfrm>
            <a:off x="1627093" y="1559859"/>
            <a:ext cx="9269503" cy="4618872"/>
          </a:xfrm>
        </p:spPr>
        <p:txBody>
          <a:bodyPr>
            <a:normAutofit/>
          </a:bodyPr>
          <a:lstStyle/>
          <a:p>
            <a:pPr algn="l">
              <a:lnSpc>
                <a:spcPct val="150000"/>
              </a:lnSpc>
              <a:buFont typeface="Arial" panose="020B0604020202020204" pitchFamily="34" charset="0"/>
              <a:buChar char="•"/>
            </a:pPr>
            <a:r>
              <a:rPr lang="en-US" sz="3600" b="0" i="0">
                <a:solidFill>
                  <a:srgbClr val="000000"/>
                </a:solidFill>
                <a:effectLst/>
                <a:latin typeface="Amasis MT Pro Black" panose="02040A04050005020304" pitchFamily="18" charset="0"/>
              </a:rPr>
              <a:t>Complete and retain I-9 Forms</a:t>
            </a:r>
          </a:p>
          <a:p>
            <a:pPr algn="l">
              <a:lnSpc>
                <a:spcPct val="150000"/>
              </a:lnSpc>
              <a:buFont typeface="Arial" panose="020B0604020202020204" pitchFamily="34" charset="0"/>
              <a:buChar char="•"/>
            </a:pPr>
            <a:r>
              <a:rPr lang="en-US" sz="3600" b="0" i="0">
                <a:solidFill>
                  <a:srgbClr val="000000"/>
                </a:solidFill>
                <a:effectLst/>
                <a:latin typeface="Amasis MT Pro Black" panose="02040A04050005020304" pitchFamily="18" charset="0"/>
              </a:rPr>
              <a:t>Verify Employee Identity</a:t>
            </a:r>
          </a:p>
          <a:p>
            <a:pPr algn="l">
              <a:lnSpc>
                <a:spcPct val="150000"/>
              </a:lnSpc>
              <a:buFont typeface="Arial" panose="020B0604020202020204" pitchFamily="34" charset="0"/>
              <a:buChar char="•"/>
            </a:pPr>
            <a:r>
              <a:rPr lang="en-US" sz="3600">
                <a:solidFill>
                  <a:srgbClr val="000000"/>
                </a:solidFill>
                <a:latin typeface="Amasis MT Pro Black" panose="02040A04050005020304" pitchFamily="18" charset="0"/>
              </a:rPr>
              <a:t>Verify </a:t>
            </a:r>
            <a:r>
              <a:rPr lang="en-US" sz="3600" b="0" i="0">
                <a:solidFill>
                  <a:srgbClr val="000000"/>
                </a:solidFill>
                <a:effectLst/>
                <a:latin typeface="Amasis MT Pro Black" panose="02040A04050005020304" pitchFamily="18" charset="0"/>
              </a:rPr>
              <a:t>Employment Eligibility</a:t>
            </a:r>
          </a:p>
          <a:p>
            <a:pPr algn="l">
              <a:lnSpc>
                <a:spcPct val="150000"/>
              </a:lnSpc>
              <a:buFont typeface="Arial" panose="020B0604020202020204" pitchFamily="34" charset="0"/>
              <a:buChar char="•"/>
            </a:pPr>
            <a:r>
              <a:rPr lang="en-US" sz="3600">
                <a:solidFill>
                  <a:srgbClr val="000000"/>
                </a:solidFill>
                <a:latin typeface="Amasis MT Pro Black" panose="02040A04050005020304" pitchFamily="18" charset="0"/>
              </a:rPr>
              <a:t>Updating &amp; Reverifying Eligibility</a:t>
            </a:r>
            <a:endParaRPr lang="en-US" sz="3600" b="0" i="0">
              <a:solidFill>
                <a:srgbClr val="000000"/>
              </a:solidFill>
              <a:effectLst/>
              <a:latin typeface="Amasis MT Pro Black" panose="02040A04050005020304" pitchFamily="18" charset="0"/>
            </a:endParaRPr>
          </a:p>
          <a:p>
            <a:pPr algn="l">
              <a:buFont typeface="Arial" panose="020B0604020202020204" pitchFamily="34" charset="0"/>
              <a:buChar char="•"/>
            </a:pPr>
            <a:endParaRPr lang="en-US" sz="800" b="0" i="0">
              <a:solidFill>
                <a:srgbClr val="000000"/>
              </a:solidFill>
              <a:effectLst/>
              <a:latin typeface="Amasis MT Pro Black" panose="02040A04050005020304" pitchFamily="18" charset="0"/>
            </a:endParaRPr>
          </a:p>
          <a:p>
            <a:endParaRPr lang="en-US"/>
          </a:p>
        </p:txBody>
      </p:sp>
      <p:sp>
        <p:nvSpPr>
          <p:cNvPr id="5" name="Footer Placeholder 4">
            <a:extLst>
              <a:ext uri="{FF2B5EF4-FFF2-40B4-BE49-F238E27FC236}">
                <a16:creationId xmlns:a16="http://schemas.microsoft.com/office/drawing/2014/main" id="{609C5C30-DC50-E305-CCF1-54D13229E848}"/>
              </a:ext>
            </a:extLst>
          </p:cNvPr>
          <p:cNvSpPr>
            <a:spLocks noGrp="1"/>
          </p:cNvSpPr>
          <p:nvPr>
            <p:ph type="ftr" sz="quarter" idx="11"/>
          </p:nvPr>
        </p:nvSpPr>
        <p:spPr>
          <a:xfrm>
            <a:off x="4038600" y="6434224"/>
            <a:ext cx="4114800" cy="365125"/>
          </a:xfrm>
        </p:spPr>
        <p:txBody>
          <a:bodyPr/>
          <a:lstStyle/>
          <a:p>
            <a:r>
              <a:rPr lang="en-US"/>
              <a:t>Labor Compliance Consultants</a:t>
            </a:r>
          </a:p>
        </p:txBody>
      </p:sp>
      <p:sp>
        <p:nvSpPr>
          <p:cNvPr id="7" name="Date Placeholder 6">
            <a:extLst>
              <a:ext uri="{FF2B5EF4-FFF2-40B4-BE49-F238E27FC236}">
                <a16:creationId xmlns:a16="http://schemas.microsoft.com/office/drawing/2014/main" id="{86C1C801-D995-8753-32D1-A189E4B4FEE6}"/>
              </a:ext>
            </a:extLst>
          </p:cNvPr>
          <p:cNvSpPr>
            <a:spLocks noGrp="1"/>
          </p:cNvSpPr>
          <p:nvPr>
            <p:ph type="dt" sz="half" idx="10"/>
          </p:nvPr>
        </p:nvSpPr>
        <p:spPr>
          <a:xfrm>
            <a:off x="838200" y="6434224"/>
            <a:ext cx="2743200" cy="365125"/>
          </a:xfrm>
        </p:spPr>
        <p:txBody>
          <a:bodyPr/>
          <a:lstStyle/>
          <a:p>
            <a:fld id="{2993DAE7-8AC2-4F9F-8D38-4764142EE390}" type="datetime1">
              <a:rPr lang="en-US" smtClean="0"/>
              <a:t>12/1/2023</a:t>
            </a:fld>
            <a:endParaRPr lang="en-US"/>
          </a:p>
        </p:txBody>
      </p:sp>
    </p:spTree>
    <p:extLst>
      <p:ext uri="{BB962C8B-B14F-4D97-AF65-F5344CB8AC3E}">
        <p14:creationId xmlns:p14="http://schemas.microsoft.com/office/powerpoint/2010/main" val="175199834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2F243-C919-CBB3-F701-24A971C4394A}"/>
              </a:ext>
            </a:extLst>
          </p:cNvPr>
          <p:cNvSpPr>
            <a:spLocks noGrp="1"/>
          </p:cNvSpPr>
          <p:nvPr>
            <p:ph type="title"/>
          </p:nvPr>
        </p:nvSpPr>
        <p:spPr>
          <a:xfrm>
            <a:off x="376518" y="365126"/>
            <a:ext cx="11403106" cy="939240"/>
          </a:xfrm>
        </p:spPr>
        <p:txBody>
          <a:bodyPr>
            <a:normAutofit/>
          </a:bodyPr>
          <a:lstStyle/>
          <a:p>
            <a:r>
              <a:rPr lang="en-US" sz="4800">
                <a:latin typeface="Amasis MT Pro Black" panose="02040A04050005020304" pitchFamily="18" charset="0"/>
              </a:rPr>
              <a:t>Common Record Keeping Problems</a:t>
            </a:r>
          </a:p>
        </p:txBody>
      </p:sp>
      <p:sp>
        <p:nvSpPr>
          <p:cNvPr id="3" name="Content Placeholder 2">
            <a:extLst>
              <a:ext uri="{FF2B5EF4-FFF2-40B4-BE49-F238E27FC236}">
                <a16:creationId xmlns:a16="http://schemas.microsoft.com/office/drawing/2014/main" id="{6B6378CA-AFFA-35CB-8DD5-2192D9B81BAB}"/>
              </a:ext>
            </a:extLst>
          </p:cNvPr>
          <p:cNvSpPr>
            <a:spLocks noGrp="1"/>
          </p:cNvSpPr>
          <p:nvPr>
            <p:ph idx="1"/>
          </p:nvPr>
        </p:nvSpPr>
        <p:spPr>
          <a:xfrm>
            <a:off x="273933" y="1598671"/>
            <a:ext cx="11846859" cy="4556498"/>
          </a:xfrm>
        </p:spPr>
        <p:txBody>
          <a:bodyPr>
            <a:normAutofit fontScale="92500"/>
          </a:bodyPr>
          <a:lstStyle/>
          <a:p>
            <a:r>
              <a:rPr lang="en-US">
                <a:latin typeface="Amasis MT Pro Black" panose="02040A04050005020304" pitchFamily="18" charset="0"/>
              </a:rPr>
              <a:t>Workers not given full disclosure in writing</a:t>
            </a:r>
          </a:p>
          <a:p>
            <a:r>
              <a:rPr lang="en-US">
                <a:latin typeface="Amasis MT Pro Black" panose="02040A04050005020304" pitchFamily="18" charset="0"/>
              </a:rPr>
              <a:t>No record of hours worked when paid piece rate</a:t>
            </a:r>
          </a:p>
          <a:p>
            <a:r>
              <a:rPr lang="en-US">
                <a:latin typeface="Amasis MT Pro Black" panose="02040A04050005020304" pitchFamily="18" charset="0"/>
              </a:rPr>
              <a:t>Not all hours worked recorded or paid</a:t>
            </a:r>
          </a:p>
          <a:p>
            <a:r>
              <a:rPr lang="en-US">
                <a:latin typeface="Amasis MT Pro Black" panose="02040A04050005020304" pitchFamily="18" charset="0"/>
              </a:rPr>
              <a:t>Illegal deductions</a:t>
            </a:r>
          </a:p>
          <a:p>
            <a:r>
              <a:rPr lang="en-US">
                <a:latin typeface="Amasis MT Pro Black" panose="02040A04050005020304" pitchFamily="18" charset="0"/>
              </a:rPr>
              <a:t>Workers don’t receive complete wage statements each pay period</a:t>
            </a:r>
          </a:p>
          <a:p>
            <a:r>
              <a:rPr lang="en-US">
                <a:latin typeface="Amasis MT Pro Black" panose="02040A04050005020304" pitchFamily="18" charset="0"/>
              </a:rPr>
              <a:t>Not accurately recording hours offered (H-2A)</a:t>
            </a:r>
          </a:p>
          <a:p>
            <a:r>
              <a:rPr lang="en-US">
                <a:latin typeface="Amasis MT Pro Black" panose="02040A04050005020304" pitchFamily="18" charset="0"/>
              </a:rPr>
              <a:t>Agricultural Employers not maintaining copies of </a:t>
            </a:r>
            <a:r>
              <a:rPr lang="en-US" err="1">
                <a:latin typeface="Amasis MT Pro Black" panose="02040A04050005020304" pitchFamily="18" charset="0"/>
              </a:rPr>
              <a:t>FLCs</a:t>
            </a:r>
            <a:r>
              <a:rPr lang="en-US">
                <a:latin typeface="Amasis MT Pro Black" panose="02040A04050005020304" pitchFamily="18" charset="0"/>
              </a:rPr>
              <a:t> records</a:t>
            </a:r>
          </a:p>
          <a:p>
            <a:r>
              <a:rPr lang="en-US">
                <a:latin typeface="Amasis MT Pro Black" panose="02040A04050005020304" pitchFamily="18" charset="0"/>
              </a:rPr>
              <a:t>Not maintaining accurate, detailed recruiting documents (H-2A)</a:t>
            </a:r>
          </a:p>
          <a:p>
            <a:r>
              <a:rPr lang="en-US">
                <a:latin typeface="Amasis MT Pro Black" panose="02040A04050005020304" pitchFamily="18" charset="0"/>
              </a:rPr>
              <a:t>Not accurately completing and maintaining required I-9 documents</a:t>
            </a:r>
          </a:p>
          <a:p>
            <a:endParaRPr lang="en-US"/>
          </a:p>
          <a:p>
            <a:endParaRPr lang="en-US"/>
          </a:p>
        </p:txBody>
      </p:sp>
      <p:sp>
        <p:nvSpPr>
          <p:cNvPr id="7" name="Footer Placeholder 6">
            <a:extLst>
              <a:ext uri="{FF2B5EF4-FFF2-40B4-BE49-F238E27FC236}">
                <a16:creationId xmlns:a16="http://schemas.microsoft.com/office/drawing/2014/main" id="{4557BA09-9850-8836-A85D-A5B9A5497341}"/>
              </a:ext>
            </a:extLst>
          </p:cNvPr>
          <p:cNvSpPr>
            <a:spLocks noGrp="1"/>
          </p:cNvSpPr>
          <p:nvPr>
            <p:ph type="ftr" sz="quarter" idx="11"/>
          </p:nvPr>
        </p:nvSpPr>
        <p:spPr>
          <a:xfrm>
            <a:off x="4038600" y="6410135"/>
            <a:ext cx="4114800" cy="365125"/>
          </a:xfrm>
        </p:spPr>
        <p:txBody>
          <a:bodyPr/>
          <a:lstStyle/>
          <a:p>
            <a:r>
              <a:rPr lang="en-US"/>
              <a:t>Labor Compliance Consultants</a:t>
            </a:r>
          </a:p>
        </p:txBody>
      </p:sp>
      <p:sp>
        <p:nvSpPr>
          <p:cNvPr id="4" name="Date Placeholder 3">
            <a:extLst>
              <a:ext uri="{FF2B5EF4-FFF2-40B4-BE49-F238E27FC236}">
                <a16:creationId xmlns:a16="http://schemas.microsoft.com/office/drawing/2014/main" id="{C28D87DE-A1B2-B602-BC53-464D80D5B1A9}"/>
              </a:ext>
            </a:extLst>
          </p:cNvPr>
          <p:cNvSpPr>
            <a:spLocks noGrp="1"/>
          </p:cNvSpPr>
          <p:nvPr>
            <p:ph type="dt" sz="half" idx="10"/>
          </p:nvPr>
        </p:nvSpPr>
        <p:spPr>
          <a:xfrm>
            <a:off x="851647" y="6410136"/>
            <a:ext cx="2743200" cy="365125"/>
          </a:xfrm>
        </p:spPr>
        <p:txBody>
          <a:bodyPr/>
          <a:lstStyle/>
          <a:p>
            <a:fld id="{82F51F96-F982-4031-A508-71CE719FC0AB}" type="datetime1">
              <a:rPr lang="en-US" smtClean="0"/>
              <a:t>12/1/2023</a:t>
            </a:fld>
            <a:endParaRPr lang="en-US"/>
          </a:p>
        </p:txBody>
      </p:sp>
    </p:spTree>
    <p:extLst>
      <p:ext uri="{BB962C8B-B14F-4D97-AF65-F5344CB8AC3E}">
        <p14:creationId xmlns:p14="http://schemas.microsoft.com/office/powerpoint/2010/main" val="23190422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B9490-D12C-DD32-F9C6-AF0B80C8ECE4}"/>
              </a:ext>
            </a:extLst>
          </p:cNvPr>
          <p:cNvSpPr>
            <a:spLocks noGrp="1"/>
          </p:cNvSpPr>
          <p:nvPr>
            <p:ph type="title"/>
          </p:nvPr>
        </p:nvSpPr>
        <p:spPr>
          <a:xfrm>
            <a:off x="484093" y="365125"/>
            <a:ext cx="11308977" cy="1460500"/>
          </a:xfrm>
        </p:spPr>
        <p:txBody>
          <a:bodyPr>
            <a:normAutofit fontScale="90000"/>
          </a:bodyPr>
          <a:lstStyle/>
          <a:p>
            <a:r>
              <a:rPr lang="en-US" sz="6600">
                <a:latin typeface="Amasis MT Pro Black" panose="02040A04050005020304" pitchFamily="18" charset="0"/>
              </a:rPr>
              <a:t>Communication of Policies</a:t>
            </a:r>
            <a:br>
              <a:rPr lang="en-US"/>
            </a:br>
            <a:endParaRPr lang="en-US"/>
          </a:p>
        </p:txBody>
      </p:sp>
      <p:sp>
        <p:nvSpPr>
          <p:cNvPr id="3" name="Content Placeholder 2">
            <a:extLst>
              <a:ext uri="{FF2B5EF4-FFF2-40B4-BE49-F238E27FC236}">
                <a16:creationId xmlns:a16="http://schemas.microsoft.com/office/drawing/2014/main" id="{F7732E5B-D882-4102-D5CD-82346378158D}"/>
              </a:ext>
            </a:extLst>
          </p:cNvPr>
          <p:cNvSpPr>
            <a:spLocks noGrp="1"/>
          </p:cNvSpPr>
          <p:nvPr>
            <p:ph idx="1"/>
          </p:nvPr>
        </p:nvSpPr>
        <p:spPr>
          <a:xfrm>
            <a:off x="838200" y="1680882"/>
            <a:ext cx="10515600" cy="4496081"/>
          </a:xfrm>
        </p:spPr>
        <p:txBody>
          <a:bodyPr>
            <a:noAutofit/>
          </a:bodyPr>
          <a:lstStyle/>
          <a:p>
            <a:r>
              <a:rPr lang="en-US" sz="3600">
                <a:latin typeface="Amasis MT Pro Black" panose="02040A04050005020304" pitchFamily="18" charset="0"/>
              </a:rPr>
              <a:t>Disciplinary Policy</a:t>
            </a:r>
          </a:p>
          <a:p>
            <a:r>
              <a:rPr lang="en-US" sz="3600">
                <a:latin typeface="Amasis MT Pro Black" panose="02040A04050005020304" pitchFamily="18" charset="0"/>
              </a:rPr>
              <a:t>Performance Issues</a:t>
            </a:r>
          </a:p>
          <a:p>
            <a:r>
              <a:rPr lang="en-US" sz="3600">
                <a:latin typeface="Amasis MT Pro Black" panose="02040A04050005020304" pitchFamily="18" charset="0"/>
              </a:rPr>
              <a:t>No Retaliation Policy</a:t>
            </a:r>
          </a:p>
          <a:p>
            <a:r>
              <a:rPr lang="en-US" sz="3600">
                <a:latin typeface="Amasis MT Pro Black" panose="02040A04050005020304" pitchFamily="18" charset="0"/>
              </a:rPr>
              <a:t>Prohibitions Under FLSA, </a:t>
            </a:r>
            <a:r>
              <a:rPr lang="en-US" sz="3600" err="1">
                <a:latin typeface="Amasis MT Pro Black" panose="02040A04050005020304" pitchFamily="18" charset="0"/>
              </a:rPr>
              <a:t>MSPA</a:t>
            </a:r>
            <a:r>
              <a:rPr lang="en-US" sz="3600">
                <a:latin typeface="Amasis MT Pro Black" panose="02040A04050005020304" pitchFamily="18" charset="0"/>
              </a:rPr>
              <a:t>, H-2A</a:t>
            </a:r>
          </a:p>
          <a:p>
            <a:r>
              <a:rPr lang="en-US" sz="3600">
                <a:latin typeface="Amasis MT Pro Black" panose="02040A04050005020304" pitchFamily="18" charset="0"/>
              </a:rPr>
              <a:t>Terminations Under H-2A</a:t>
            </a:r>
          </a:p>
          <a:p>
            <a:r>
              <a:rPr lang="en-US" sz="3600">
                <a:latin typeface="Amasis MT Pro Black" panose="02040A04050005020304" pitchFamily="18" charset="0"/>
              </a:rPr>
              <a:t>Notification</a:t>
            </a:r>
          </a:p>
          <a:p>
            <a:r>
              <a:rPr lang="en-US" sz="3600">
                <a:latin typeface="Amasis MT Pro Black" panose="02040A04050005020304" pitchFamily="18" charset="0"/>
              </a:rPr>
              <a:t>Unlawful Deductions and Prohibited Fees</a:t>
            </a:r>
          </a:p>
        </p:txBody>
      </p:sp>
      <p:sp>
        <p:nvSpPr>
          <p:cNvPr id="4" name="Footer Placeholder 3">
            <a:extLst>
              <a:ext uri="{FF2B5EF4-FFF2-40B4-BE49-F238E27FC236}">
                <a16:creationId xmlns:a16="http://schemas.microsoft.com/office/drawing/2014/main" id="{6CF1B3E8-3C06-F32D-BA33-BC9B2D9F529A}"/>
              </a:ext>
            </a:extLst>
          </p:cNvPr>
          <p:cNvSpPr>
            <a:spLocks noGrp="1"/>
          </p:cNvSpPr>
          <p:nvPr>
            <p:ph type="ftr" sz="quarter" idx="11"/>
          </p:nvPr>
        </p:nvSpPr>
        <p:spPr>
          <a:xfrm>
            <a:off x="4081181" y="6424613"/>
            <a:ext cx="4114800" cy="365125"/>
          </a:xfrm>
        </p:spPr>
        <p:txBody>
          <a:bodyPr/>
          <a:lstStyle/>
          <a:p>
            <a:r>
              <a:rPr lang="en-US"/>
              <a:t>Labor Compliance Consultants</a:t>
            </a:r>
          </a:p>
        </p:txBody>
      </p:sp>
      <p:sp>
        <p:nvSpPr>
          <p:cNvPr id="5" name="Date Placeholder 4">
            <a:extLst>
              <a:ext uri="{FF2B5EF4-FFF2-40B4-BE49-F238E27FC236}">
                <a16:creationId xmlns:a16="http://schemas.microsoft.com/office/drawing/2014/main" id="{144FC8E3-7101-1997-E0AA-15196BC1F272}"/>
              </a:ext>
            </a:extLst>
          </p:cNvPr>
          <p:cNvSpPr>
            <a:spLocks noGrp="1"/>
          </p:cNvSpPr>
          <p:nvPr>
            <p:ph type="dt" sz="half" idx="10"/>
          </p:nvPr>
        </p:nvSpPr>
        <p:spPr>
          <a:xfrm>
            <a:off x="838200" y="6492876"/>
            <a:ext cx="2743200" cy="228600"/>
          </a:xfrm>
        </p:spPr>
        <p:txBody>
          <a:bodyPr/>
          <a:lstStyle/>
          <a:p>
            <a:fld id="{A92EB770-CDD1-4BFB-BE30-6B88B57A1EF7}" type="datetime1">
              <a:rPr lang="en-US" smtClean="0"/>
              <a:t>12/1/2023</a:t>
            </a:fld>
            <a:endParaRPr lang="en-US"/>
          </a:p>
        </p:txBody>
      </p:sp>
    </p:spTree>
    <p:extLst>
      <p:ext uri="{BB962C8B-B14F-4D97-AF65-F5344CB8AC3E}">
        <p14:creationId xmlns:p14="http://schemas.microsoft.com/office/powerpoint/2010/main" val="126698481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D3F8A-1D13-1FDC-4D53-F8A01DADA8AB}"/>
              </a:ext>
            </a:extLst>
          </p:cNvPr>
          <p:cNvSpPr>
            <a:spLocks noGrp="1"/>
          </p:cNvSpPr>
          <p:nvPr>
            <p:ph type="title"/>
          </p:nvPr>
        </p:nvSpPr>
        <p:spPr>
          <a:xfrm>
            <a:off x="838200" y="365126"/>
            <a:ext cx="10515600" cy="1073710"/>
          </a:xfrm>
        </p:spPr>
        <p:txBody>
          <a:bodyPr>
            <a:normAutofit/>
          </a:bodyPr>
          <a:lstStyle/>
          <a:p>
            <a:pPr algn="ctr"/>
            <a:r>
              <a:rPr lang="en-US" sz="6600">
                <a:latin typeface="Amasis MT Pro Black" panose="02040A04050005020304" pitchFamily="18" charset="0"/>
              </a:rPr>
              <a:t>Training</a:t>
            </a:r>
          </a:p>
        </p:txBody>
      </p:sp>
      <p:sp>
        <p:nvSpPr>
          <p:cNvPr id="3" name="Content Placeholder 2">
            <a:extLst>
              <a:ext uri="{FF2B5EF4-FFF2-40B4-BE49-F238E27FC236}">
                <a16:creationId xmlns:a16="http://schemas.microsoft.com/office/drawing/2014/main" id="{B80D0E7A-EF3B-B6BF-3C87-DF548B1410B5}"/>
              </a:ext>
            </a:extLst>
          </p:cNvPr>
          <p:cNvSpPr>
            <a:spLocks noGrp="1"/>
          </p:cNvSpPr>
          <p:nvPr>
            <p:ph idx="1"/>
          </p:nvPr>
        </p:nvSpPr>
        <p:spPr>
          <a:xfrm>
            <a:off x="242047" y="1734671"/>
            <a:ext cx="11725835" cy="4442292"/>
          </a:xfrm>
        </p:spPr>
        <p:txBody>
          <a:bodyPr>
            <a:normAutofit/>
          </a:bodyPr>
          <a:lstStyle/>
          <a:p>
            <a:r>
              <a:rPr lang="en-US" sz="3200">
                <a:latin typeface="Amasis MT Pro Black" panose="02040A04050005020304" pitchFamily="18" charset="0"/>
              </a:rPr>
              <a:t>Ensure Managers are Trained on Policies &amp; Procedures</a:t>
            </a:r>
          </a:p>
          <a:p>
            <a:r>
              <a:rPr lang="en-US" sz="3200">
                <a:latin typeface="Amasis MT Pro Black" panose="02040A04050005020304" pitchFamily="18" charset="0"/>
              </a:rPr>
              <a:t>Ensure Workers are Trained on Policies &amp; Procedures</a:t>
            </a:r>
          </a:p>
          <a:p>
            <a:r>
              <a:rPr lang="en-US" sz="3200">
                <a:latin typeface="Amasis MT Pro Black" panose="02040A04050005020304" pitchFamily="18" charset="0"/>
              </a:rPr>
              <a:t>Train Employees to Keep Accurate Time Records</a:t>
            </a:r>
          </a:p>
          <a:p>
            <a:r>
              <a:rPr lang="en-US" sz="3200">
                <a:latin typeface="Amasis MT Pro Black" panose="02040A04050005020304" pitchFamily="18" charset="0"/>
              </a:rPr>
              <a:t>Ensure Contractors Comply with Policies &amp; Procedures</a:t>
            </a:r>
          </a:p>
          <a:p>
            <a:r>
              <a:rPr lang="en-US" sz="3200">
                <a:latin typeface="Amasis MT Pro Black" panose="02040A04050005020304" pitchFamily="18" charset="0"/>
              </a:rPr>
              <a:t>Ensure All Employees Know They Cannot Request, Accept or Pay Unlawful Fees</a:t>
            </a:r>
          </a:p>
          <a:p>
            <a:r>
              <a:rPr lang="en-US" sz="3200">
                <a:latin typeface="Amasis MT Pro Black" panose="02040A04050005020304" pitchFamily="18" charset="0"/>
              </a:rPr>
              <a:t>Make Sure Workers Know Who to Contact?</a:t>
            </a:r>
          </a:p>
          <a:p>
            <a:pPr marL="0" indent="0">
              <a:buNone/>
            </a:pPr>
            <a:endParaRPr lang="en-US"/>
          </a:p>
        </p:txBody>
      </p:sp>
      <p:sp>
        <p:nvSpPr>
          <p:cNvPr id="4" name="Footer Placeholder 3">
            <a:extLst>
              <a:ext uri="{FF2B5EF4-FFF2-40B4-BE49-F238E27FC236}">
                <a16:creationId xmlns:a16="http://schemas.microsoft.com/office/drawing/2014/main" id="{3C265EDD-FB9D-40F2-2049-C24F25077F6C}"/>
              </a:ext>
            </a:extLst>
          </p:cNvPr>
          <p:cNvSpPr>
            <a:spLocks noGrp="1"/>
          </p:cNvSpPr>
          <p:nvPr>
            <p:ph type="ftr" sz="quarter" idx="11"/>
          </p:nvPr>
        </p:nvSpPr>
        <p:spPr>
          <a:xfrm>
            <a:off x="4047564" y="6403507"/>
            <a:ext cx="4114800" cy="365125"/>
          </a:xfrm>
        </p:spPr>
        <p:txBody>
          <a:bodyPr/>
          <a:lstStyle/>
          <a:p>
            <a:r>
              <a:rPr lang="en-US"/>
              <a:t>Labor Compliance Consultants</a:t>
            </a:r>
          </a:p>
        </p:txBody>
      </p:sp>
      <p:sp>
        <p:nvSpPr>
          <p:cNvPr id="5" name="Date Placeholder 4">
            <a:extLst>
              <a:ext uri="{FF2B5EF4-FFF2-40B4-BE49-F238E27FC236}">
                <a16:creationId xmlns:a16="http://schemas.microsoft.com/office/drawing/2014/main" id="{E8C58CF4-648F-0697-FB0B-B991EEF58939}"/>
              </a:ext>
            </a:extLst>
          </p:cNvPr>
          <p:cNvSpPr>
            <a:spLocks noGrp="1"/>
          </p:cNvSpPr>
          <p:nvPr>
            <p:ph type="dt" sz="half" idx="10"/>
          </p:nvPr>
        </p:nvSpPr>
        <p:spPr>
          <a:xfrm>
            <a:off x="838200" y="6403507"/>
            <a:ext cx="2743200" cy="365125"/>
          </a:xfrm>
        </p:spPr>
        <p:txBody>
          <a:bodyPr/>
          <a:lstStyle/>
          <a:p>
            <a:fld id="{FEE6CF4A-91B5-4660-95C1-9E885D10C8D1}" type="datetime1">
              <a:rPr lang="en-US" smtClean="0"/>
              <a:t>12/1/2023</a:t>
            </a:fld>
            <a:endParaRPr lang="en-US"/>
          </a:p>
        </p:txBody>
      </p:sp>
    </p:spTree>
    <p:extLst>
      <p:ext uri="{BB962C8B-B14F-4D97-AF65-F5344CB8AC3E}">
        <p14:creationId xmlns:p14="http://schemas.microsoft.com/office/powerpoint/2010/main" val="338747079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8760B-5858-7EB7-02AB-FF3457A27A5F}"/>
              </a:ext>
            </a:extLst>
          </p:cNvPr>
          <p:cNvSpPr>
            <a:spLocks noGrp="1"/>
          </p:cNvSpPr>
          <p:nvPr>
            <p:ph type="title"/>
          </p:nvPr>
        </p:nvSpPr>
        <p:spPr>
          <a:xfrm>
            <a:off x="282388" y="365125"/>
            <a:ext cx="11524130" cy="1006475"/>
          </a:xfrm>
        </p:spPr>
        <p:txBody>
          <a:bodyPr anchor="ctr" anchorCtr="1">
            <a:noAutofit/>
          </a:bodyPr>
          <a:lstStyle/>
          <a:p>
            <a:pPr algn="ctr"/>
            <a:r>
              <a:rPr lang="en-US" sz="5200">
                <a:latin typeface="Amasis MT Pro Black" panose="02040A04050005020304" pitchFamily="18" charset="0"/>
              </a:rPr>
              <a:t>Compliance Assistance Materials</a:t>
            </a:r>
          </a:p>
        </p:txBody>
      </p:sp>
      <p:sp>
        <p:nvSpPr>
          <p:cNvPr id="3" name="Content Placeholder 2">
            <a:extLst>
              <a:ext uri="{FF2B5EF4-FFF2-40B4-BE49-F238E27FC236}">
                <a16:creationId xmlns:a16="http://schemas.microsoft.com/office/drawing/2014/main" id="{6D1E35DE-801A-F2BB-AF91-28EC7DC42D72}"/>
              </a:ext>
            </a:extLst>
          </p:cNvPr>
          <p:cNvSpPr>
            <a:spLocks noGrp="1"/>
          </p:cNvSpPr>
          <p:nvPr>
            <p:ph idx="1"/>
          </p:nvPr>
        </p:nvSpPr>
        <p:spPr>
          <a:xfrm>
            <a:off x="510988" y="1707776"/>
            <a:ext cx="11295530" cy="4648574"/>
          </a:xfrm>
        </p:spPr>
        <p:txBody>
          <a:bodyPr>
            <a:normAutofit fontScale="40000" lnSpcReduction="20000"/>
          </a:bodyPr>
          <a:lstStyle/>
          <a:p>
            <a:r>
              <a:rPr lang="en-US" sz="5900">
                <a:latin typeface="Amasis MT Pro Black" panose="02040A04050005020304" pitchFamily="18" charset="0"/>
              </a:rPr>
              <a:t>29 C.F.R. Part 516  FLSA Record Keeping</a:t>
            </a:r>
          </a:p>
          <a:p>
            <a:r>
              <a:rPr lang="en-US" altLang="en-US" sz="5900">
                <a:latin typeface="Amasis MT Pro Black" panose="02040A04050005020304" pitchFamily="18" charset="0"/>
              </a:rPr>
              <a:t>Migrant and Seasonal Agricultural Workers Protection Act (MSPA) </a:t>
            </a:r>
          </a:p>
          <a:p>
            <a:r>
              <a:rPr lang="en-US" altLang="en-US" sz="5900">
                <a:latin typeface="Amasis MT Pro Black" panose="02040A04050005020304" pitchFamily="18" charset="0"/>
              </a:rPr>
              <a:t>29 C.F.R. Part 500</a:t>
            </a:r>
          </a:p>
          <a:p>
            <a:r>
              <a:rPr lang="en-US" altLang="en-US" sz="5900">
                <a:latin typeface="Amasis MT Pro Black" panose="02040A04050005020304" pitchFamily="18" charset="0"/>
              </a:rPr>
              <a:t>Fact Sheet #49 MSPA</a:t>
            </a:r>
          </a:p>
          <a:p>
            <a:r>
              <a:rPr lang="en-US" altLang="en-US" sz="5900">
                <a:latin typeface="Amasis MT Pro Black" panose="02040A04050005020304" pitchFamily="18" charset="0"/>
              </a:rPr>
              <a:t>WH-516 Terms and Conditions MSPA</a:t>
            </a:r>
          </a:p>
          <a:p>
            <a:r>
              <a:rPr lang="en-US" sz="5900">
                <a:latin typeface="Amasis MT Pro Black" panose="02040A04050005020304" pitchFamily="18" charset="0"/>
              </a:rPr>
              <a:t>WH-501 Wage Statement </a:t>
            </a:r>
            <a:r>
              <a:rPr lang="en-US" sz="5900" err="1">
                <a:latin typeface="Amasis MT Pro Black" panose="02040A04050005020304" pitchFamily="18" charset="0"/>
              </a:rPr>
              <a:t>MSPA</a:t>
            </a:r>
            <a:endParaRPr lang="en-US" sz="5900">
              <a:latin typeface="Amasis MT Pro Black" panose="02040A04050005020304" pitchFamily="18" charset="0"/>
            </a:endParaRPr>
          </a:p>
          <a:p>
            <a:r>
              <a:rPr lang="en-US" altLang="en-US" sz="5900">
                <a:latin typeface="Amasis MT Pro Black" panose="02040A04050005020304" pitchFamily="18" charset="0"/>
              </a:rPr>
              <a:t>Immigration Nationality Act</a:t>
            </a:r>
          </a:p>
          <a:p>
            <a:r>
              <a:rPr lang="en-US" altLang="en-US" sz="5900">
                <a:latin typeface="Amasis MT Pro Black" panose="02040A04050005020304" pitchFamily="18" charset="0"/>
              </a:rPr>
              <a:t>The Regulations (29 CFR Part 655)</a:t>
            </a:r>
          </a:p>
          <a:p>
            <a:pPr>
              <a:spcBef>
                <a:spcPts val="500"/>
              </a:spcBef>
              <a:spcAft>
                <a:spcPts val="500"/>
              </a:spcAft>
            </a:pPr>
            <a:r>
              <a:rPr lang="en-US" altLang="en-US" sz="5900">
                <a:latin typeface="Amasis MT Pro Black" panose="02040A04050005020304" pitchFamily="18" charset="0"/>
              </a:rPr>
              <a:t>Fact Sheet No. 26 Section H-2A of the INA</a:t>
            </a:r>
          </a:p>
          <a:p>
            <a:pPr>
              <a:spcBef>
                <a:spcPts val="500"/>
              </a:spcBef>
              <a:spcAft>
                <a:spcPts val="500"/>
              </a:spcAft>
            </a:pPr>
            <a:r>
              <a:rPr lang="en-US" altLang="en-US" sz="5900">
                <a:latin typeface="Amasis MT Pro Black" panose="02040A04050005020304" pitchFamily="18" charset="0"/>
              </a:rPr>
              <a:t>Fact Sheet No. 26B Disclosure of the Job Order</a:t>
            </a:r>
          </a:p>
          <a:p>
            <a:pPr>
              <a:spcBef>
                <a:spcPts val="500"/>
              </a:spcBef>
              <a:spcAft>
                <a:spcPts val="500"/>
              </a:spcAft>
            </a:pPr>
            <a:r>
              <a:rPr lang="en-US" altLang="en-US" sz="5900">
                <a:latin typeface="Amasis MT Pro Black" panose="02040A04050005020304" pitchFamily="18" charset="0"/>
              </a:rPr>
              <a:t>Fact Sheet No. 26C Records Retention</a:t>
            </a:r>
          </a:p>
          <a:p>
            <a:pPr>
              <a:spcBef>
                <a:spcPts val="500"/>
              </a:spcBef>
              <a:spcAft>
                <a:spcPts val="500"/>
              </a:spcAft>
            </a:pPr>
            <a:r>
              <a:rPr lang="en-US" altLang="en-US" sz="5900">
                <a:latin typeface="Amasis MT Pro Black" panose="02040A04050005020304" pitchFamily="18" charset="0"/>
              </a:rPr>
              <a:t>Fact Sheet No. 26E Job Hours</a:t>
            </a:r>
          </a:p>
          <a:p>
            <a:endParaRPr lang="en-US" sz="3600"/>
          </a:p>
          <a:p>
            <a:endParaRPr lang="en-US"/>
          </a:p>
          <a:p>
            <a:endParaRPr lang="en-US"/>
          </a:p>
        </p:txBody>
      </p:sp>
      <p:sp>
        <p:nvSpPr>
          <p:cNvPr id="5" name="Footer Placeholder 4">
            <a:extLst>
              <a:ext uri="{FF2B5EF4-FFF2-40B4-BE49-F238E27FC236}">
                <a16:creationId xmlns:a16="http://schemas.microsoft.com/office/drawing/2014/main" id="{10F5BF1A-E8C2-E737-A268-46F08062D323}"/>
              </a:ext>
            </a:extLst>
          </p:cNvPr>
          <p:cNvSpPr>
            <a:spLocks noGrp="1"/>
          </p:cNvSpPr>
          <p:nvPr>
            <p:ph type="ftr" sz="quarter" idx="11"/>
          </p:nvPr>
        </p:nvSpPr>
        <p:spPr>
          <a:xfrm>
            <a:off x="4038600" y="6373438"/>
            <a:ext cx="4114800" cy="365125"/>
          </a:xfrm>
        </p:spPr>
        <p:txBody>
          <a:bodyPr/>
          <a:lstStyle/>
          <a:p>
            <a:r>
              <a:rPr lang="en-US"/>
              <a:t>Labor Compliance Consultants</a:t>
            </a:r>
          </a:p>
        </p:txBody>
      </p:sp>
      <p:sp>
        <p:nvSpPr>
          <p:cNvPr id="6" name="Date Placeholder 5">
            <a:extLst>
              <a:ext uri="{FF2B5EF4-FFF2-40B4-BE49-F238E27FC236}">
                <a16:creationId xmlns:a16="http://schemas.microsoft.com/office/drawing/2014/main" id="{87A94B82-AD5A-41BE-67A9-98E55ACE1CC4}"/>
              </a:ext>
            </a:extLst>
          </p:cNvPr>
          <p:cNvSpPr>
            <a:spLocks noGrp="1"/>
          </p:cNvSpPr>
          <p:nvPr>
            <p:ph type="dt" sz="half" idx="10"/>
          </p:nvPr>
        </p:nvSpPr>
        <p:spPr>
          <a:xfrm>
            <a:off x="903194" y="6410138"/>
            <a:ext cx="2743200" cy="365125"/>
          </a:xfrm>
        </p:spPr>
        <p:txBody>
          <a:bodyPr/>
          <a:lstStyle/>
          <a:p>
            <a:fld id="{5A236441-B78E-4641-BC86-616310DF0472}" type="datetime1">
              <a:rPr lang="en-US" smtClean="0"/>
              <a:t>12/1/2023</a:t>
            </a:fld>
            <a:endParaRPr lang="en-US"/>
          </a:p>
        </p:txBody>
      </p:sp>
    </p:spTree>
    <p:extLst>
      <p:ext uri="{BB962C8B-B14F-4D97-AF65-F5344CB8AC3E}">
        <p14:creationId xmlns:p14="http://schemas.microsoft.com/office/powerpoint/2010/main" val="123377930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73FB1-9703-E8B5-23F7-2329506A927D}"/>
              </a:ext>
            </a:extLst>
          </p:cNvPr>
          <p:cNvSpPr>
            <a:spLocks noGrp="1"/>
          </p:cNvSpPr>
          <p:nvPr>
            <p:ph type="title"/>
          </p:nvPr>
        </p:nvSpPr>
        <p:spPr/>
        <p:txBody>
          <a:bodyPr>
            <a:normAutofit/>
          </a:bodyPr>
          <a:lstStyle/>
          <a:p>
            <a:pPr algn="ctr"/>
            <a:r>
              <a:rPr lang="en-US" sz="6000">
                <a:latin typeface="Amasis MT Pro Black" panose="02040A04050005020304" pitchFamily="18" charset="0"/>
              </a:rPr>
              <a:t>Questions?</a:t>
            </a:r>
          </a:p>
        </p:txBody>
      </p:sp>
      <p:sp>
        <p:nvSpPr>
          <p:cNvPr id="3" name="Content Placeholder 2">
            <a:extLst>
              <a:ext uri="{FF2B5EF4-FFF2-40B4-BE49-F238E27FC236}">
                <a16:creationId xmlns:a16="http://schemas.microsoft.com/office/drawing/2014/main" id="{B0EBEFC3-CEAF-3EF4-176C-B9A9315B5699}"/>
              </a:ext>
            </a:extLst>
          </p:cNvPr>
          <p:cNvSpPr>
            <a:spLocks noGrp="1"/>
          </p:cNvSpPr>
          <p:nvPr>
            <p:ph idx="1"/>
          </p:nvPr>
        </p:nvSpPr>
        <p:spPr>
          <a:xfrm>
            <a:off x="484094" y="2218765"/>
            <a:ext cx="11201400" cy="3958198"/>
          </a:xfrm>
        </p:spPr>
        <p:txBody>
          <a:bodyPr>
            <a:normAutofit/>
          </a:bodyPr>
          <a:lstStyle/>
          <a:p>
            <a:pPr marL="0" indent="0">
              <a:buNone/>
            </a:pPr>
            <a:r>
              <a:rPr lang="en-US" sz="4000">
                <a:latin typeface="Amasis MT Pro Black" panose="02040A04050005020304" pitchFamily="18" charset="0"/>
              </a:rPr>
              <a:t>Dawn M. Farias</a:t>
            </a:r>
          </a:p>
          <a:p>
            <a:pPr marL="0" indent="0">
              <a:buNone/>
            </a:pPr>
            <a:r>
              <a:rPr lang="en-US" sz="4000">
                <a:latin typeface="Amasis MT Pro Black" panose="02040A04050005020304" pitchFamily="18" charset="0"/>
              </a:rPr>
              <a:t>Labor Compliance Consultants</a:t>
            </a:r>
          </a:p>
          <a:p>
            <a:pPr marL="0" indent="0">
              <a:buNone/>
            </a:pPr>
            <a:r>
              <a:rPr lang="en-US" sz="4000">
                <a:latin typeface="Amasis MT Pro Black" panose="02040A04050005020304" pitchFamily="18" charset="0"/>
                <a:hlinkClick r:id="rId3">
                  <a:extLst>
                    <a:ext uri="{A12FA001-AC4F-418D-AE19-62706E023703}">
                      <ahyp:hlinkClr xmlns:ahyp="http://schemas.microsoft.com/office/drawing/2018/hyperlinkcolor" val="tx"/>
                    </a:ext>
                  </a:extLst>
                </a:hlinkClick>
              </a:rPr>
              <a:t>Dawn@LaborComplianceConsultants.com</a:t>
            </a:r>
            <a:endParaRPr lang="en-US" sz="4000">
              <a:latin typeface="Amasis MT Pro Black" panose="02040A04050005020304" pitchFamily="18" charset="0"/>
            </a:endParaRPr>
          </a:p>
          <a:p>
            <a:pPr marL="0" indent="0">
              <a:buNone/>
            </a:pPr>
            <a:r>
              <a:rPr lang="en-US" sz="4000">
                <a:latin typeface="Amasis MT Pro Black" panose="02040A04050005020304" pitchFamily="18" charset="0"/>
              </a:rPr>
              <a:t>(423)343-8877</a:t>
            </a:r>
          </a:p>
        </p:txBody>
      </p:sp>
      <p:sp>
        <p:nvSpPr>
          <p:cNvPr id="4" name="Date Placeholder 3">
            <a:extLst>
              <a:ext uri="{FF2B5EF4-FFF2-40B4-BE49-F238E27FC236}">
                <a16:creationId xmlns:a16="http://schemas.microsoft.com/office/drawing/2014/main" id="{20471DB8-57B8-8FAE-D0AF-756E46C14FB9}"/>
              </a:ext>
            </a:extLst>
          </p:cNvPr>
          <p:cNvSpPr>
            <a:spLocks noGrp="1"/>
          </p:cNvSpPr>
          <p:nvPr>
            <p:ph type="dt" sz="half" idx="10"/>
          </p:nvPr>
        </p:nvSpPr>
        <p:spPr>
          <a:xfrm>
            <a:off x="838200" y="6410138"/>
            <a:ext cx="2743200" cy="365125"/>
          </a:xfrm>
        </p:spPr>
        <p:txBody>
          <a:bodyPr/>
          <a:lstStyle/>
          <a:p>
            <a:fld id="{D645C637-60E8-442F-A505-55A7F68AA11C}" type="datetime1">
              <a:rPr lang="en-US" smtClean="0"/>
              <a:t>12/1/2023</a:t>
            </a:fld>
            <a:endParaRPr lang="en-US"/>
          </a:p>
        </p:txBody>
      </p:sp>
      <p:sp>
        <p:nvSpPr>
          <p:cNvPr id="5" name="Footer Placeholder 4">
            <a:extLst>
              <a:ext uri="{FF2B5EF4-FFF2-40B4-BE49-F238E27FC236}">
                <a16:creationId xmlns:a16="http://schemas.microsoft.com/office/drawing/2014/main" id="{5BC21B12-D86F-A889-6136-8A90CE52DED0}"/>
              </a:ext>
            </a:extLst>
          </p:cNvPr>
          <p:cNvSpPr>
            <a:spLocks noGrp="1"/>
          </p:cNvSpPr>
          <p:nvPr>
            <p:ph type="ftr" sz="quarter" idx="11"/>
          </p:nvPr>
        </p:nvSpPr>
        <p:spPr/>
        <p:txBody>
          <a:bodyPr/>
          <a:lstStyle/>
          <a:p>
            <a:r>
              <a:rPr lang="en-US"/>
              <a:t>Labor Compliance Consultants</a:t>
            </a:r>
          </a:p>
        </p:txBody>
      </p:sp>
      <p:pic>
        <p:nvPicPr>
          <p:cNvPr id="6" name="Picture 5">
            <a:extLst>
              <a:ext uri="{FF2B5EF4-FFF2-40B4-BE49-F238E27FC236}">
                <a16:creationId xmlns:a16="http://schemas.microsoft.com/office/drawing/2014/main" id="{F243918A-1CD2-05F9-6D5C-BFFD997042F1}"/>
              </a:ext>
            </a:extLst>
          </p:cNvPr>
          <p:cNvPicPr>
            <a:picLocks noChangeAspect="1"/>
          </p:cNvPicPr>
          <p:nvPr/>
        </p:nvPicPr>
        <p:blipFill>
          <a:blip r:embed="rId4"/>
          <a:stretch>
            <a:fillRect/>
          </a:stretch>
        </p:blipFill>
        <p:spPr>
          <a:xfrm>
            <a:off x="5075158" y="5436282"/>
            <a:ext cx="2255716" cy="1316850"/>
          </a:xfrm>
          <a:prstGeom prst="rect">
            <a:avLst/>
          </a:prstGeom>
        </p:spPr>
      </p:pic>
    </p:spTree>
    <p:extLst>
      <p:ext uri="{BB962C8B-B14F-4D97-AF65-F5344CB8AC3E}">
        <p14:creationId xmlns:p14="http://schemas.microsoft.com/office/powerpoint/2010/main" val="230026026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976AA-BCB0-D75E-9A4C-5742E94D1FFC}"/>
              </a:ext>
            </a:extLst>
          </p:cNvPr>
          <p:cNvSpPr>
            <a:spLocks noGrp="1"/>
          </p:cNvSpPr>
          <p:nvPr>
            <p:ph type="title"/>
          </p:nvPr>
        </p:nvSpPr>
        <p:spPr>
          <a:xfrm>
            <a:off x="838200" y="365125"/>
            <a:ext cx="10515600" cy="1087157"/>
          </a:xfrm>
        </p:spPr>
        <p:txBody>
          <a:bodyPr>
            <a:normAutofit/>
          </a:bodyPr>
          <a:lstStyle/>
          <a:p>
            <a:pPr algn="ctr"/>
            <a:r>
              <a:rPr lang="en-US" altLang="en-US" sz="6600">
                <a:latin typeface="Amasis MT Pro Black" panose="02040A04050005020304" pitchFamily="18" charset="0"/>
              </a:rPr>
              <a:t>Disclaimer</a:t>
            </a:r>
            <a:endParaRPr lang="en-US" sz="6600">
              <a:latin typeface="Amasis MT Pro Black" panose="02040A04050005020304" pitchFamily="18" charset="0"/>
            </a:endParaRPr>
          </a:p>
        </p:txBody>
      </p:sp>
      <p:sp>
        <p:nvSpPr>
          <p:cNvPr id="4" name="Rectangle 1027">
            <a:extLst>
              <a:ext uri="{FF2B5EF4-FFF2-40B4-BE49-F238E27FC236}">
                <a16:creationId xmlns:a16="http://schemas.microsoft.com/office/drawing/2014/main" id="{F87F3E71-7F77-6558-14C9-519F834041E6}"/>
              </a:ext>
            </a:extLst>
          </p:cNvPr>
          <p:cNvSpPr>
            <a:spLocks noGrp="1" noChangeArrowheads="1"/>
          </p:cNvSpPr>
          <p:nvPr>
            <p:ph idx="1"/>
          </p:nvPr>
        </p:nvSpPr>
        <p:spPr>
          <a:xfrm>
            <a:off x="293594" y="1559727"/>
            <a:ext cx="11604811" cy="5161748"/>
          </a:xfrm>
        </p:spPr>
        <p:txBody>
          <a:bodyPr>
            <a:normAutofit fontScale="92500" lnSpcReduction="20000"/>
          </a:bodyPr>
          <a:lstStyle/>
          <a:p>
            <a:pPr marL="0" indent="0">
              <a:buNone/>
            </a:pPr>
            <a:r>
              <a:rPr lang="en-US" altLang="en-US" sz="3000" b="1">
                <a:latin typeface="Amasis MT Pro Black" panose="02040A04050005020304" pitchFamily="18" charset="0"/>
              </a:rPr>
              <a:t>This presentation is intended as general information only and does not carry the force of legal opinion.</a:t>
            </a:r>
          </a:p>
          <a:p>
            <a:endParaRPr lang="en-US" altLang="en-US" sz="3000" b="1">
              <a:latin typeface="Amasis MT Pro Black" panose="02040A04050005020304" pitchFamily="18" charset="0"/>
            </a:endParaRPr>
          </a:p>
          <a:p>
            <a:pPr marL="0" indent="0">
              <a:buNone/>
            </a:pPr>
            <a:r>
              <a:rPr lang="en-US" altLang="en-US" sz="3000" b="1">
                <a:latin typeface="Amasis MT Pro Black" panose="02040A04050005020304" pitchFamily="18" charset="0"/>
              </a:rPr>
              <a:t>Labor Compliance Consultants is providing this information as a service. This information and related materials are presented to provide access to information on Department of Labor programs. You should be aware that, while we try to keep the information timely and accurate, there will often be a delay between official publications of the materials and the modification of these pages. Therefore, we make no express or implied guarantees. The </a:t>
            </a:r>
            <a:r>
              <a:rPr lang="en-US" altLang="en-US" sz="3000" b="1" i="1">
                <a:latin typeface="Amasis MT Pro Black" panose="02040A04050005020304" pitchFamily="18" charset="0"/>
              </a:rPr>
              <a:t>Federal </a:t>
            </a:r>
            <a:r>
              <a:rPr lang="en-US" altLang="en-US" sz="3000" b="1">
                <a:latin typeface="Amasis MT Pro Black" panose="02040A04050005020304" pitchFamily="18" charset="0"/>
              </a:rPr>
              <a:t>Register and the </a:t>
            </a:r>
            <a:r>
              <a:rPr lang="en-US" altLang="en-US" sz="3000" b="1" i="1">
                <a:latin typeface="Amasis MT Pro Black" panose="02040A04050005020304" pitchFamily="18" charset="0"/>
              </a:rPr>
              <a:t>Code of Federal Regulations</a:t>
            </a:r>
            <a:r>
              <a:rPr lang="en-US" altLang="en-US" sz="3000" b="1">
                <a:latin typeface="Amasis MT Pro Black" panose="02040A04050005020304" pitchFamily="18" charset="0"/>
              </a:rPr>
              <a:t> remain the official source for regulatory information published by the Department of Labor. We will make every effort to keep this information current and to correct errors brought to our attention.</a:t>
            </a:r>
          </a:p>
          <a:p>
            <a:endParaRPr lang="en-US" altLang="en-US" sz="2000" b="1"/>
          </a:p>
          <a:p>
            <a:pPr>
              <a:buFont typeface="Monotype Sorts" pitchFamily="2" charset="2"/>
              <a:buNone/>
            </a:pPr>
            <a:endParaRPr lang="en-US" altLang="en-US"/>
          </a:p>
        </p:txBody>
      </p:sp>
      <p:sp>
        <p:nvSpPr>
          <p:cNvPr id="5" name="Footer Placeholder 4">
            <a:extLst>
              <a:ext uri="{FF2B5EF4-FFF2-40B4-BE49-F238E27FC236}">
                <a16:creationId xmlns:a16="http://schemas.microsoft.com/office/drawing/2014/main" id="{FF0E37D6-C528-51AC-DC0D-B02C4F8F76C5}"/>
              </a:ext>
            </a:extLst>
          </p:cNvPr>
          <p:cNvSpPr>
            <a:spLocks noGrp="1"/>
          </p:cNvSpPr>
          <p:nvPr>
            <p:ph type="ftr" sz="quarter" idx="11"/>
          </p:nvPr>
        </p:nvSpPr>
        <p:spPr>
          <a:xfrm>
            <a:off x="4038599" y="6392517"/>
            <a:ext cx="4114800" cy="365125"/>
          </a:xfrm>
        </p:spPr>
        <p:txBody>
          <a:bodyPr/>
          <a:lstStyle/>
          <a:p>
            <a:r>
              <a:rPr lang="en-US"/>
              <a:t>Labor Compliance Consultants</a:t>
            </a:r>
          </a:p>
        </p:txBody>
      </p:sp>
      <p:sp>
        <p:nvSpPr>
          <p:cNvPr id="6" name="Date Placeholder 5">
            <a:extLst>
              <a:ext uri="{FF2B5EF4-FFF2-40B4-BE49-F238E27FC236}">
                <a16:creationId xmlns:a16="http://schemas.microsoft.com/office/drawing/2014/main" id="{0F4BAEA4-78BB-4E19-D7F1-64F8F9925E4A}"/>
              </a:ext>
            </a:extLst>
          </p:cNvPr>
          <p:cNvSpPr>
            <a:spLocks noGrp="1"/>
          </p:cNvSpPr>
          <p:nvPr>
            <p:ph type="dt" sz="half" idx="10"/>
          </p:nvPr>
        </p:nvSpPr>
        <p:spPr>
          <a:xfrm>
            <a:off x="838200" y="6448294"/>
            <a:ext cx="2743200" cy="365125"/>
          </a:xfrm>
        </p:spPr>
        <p:txBody>
          <a:bodyPr/>
          <a:lstStyle/>
          <a:p>
            <a:fld id="{F1A54040-D379-442F-BD1A-838C6949555D}" type="datetime1">
              <a:rPr lang="en-US" smtClean="0"/>
              <a:t>12/1/2023</a:t>
            </a:fld>
            <a:endParaRPr lang="en-US"/>
          </a:p>
        </p:txBody>
      </p:sp>
    </p:spTree>
    <p:extLst>
      <p:ext uri="{BB962C8B-B14F-4D97-AF65-F5344CB8AC3E}">
        <p14:creationId xmlns:p14="http://schemas.microsoft.com/office/powerpoint/2010/main" val="360633837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99D95F4-DDE1-2E0D-A864-51518B30846A}"/>
              </a:ext>
            </a:extLst>
          </p:cNvPr>
          <p:cNvSpPr>
            <a:spLocks noGrp="1"/>
          </p:cNvSpPr>
          <p:nvPr>
            <p:ph type="ctrTitle"/>
          </p:nvPr>
        </p:nvSpPr>
        <p:spPr/>
        <p:txBody>
          <a:bodyPr>
            <a:normAutofit fontScale="90000"/>
          </a:bodyPr>
          <a:lstStyle/>
          <a:p>
            <a:r>
              <a:rPr lang="en-US"/>
              <a:t>Best Practices for Communication, Policies, and Safety Training</a:t>
            </a:r>
          </a:p>
        </p:txBody>
      </p:sp>
      <p:sp>
        <p:nvSpPr>
          <p:cNvPr id="5" name="Subtitle 4">
            <a:extLst>
              <a:ext uri="{FF2B5EF4-FFF2-40B4-BE49-F238E27FC236}">
                <a16:creationId xmlns:a16="http://schemas.microsoft.com/office/drawing/2014/main" id="{A668814A-8B6C-6357-BD07-900DFA36E974}"/>
              </a:ext>
            </a:extLst>
          </p:cNvPr>
          <p:cNvSpPr>
            <a:spLocks noGrp="1"/>
          </p:cNvSpPr>
          <p:nvPr>
            <p:ph type="subTitle" idx="1"/>
          </p:nvPr>
        </p:nvSpPr>
        <p:spPr/>
        <p:txBody>
          <a:bodyPr vert="horz" lIns="91440" tIns="45720" rIns="91440" bIns="45720" rtlCol="0" anchor="t">
            <a:normAutofit/>
          </a:bodyPr>
          <a:lstStyle/>
          <a:p>
            <a:r>
              <a:rPr lang="en-US">
                <a:cs typeface="Calibri Light"/>
              </a:rPr>
              <a:t>Amy </a:t>
            </a:r>
            <a:r>
              <a:rPr lang="en-US" err="1">
                <a:cs typeface="Calibri Light"/>
              </a:rPr>
              <a:t>rochkes</a:t>
            </a:r>
            <a:br>
              <a:rPr lang="en-US">
                <a:cs typeface="Calibri Light"/>
              </a:rPr>
            </a:br>
            <a:r>
              <a:rPr lang="en-US">
                <a:cs typeface="Calibri Light"/>
              </a:rPr>
              <a:t>GAP Connections</a:t>
            </a:r>
            <a:endParaRPr lang="en-US"/>
          </a:p>
        </p:txBody>
      </p:sp>
      <p:pic>
        <p:nvPicPr>
          <p:cNvPr id="3" name="Picture 2" descr="A green letters on a black background&#10;&#10;Description automatically generated">
            <a:extLst>
              <a:ext uri="{FF2B5EF4-FFF2-40B4-BE49-F238E27FC236}">
                <a16:creationId xmlns:a16="http://schemas.microsoft.com/office/drawing/2014/main" id="{EB290CC5-539E-E9CD-804D-CDC5159C4A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9037" y="4674161"/>
            <a:ext cx="2990678" cy="1187310"/>
          </a:xfrm>
          <a:prstGeom prst="rect">
            <a:avLst/>
          </a:prstGeom>
        </p:spPr>
      </p:pic>
    </p:spTree>
    <p:extLst>
      <p:ext uri="{BB962C8B-B14F-4D97-AF65-F5344CB8AC3E}">
        <p14:creationId xmlns:p14="http://schemas.microsoft.com/office/powerpoint/2010/main" val="312497322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D40791F6-715D-481A-9C4A-3645AECFD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488807-EAEC-D97F-AEB3-A9C14BCAAB16}"/>
              </a:ext>
            </a:extLst>
          </p:cNvPr>
          <p:cNvSpPr>
            <a:spLocks noGrp="1"/>
          </p:cNvSpPr>
          <p:nvPr>
            <p:ph type="title"/>
          </p:nvPr>
        </p:nvSpPr>
        <p:spPr>
          <a:xfrm>
            <a:off x="4974771" y="634946"/>
            <a:ext cx="6574972" cy="1450757"/>
          </a:xfrm>
        </p:spPr>
        <p:txBody>
          <a:bodyPr>
            <a:normAutofit/>
          </a:bodyPr>
          <a:lstStyle/>
          <a:p>
            <a:r>
              <a:rPr lang="en-US"/>
              <a:t>Effective Communication</a:t>
            </a:r>
          </a:p>
        </p:txBody>
      </p:sp>
      <p:pic>
        <p:nvPicPr>
          <p:cNvPr id="5" name="Picture 4">
            <a:extLst>
              <a:ext uri="{FF2B5EF4-FFF2-40B4-BE49-F238E27FC236}">
                <a16:creationId xmlns:a16="http://schemas.microsoft.com/office/drawing/2014/main" id="{62411605-418A-25A2-5EEF-A6715BEC4A20}"/>
              </a:ext>
            </a:extLst>
          </p:cNvPr>
          <p:cNvPicPr>
            <a:picLocks noChangeAspect="1"/>
          </p:cNvPicPr>
          <p:nvPr/>
        </p:nvPicPr>
        <p:blipFill rotWithShape="1">
          <a:blip r:embed="rId2">
            <a:extLst>
              <a:ext uri="{28A0092B-C50C-407E-A947-70E740481C1C}">
                <a14:useLocalDpi xmlns:a14="http://schemas.microsoft.com/office/drawing/2010/main" val="0"/>
              </a:ext>
            </a:extLst>
          </a:blip>
          <a:srcRect l="12221" r="22755" b="1"/>
          <a:stretch/>
        </p:blipFill>
        <p:spPr>
          <a:xfrm>
            <a:off x="633999" y="640081"/>
            <a:ext cx="4001315" cy="5314406"/>
          </a:xfrm>
          <a:prstGeom prst="rect">
            <a:avLst/>
          </a:prstGeom>
        </p:spPr>
      </p:pic>
      <p:cxnSp>
        <p:nvCxnSpPr>
          <p:cNvPr id="9" name="Straight Connector 8">
            <a:extLst>
              <a:ext uri="{FF2B5EF4-FFF2-40B4-BE49-F238E27FC236}">
                <a16:creationId xmlns:a16="http://schemas.microsoft.com/office/drawing/2014/main" id="{740F83A4-FAC4-4867-95A5-BBFD280C7B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8B425DA-4617-CF4A-2735-5EEC402B276F}"/>
              </a:ext>
            </a:extLst>
          </p:cNvPr>
          <p:cNvSpPr>
            <a:spLocks noGrp="1"/>
          </p:cNvSpPr>
          <p:nvPr>
            <p:ph idx="1"/>
          </p:nvPr>
        </p:nvSpPr>
        <p:spPr>
          <a:xfrm>
            <a:off x="4974769" y="2198914"/>
            <a:ext cx="6574973" cy="3670180"/>
          </a:xfrm>
        </p:spPr>
        <p:txBody>
          <a:bodyPr>
            <a:normAutofit/>
          </a:bodyPr>
          <a:lstStyle/>
          <a:p>
            <a:pPr marL="0" marR="0">
              <a:spcBef>
                <a:spcPts val="0"/>
              </a:spcBef>
              <a:spcAft>
                <a:spcPts val="0"/>
              </a:spcAft>
            </a:pPr>
            <a:r>
              <a:rPr lang="en-US">
                <a:effectLst/>
                <a:ea typeface="Calibri" panose="020F0502020204030204" pitchFamily="34" charset="0"/>
              </a:rPr>
              <a:t>Strong employer-employee relations in agriculture are built on a foundation of trust and collaboration. </a:t>
            </a:r>
            <a:br>
              <a:rPr lang="en-US">
                <a:effectLst/>
                <a:ea typeface="Calibri" panose="020F0502020204030204" pitchFamily="34" charset="0"/>
              </a:rPr>
            </a:br>
            <a:endParaRPr lang="en-US">
              <a:effectLst/>
              <a:ea typeface="Calibri" panose="020F0502020204030204" pitchFamily="34" charset="0"/>
            </a:endParaRPr>
          </a:p>
          <a:p>
            <a:pPr marL="0" marR="0">
              <a:spcBef>
                <a:spcPts val="0"/>
              </a:spcBef>
              <a:spcAft>
                <a:spcPts val="0"/>
              </a:spcAft>
            </a:pPr>
            <a:r>
              <a:rPr lang="en-US">
                <a:effectLst/>
                <a:ea typeface="Calibri" panose="020F0502020204030204" pitchFamily="34" charset="0"/>
              </a:rPr>
              <a:t>When employers prioritize open communication, respect, and mutual understanding, it creates an environment where employees feel valued and increase productivity. </a:t>
            </a:r>
            <a:br>
              <a:rPr lang="en-US">
                <a:effectLst/>
                <a:ea typeface="Calibri" panose="020F0502020204030204" pitchFamily="34" charset="0"/>
              </a:rPr>
            </a:br>
            <a:endParaRPr lang="en-US">
              <a:effectLst/>
              <a:ea typeface="Calibri" panose="020F0502020204030204" pitchFamily="34" charset="0"/>
            </a:endParaRPr>
          </a:p>
          <a:p>
            <a:pPr marL="0" marR="0">
              <a:spcBef>
                <a:spcPts val="0"/>
              </a:spcBef>
              <a:spcAft>
                <a:spcPts val="0"/>
              </a:spcAft>
            </a:pPr>
            <a:r>
              <a:rPr lang="en-US">
                <a:effectLst/>
                <a:ea typeface="Calibri" panose="020F0502020204030204" pitchFamily="34" charset="0"/>
              </a:rPr>
              <a:t>Ensure you are doing all you can to stay compliant. </a:t>
            </a:r>
          </a:p>
          <a:p>
            <a:pPr marL="0" indent="0">
              <a:buNone/>
            </a:pPr>
            <a:endParaRPr lang="en-US"/>
          </a:p>
        </p:txBody>
      </p:sp>
      <p:sp>
        <p:nvSpPr>
          <p:cNvPr id="18" name="Rectangle 17">
            <a:extLst>
              <a:ext uri="{FF2B5EF4-FFF2-40B4-BE49-F238E27FC236}">
                <a16:creationId xmlns:a16="http://schemas.microsoft.com/office/drawing/2014/main" id="{CADA4CA0-9A57-4FBE-A9E5-24DFC23C3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4" name="Rectangle 23">
            <a:extLst>
              <a:ext uri="{FF2B5EF4-FFF2-40B4-BE49-F238E27FC236}">
                <a16:creationId xmlns:a16="http://schemas.microsoft.com/office/drawing/2014/main" id="{811CBAFA-D7E0-40A7-BB94-2C05304B40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Slide Number Placeholder 3">
            <a:extLst>
              <a:ext uri="{FF2B5EF4-FFF2-40B4-BE49-F238E27FC236}">
                <a16:creationId xmlns:a16="http://schemas.microsoft.com/office/drawing/2014/main" id="{9ABECF0D-0DC9-6ACD-A7CB-3578E932CCFD}"/>
              </a:ext>
            </a:extLst>
          </p:cNvPr>
          <p:cNvSpPr>
            <a:spLocks noGrp="1"/>
          </p:cNvSpPr>
          <p:nvPr>
            <p:ph type="sldNum" sz="quarter" idx="12"/>
          </p:nvPr>
        </p:nvSpPr>
        <p:spPr>
          <a:xfrm>
            <a:off x="9900458" y="6459785"/>
            <a:ext cx="1312025" cy="365125"/>
          </a:xfrm>
        </p:spPr>
        <p:txBody>
          <a:bodyPr>
            <a:normAutofit/>
          </a:bodyPr>
          <a:lstStyle/>
          <a:p>
            <a:pPr>
              <a:spcAft>
                <a:spcPts val="600"/>
              </a:spcAft>
            </a:pPr>
            <a:fld id="{D556603B-0378-4E01-A05A-4DEF2C2206AF}" type="slidenum">
              <a:rPr lang="en-US" smtClean="0"/>
              <a:pPr>
                <a:spcAft>
                  <a:spcPts val="600"/>
                </a:spcAft>
              </a:pPr>
              <a:t>145</a:t>
            </a:fld>
            <a:endParaRPr lang="en-US"/>
          </a:p>
        </p:txBody>
      </p:sp>
    </p:spTree>
    <p:extLst>
      <p:ext uri="{BB962C8B-B14F-4D97-AF65-F5344CB8AC3E}">
        <p14:creationId xmlns:p14="http://schemas.microsoft.com/office/powerpoint/2010/main" val="55809746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4" name="Rectangle 1033">
            <a:extLst>
              <a:ext uri="{FF2B5EF4-FFF2-40B4-BE49-F238E27FC236}">
                <a16:creationId xmlns:a16="http://schemas.microsoft.com/office/drawing/2014/main" id="{D40791F6-715D-481A-9C4A-3645AECFD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2821D1-011E-4322-A5D7-958486C4CA69}"/>
              </a:ext>
            </a:extLst>
          </p:cNvPr>
          <p:cNvSpPr>
            <a:spLocks noGrp="1"/>
          </p:cNvSpPr>
          <p:nvPr>
            <p:ph type="title"/>
          </p:nvPr>
        </p:nvSpPr>
        <p:spPr>
          <a:xfrm>
            <a:off x="4974771" y="634946"/>
            <a:ext cx="6574972" cy="1450757"/>
          </a:xfrm>
        </p:spPr>
        <p:txBody>
          <a:bodyPr>
            <a:normAutofit/>
          </a:bodyPr>
          <a:lstStyle/>
          <a:p>
            <a:r>
              <a:rPr lang="en-US"/>
              <a:t>Communication with Workers</a:t>
            </a:r>
          </a:p>
        </p:txBody>
      </p:sp>
      <p:pic>
        <p:nvPicPr>
          <p:cNvPr id="1026" name="Picture 2" descr="How to have better conversations with friends, family — or anyone |  University of California">
            <a:extLst>
              <a:ext uri="{FF2B5EF4-FFF2-40B4-BE49-F238E27FC236}">
                <a16:creationId xmlns:a16="http://schemas.microsoft.com/office/drawing/2014/main" id="{F66F3B8D-F005-7203-66CA-9A465675D74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8137" r="29700"/>
          <a:stretch/>
        </p:blipFill>
        <p:spPr bwMode="auto">
          <a:xfrm>
            <a:off x="633999" y="640081"/>
            <a:ext cx="4001315" cy="5314406"/>
          </a:xfrm>
          <a:prstGeom prst="rect">
            <a:avLst/>
          </a:prstGeom>
          <a:noFill/>
          <a:extLst>
            <a:ext uri="{909E8E84-426E-40DD-AFC4-6F175D3DCCD1}">
              <a14:hiddenFill xmlns:a14="http://schemas.microsoft.com/office/drawing/2010/main">
                <a:solidFill>
                  <a:srgbClr val="FFFFFF"/>
                </a:solidFill>
              </a14:hiddenFill>
            </a:ext>
          </a:extLst>
        </p:spPr>
      </p:pic>
      <p:cxnSp>
        <p:nvCxnSpPr>
          <p:cNvPr id="1036" name="Straight Connector 1035">
            <a:extLst>
              <a:ext uri="{FF2B5EF4-FFF2-40B4-BE49-F238E27FC236}">
                <a16:creationId xmlns:a16="http://schemas.microsoft.com/office/drawing/2014/main" id="{740F83A4-FAC4-4867-95A5-BBFD280C7B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1E01011-6EBF-4BE1-A4EA-19A0374B0EB1}"/>
              </a:ext>
            </a:extLst>
          </p:cNvPr>
          <p:cNvSpPr>
            <a:spLocks noGrp="1"/>
          </p:cNvSpPr>
          <p:nvPr>
            <p:ph idx="1"/>
          </p:nvPr>
        </p:nvSpPr>
        <p:spPr>
          <a:xfrm>
            <a:off x="4974769" y="2198914"/>
            <a:ext cx="6574973" cy="3670180"/>
          </a:xfrm>
        </p:spPr>
        <p:txBody>
          <a:bodyPr>
            <a:normAutofit lnSpcReduction="10000"/>
          </a:bodyPr>
          <a:lstStyle/>
          <a:p>
            <a:r>
              <a:rPr lang="en-US"/>
              <a:t>Create a working environment where employees are comfortable voicing concerns without negative reaction or retaliation</a:t>
            </a:r>
          </a:p>
          <a:p>
            <a:r>
              <a:rPr lang="en-US"/>
              <a:t>Regular communication is always the </a:t>
            </a:r>
            <a:r>
              <a:rPr lang="en-US" u="sng"/>
              <a:t>Best Practice</a:t>
            </a:r>
          </a:p>
          <a:p>
            <a:r>
              <a:rPr lang="en-US"/>
              <a:t>Consider daily or weekly meetings with employees</a:t>
            </a:r>
          </a:p>
          <a:p>
            <a:pPr lvl="2"/>
            <a:r>
              <a:rPr lang="en-US" sz="2000"/>
              <a:t>Show verbal gratitude “Say Thanks”</a:t>
            </a:r>
          </a:p>
          <a:p>
            <a:pPr lvl="2"/>
            <a:r>
              <a:rPr lang="en-US" sz="2000"/>
              <a:t>Here is the work plan for the day or week</a:t>
            </a:r>
          </a:p>
          <a:p>
            <a:pPr lvl="2"/>
            <a:r>
              <a:rPr lang="en-US" sz="2000"/>
              <a:t>Talk about job improvement</a:t>
            </a:r>
          </a:p>
          <a:p>
            <a:pPr lvl="2"/>
            <a:r>
              <a:rPr lang="en-US" sz="2000"/>
              <a:t>Ask  “Do you have questions or concerns?”</a:t>
            </a:r>
          </a:p>
          <a:p>
            <a:r>
              <a:rPr lang="en-US"/>
              <a:t>Being kind and respectful “The Golden Rule”</a:t>
            </a:r>
          </a:p>
          <a:p>
            <a:pPr marL="0" indent="0">
              <a:buNone/>
            </a:pPr>
            <a:endParaRPr lang="en-US"/>
          </a:p>
        </p:txBody>
      </p:sp>
      <p:sp>
        <p:nvSpPr>
          <p:cNvPr id="1038" name="Rectangle 1037">
            <a:extLst>
              <a:ext uri="{FF2B5EF4-FFF2-40B4-BE49-F238E27FC236}">
                <a16:creationId xmlns:a16="http://schemas.microsoft.com/office/drawing/2014/main" id="{CADA4CA0-9A57-4FBE-A9E5-24DFC23C3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39" name="Rectangle 1038">
            <a:extLst>
              <a:ext uri="{FF2B5EF4-FFF2-40B4-BE49-F238E27FC236}">
                <a16:creationId xmlns:a16="http://schemas.microsoft.com/office/drawing/2014/main" id="{811CBAFA-D7E0-40A7-BB94-2C05304B40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Slide Number Placeholder 3">
            <a:extLst>
              <a:ext uri="{FF2B5EF4-FFF2-40B4-BE49-F238E27FC236}">
                <a16:creationId xmlns:a16="http://schemas.microsoft.com/office/drawing/2014/main" id="{18F90807-6EB7-4BF8-B14E-92522429AF94}"/>
              </a:ext>
            </a:extLst>
          </p:cNvPr>
          <p:cNvSpPr>
            <a:spLocks noGrp="1"/>
          </p:cNvSpPr>
          <p:nvPr>
            <p:ph type="sldNum" sz="quarter" idx="12"/>
          </p:nvPr>
        </p:nvSpPr>
        <p:spPr>
          <a:xfrm>
            <a:off x="9900458" y="6459785"/>
            <a:ext cx="1312025" cy="365125"/>
          </a:xfrm>
        </p:spPr>
        <p:txBody>
          <a:bodyPr>
            <a:normAutofit/>
          </a:bodyPr>
          <a:lstStyle/>
          <a:p>
            <a:pPr>
              <a:spcAft>
                <a:spcPts val="600"/>
              </a:spcAft>
            </a:pPr>
            <a:fld id="{D556603B-0378-4E01-A05A-4DEF2C2206AF}" type="slidenum">
              <a:rPr lang="en-US" smtClean="0"/>
              <a:pPr>
                <a:spcAft>
                  <a:spcPts val="600"/>
                </a:spcAft>
              </a:pPr>
              <a:t>146</a:t>
            </a:fld>
            <a:endParaRPr lang="en-US"/>
          </a:p>
        </p:txBody>
      </p:sp>
    </p:spTree>
    <p:extLst>
      <p:ext uri="{BB962C8B-B14F-4D97-AF65-F5344CB8AC3E}">
        <p14:creationId xmlns:p14="http://schemas.microsoft.com/office/powerpoint/2010/main" val="3864545084"/>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D40791F6-715D-481A-9C4A-3645AECFD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2821D1-011E-4322-A5D7-958486C4CA69}"/>
              </a:ext>
            </a:extLst>
          </p:cNvPr>
          <p:cNvSpPr>
            <a:spLocks noGrp="1"/>
          </p:cNvSpPr>
          <p:nvPr>
            <p:ph type="title"/>
          </p:nvPr>
        </p:nvSpPr>
        <p:spPr>
          <a:xfrm>
            <a:off x="4974771" y="634946"/>
            <a:ext cx="6574972" cy="1450757"/>
          </a:xfrm>
        </p:spPr>
        <p:txBody>
          <a:bodyPr>
            <a:normAutofit/>
          </a:bodyPr>
          <a:lstStyle/>
          <a:p>
            <a:r>
              <a:rPr lang="en-US"/>
              <a:t>Employee Orientation &amp; Onboarding</a:t>
            </a:r>
          </a:p>
        </p:txBody>
      </p:sp>
      <p:pic>
        <p:nvPicPr>
          <p:cNvPr id="5" name="Picture 4">
            <a:extLst>
              <a:ext uri="{FF2B5EF4-FFF2-40B4-BE49-F238E27FC236}">
                <a16:creationId xmlns:a16="http://schemas.microsoft.com/office/drawing/2014/main" id="{9615AB98-3F4C-06FE-B226-436023789642}"/>
              </a:ext>
            </a:extLst>
          </p:cNvPr>
          <p:cNvPicPr>
            <a:picLocks noChangeAspect="1"/>
          </p:cNvPicPr>
          <p:nvPr/>
        </p:nvPicPr>
        <p:blipFill rotWithShape="1">
          <a:blip r:embed="rId2"/>
          <a:srcRect l="23243" r="20289" b="2"/>
          <a:stretch/>
        </p:blipFill>
        <p:spPr>
          <a:xfrm>
            <a:off x="633999" y="640081"/>
            <a:ext cx="4001315" cy="5314406"/>
          </a:xfrm>
          <a:prstGeom prst="rect">
            <a:avLst/>
          </a:prstGeom>
        </p:spPr>
      </p:pic>
      <p:cxnSp>
        <p:nvCxnSpPr>
          <p:cNvPr id="8" name="Straight Connector 7">
            <a:extLst>
              <a:ext uri="{FF2B5EF4-FFF2-40B4-BE49-F238E27FC236}">
                <a16:creationId xmlns:a16="http://schemas.microsoft.com/office/drawing/2014/main" id="{740F83A4-FAC4-4867-95A5-BBFD280C7B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1E01011-6EBF-4BE1-A4EA-19A0374B0EB1}"/>
              </a:ext>
            </a:extLst>
          </p:cNvPr>
          <p:cNvSpPr>
            <a:spLocks noGrp="1"/>
          </p:cNvSpPr>
          <p:nvPr>
            <p:ph idx="1"/>
          </p:nvPr>
        </p:nvSpPr>
        <p:spPr>
          <a:xfrm>
            <a:off x="4974769" y="2198914"/>
            <a:ext cx="6574973" cy="3670180"/>
          </a:xfrm>
        </p:spPr>
        <p:txBody>
          <a:bodyPr>
            <a:normAutofit fontScale="77500" lnSpcReduction="20000"/>
          </a:bodyPr>
          <a:lstStyle/>
          <a:p>
            <a:r>
              <a:rPr lang="en-US"/>
              <a:t>Complete required paperwork</a:t>
            </a:r>
          </a:p>
          <a:p>
            <a:pPr lvl="1"/>
            <a:r>
              <a:rPr lang="en-US" sz="2000"/>
              <a:t>Form I-9</a:t>
            </a:r>
          </a:p>
          <a:p>
            <a:pPr lvl="1"/>
            <a:r>
              <a:rPr lang="en-US" sz="2000"/>
              <a:t>Social Security Number Application</a:t>
            </a:r>
          </a:p>
          <a:p>
            <a:pPr lvl="1"/>
            <a:r>
              <a:rPr lang="en-US" sz="2000"/>
              <a:t>W-2 Tax Form</a:t>
            </a:r>
          </a:p>
          <a:p>
            <a:r>
              <a:rPr lang="en-US"/>
              <a:t>Review and Provide Workers Information on:</a:t>
            </a:r>
          </a:p>
          <a:p>
            <a:pPr lvl="1"/>
            <a:r>
              <a:rPr lang="en-US" sz="2000"/>
              <a:t>Terms &amp; Conditions of Employment</a:t>
            </a:r>
          </a:p>
          <a:p>
            <a:pPr lvl="1"/>
            <a:r>
              <a:rPr lang="en-US" sz="2000"/>
              <a:t>Understanding Wage Statements</a:t>
            </a:r>
          </a:p>
          <a:p>
            <a:pPr lvl="1"/>
            <a:r>
              <a:rPr lang="en-US" sz="2000"/>
              <a:t>Anti-discrimination Policy</a:t>
            </a:r>
          </a:p>
          <a:p>
            <a:pPr lvl="1"/>
            <a:r>
              <a:rPr lang="en-US" sz="2000"/>
              <a:t>Disciplinary Policy</a:t>
            </a:r>
          </a:p>
          <a:p>
            <a:pPr lvl="1"/>
            <a:r>
              <a:rPr lang="en-US" sz="2000"/>
              <a:t>No Retaliation Policy</a:t>
            </a:r>
          </a:p>
          <a:p>
            <a:pPr lvl="1"/>
            <a:r>
              <a:rPr lang="en-US" sz="2000"/>
              <a:t>Farm Emergency Plan</a:t>
            </a:r>
          </a:p>
          <a:p>
            <a:pPr lvl="1"/>
            <a:r>
              <a:rPr lang="en-US" sz="2000"/>
              <a:t>Housing Occupancy Terms &amp; Conditions</a:t>
            </a:r>
          </a:p>
          <a:p>
            <a:pPr lvl="1"/>
            <a:r>
              <a:rPr lang="en-US" sz="2000"/>
              <a:t>Housing Rules &amp; Expectations</a:t>
            </a:r>
          </a:p>
          <a:p>
            <a:pPr lvl="1"/>
            <a:r>
              <a:rPr lang="en-US" sz="2000"/>
              <a:t>Transportation Rules &amp; Expectations</a:t>
            </a:r>
          </a:p>
          <a:p>
            <a:pPr marL="0" indent="0">
              <a:buNone/>
            </a:pPr>
            <a:endParaRPr lang="en-US" sz="1100"/>
          </a:p>
        </p:txBody>
      </p:sp>
      <p:sp>
        <p:nvSpPr>
          <p:cNvPr id="9" name="Rectangle 8">
            <a:extLst>
              <a:ext uri="{FF2B5EF4-FFF2-40B4-BE49-F238E27FC236}">
                <a16:creationId xmlns:a16="http://schemas.microsoft.com/office/drawing/2014/main" id="{CADA4CA0-9A57-4FBE-A9E5-24DFC23C3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8" name="Rectangle 17">
            <a:extLst>
              <a:ext uri="{FF2B5EF4-FFF2-40B4-BE49-F238E27FC236}">
                <a16:creationId xmlns:a16="http://schemas.microsoft.com/office/drawing/2014/main" id="{811CBAFA-D7E0-40A7-BB94-2C05304B40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Slide Number Placeholder 3">
            <a:extLst>
              <a:ext uri="{FF2B5EF4-FFF2-40B4-BE49-F238E27FC236}">
                <a16:creationId xmlns:a16="http://schemas.microsoft.com/office/drawing/2014/main" id="{18F90807-6EB7-4BF8-B14E-92522429AF94}"/>
              </a:ext>
            </a:extLst>
          </p:cNvPr>
          <p:cNvSpPr>
            <a:spLocks noGrp="1"/>
          </p:cNvSpPr>
          <p:nvPr>
            <p:ph type="sldNum" sz="quarter" idx="12"/>
          </p:nvPr>
        </p:nvSpPr>
        <p:spPr>
          <a:xfrm>
            <a:off x="9900458" y="6459785"/>
            <a:ext cx="1312025" cy="365125"/>
          </a:xfrm>
        </p:spPr>
        <p:txBody>
          <a:bodyPr>
            <a:normAutofit/>
          </a:bodyPr>
          <a:lstStyle/>
          <a:p>
            <a:pPr>
              <a:spcAft>
                <a:spcPts val="600"/>
              </a:spcAft>
            </a:pPr>
            <a:fld id="{D556603B-0378-4E01-A05A-4DEF2C2206AF}" type="slidenum">
              <a:rPr lang="en-US" smtClean="0"/>
              <a:pPr>
                <a:spcAft>
                  <a:spcPts val="600"/>
                </a:spcAft>
              </a:pPr>
              <a:t>147</a:t>
            </a:fld>
            <a:endParaRPr lang="en-US"/>
          </a:p>
        </p:txBody>
      </p:sp>
    </p:spTree>
    <p:extLst>
      <p:ext uri="{BB962C8B-B14F-4D97-AF65-F5344CB8AC3E}">
        <p14:creationId xmlns:p14="http://schemas.microsoft.com/office/powerpoint/2010/main" val="1018952744"/>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8" name="Rectangle 2057">
            <a:extLst>
              <a:ext uri="{FF2B5EF4-FFF2-40B4-BE49-F238E27FC236}">
                <a16:creationId xmlns:a16="http://schemas.microsoft.com/office/drawing/2014/main" id="{D40791F6-715D-481A-9C4A-3645AECFD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2821D1-011E-4322-A5D7-958486C4CA69}"/>
              </a:ext>
            </a:extLst>
          </p:cNvPr>
          <p:cNvSpPr>
            <a:spLocks noGrp="1"/>
          </p:cNvSpPr>
          <p:nvPr>
            <p:ph type="title"/>
          </p:nvPr>
        </p:nvSpPr>
        <p:spPr>
          <a:xfrm>
            <a:off x="4974771" y="634946"/>
            <a:ext cx="6574972" cy="1450757"/>
          </a:xfrm>
        </p:spPr>
        <p:txBody>
          <a:bodyPr>
            <a:normAutofit/>
          </a:bodyPr>
          <a:lstStyle/>
          <a:p>
            <a:r>
              <a:rPr lang="en-US"/>
              <a:t>Disciplinary Policy</a:t>
            </a:r>
          </a:p>
        </p:txBody>
      </p:sp>
      <p:pic>
        <p:nvPicPr>
          <p:cNvPr id="2050" name="Picture 2" descr="People talking in table icon Royalty Free Vector Image">
            <a:extLst>
              <a:ext uri="{FF2B5EF4-FFF2-40B4-BE49-F238E27FC236}">
                <a16:creationId xmlns:a16="http://schemas.microsoft.com/office/drawing/2014/main" id="{0BD88E65-5E9A-734A-D530-73BCC92573A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432" r="17345" b="8043"/>
          <a:stretch/>
        </p:blipFill>
        <p:spPr bwMode="auto">
          <a:xfrm>
            <a:off x="633999" y="640081"/>
            <a:ext cx="4001315" cy="4886959"/>
          </a:xfrm>
          <a:prstGeom prst="rect">
            <a:avLst/>
          </a:prstGeom>
          <a:noFill/>
          <a:extLst>
            <a:ext uri="{909E8E84-426E-40DD-AFC4-6F175D3DCCD1}">
              <a14:hiddenFill xmlns:a14="http://schemas.microsoft.com/office/drawing/2010/main">
                <a:solidFill>
                  <a:srgbClr val="FFFFFF"/>
                </a:solidFill>
              </a14:hiddenFill>
            </a:ext>
          </a:extLst>
        </p:spPr>
      </p:pic>
      <p:cxnSp>
        <p:nvCxnSpPr>
          <p:cNvPr id="2060" name="Straight Connector 2059">
            <a:extLst>
              <a:ext uri="{FF2B5EF4-FFF2-40B4-BE49-F238E27FC236}">
                <a16:creationId xmlns:a16="http://schemas.microsoft.com/office/drawing/2014/main" id="{740F83A4-FAC4-4867-95A5-BBFD280C7B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1E01011-6EBF-4BE1-A4EA-19A0374B0EB1}"/>
              </a:ext>
            </a:extLst>
          </p:cNvPr>
          <p:cNvSpPr>
            <a:spLocks noGrp="1"/>
          </p:cNvSpPr>
          <p:nvPr>
            <p:ph idx="1"/>
          </p:nvPr>
        </p:nvSpPr>
        <p:spPr>
          <a:xfrm>
            <a:off x="4974769" y="2198914"/>
            <a:ext cx="6574973" cy="4333966"/>
          </a:xfrm>
        </p:spPr>
        <p:txBody>
          <a:bodyPr>
            <a:noAutofit/>
          </a:bodyPr>
          <a:lstStyle/>
          <a:p>
            <a:r>
              <a:rPr lang="en-US" sz="1600"/>
              <a:t>Have a written Disciplinary Policy which includes steps:</a:t>
            </a:r>
          </a:p>
          <a:p>
            <a:pPr lvl="1"/>
            <a:r>
              <a:rPr lang="en-US" sz="1600"/>
              <a:t>Verbal warning</a:t>
            </a:r>
          </a:p>
          <a:p>
            <a:pPr lvl="1"/>
            <a:r>
              <a:rPr lang="en-US" sz="1600"/>
              <a:t>Corrective Action(s)</a:t>
            </a:r>
          </a:p>
          <a:p>
            <a:pPr lvl="1"/>
            <a:r>
              <a:rPr lang="en-US" sz="1600"/>
              <a:t>Counseling</a:t>
            </a:r>
          </a:p>
          <a:p>
            <a:pPr lvl="1"/>
            <a:r>
              <a:rPr lang="en-US" sz="1600"/>
              <a:t>Official Written Reprimand</a:t>
            </a:r>
          </a:p>
          <a:p>
            <a:pPr lvl="1"/>
            <a:r>
              <a:rPr lang="en-US" sz="1600"/>
              <a:t>Disciplinary meeting</a:t>
            </a:r>
          </a:p>
          <a:p>
            <a:pPr lvl="1"/>
            <a:r>
              <a:rPr lang="en-US" sz="1600"/>
              <a:t>Final Written Warning</a:t>
            </a:r>
          </a:p>
          <a:p>
            <a:pPr lvl="1"/>
            <a:r>
              <a:rPr lang="en-US" sz="1600"/>
              <a:t>Suspension</a:t>
            </a:r>
          </a:p>
          <a:p>
            <a:pPr lvl="1"/>
            <a:r>
              <a:rPr lang="en-US" sz="1600"/>
              <a:t>Termination </a:t>
            </a:r>
          </a:p>
          <a:p>
            <a:r>
              <a:rPr lang="en-US" sz="1600"/>
              <a:t>Review and Provide Workers with a Copy of the policy</a:t>
            </a:r>
          </a:p>
          <a:p>
            <a:r>
              <a:rPr lang="en-US" sz="1600"/>
              <a:t>Use the same policy for all employees</a:t>
            </a:r>
          </a:p>
          <a:p>
            <a:r>
              <a:rPr lang="en-US" sz="1600"/>
              <a:t>Each employee should be treated the same to avoid claims of discrimination or retaliation</a:t>
            </a:r>
          </a:p>
        </p:txBody>
      </p:sp>
      <p:sp>
        <p:nvSpPr>
          <p:cNvPr id="2062" name="Rectangle 2061">
            <a:extLst>
              <a:ext uri="{FF2B5EF4-FFF2-40B4-BE49-F238E27FC236}">
                <a16:creationId xmlns:a16="http://schemas.microsoft.com/office/drawing/2014/main" id="{CADA4CA0-9A57-4FBE-A9E5-24DFC23C3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063" name="Rectangle 2062">
            <a:extLst>
              <a:ext uri="{FF2B5EF4-FFF2-40B4-BE49-F238E27FC236}">
                <a16:creationId xmlns:a16="http://schemas.microsoft.com/office/drawing/2014/main" id="{811CBAFA-D7E0-40A7-BB94-2C05304B40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Slide Number Placeholder 3">
            <a:extLst>
              <a:ext uri="{FF2B5EF4-FFF2-40B4-BE49-F238E27FC236}">
                <a16:creationId xmlns:a16="http://schemas.microsoft.com/office/drawing/2014/main" id="{18F90807-6EB7-4BF8-B14E-92522429AF94}"/>
              </a:ext>
            </a:extLst>
          </p:cNvPr>
          <p:cNvSpPr>
            <a:spLocks noGrp="1"/>
          </p:cNvSpPr>
          <p:nvPr>
            <p:ph type="sldNum" sz="quarter" idx="12"/>
          </p:nvPr>
        </p:nvSpPr>
        <p:spPr>
          <a:xfrm>
            <a:off x="9900458" y="6459785"/>
            <a:ext cx="1312025" cy="365125"/>
          </a:xfrm>
        </p:spPr>
        <p:txBody>
          <a:bodyPr>
            <a:normAutofit/>
          </a:bodyPr>
          <a:lstStyle/>
          <a:p>
            <a:pPr>
              <a:spcAft>
                <a:spcPts val="600"/>
              </a:spcAft>
            </a:pPr>
            <a:fld id="{D556603B-0378-4E01-A05A-4DEF2C2206AF}" type="slidenum">
              <a:rPr lang="en-US" smtClean="0"/>
              <a:pPr>
                <a:spcAft>
                  <a:spcPts val="600"/>
                </a:spcAft>
              </a:pPr>
              <a:t>148</a:t>
            </a:fld>
            <a:endParaRPr lang="en-US"/>
          </a:p>
        </p:txBody>
      </p:sp>
    </p:spTree>
    <p:extLst>
      <p:ext uri="{BB962C8B-B14F-4D97-AF65-F5344CB8AC3E}">
        <p14:creationId xmlns:p14="http://schemas.microsoft.com/office/powerpoint/2010/main" val="261604520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2" name="Rectangle 3081">
            <a:extLst>
              <a:ext uri="{FF2B5EF4-FFF2-40B4-BE49-F238E27FC236}">
                <a16:creationId xmlns:a16="http://schemas.microsoft.com/office/drawing/2014/main" id="{D40791F6-715D-481A-9C4A-3645AECFD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2821D1-011E-4322-A5D7-958486C4CA69}"/>
              </a:ext>
            </a:extLst>
          </p:cNvPr>
          <p:cNvSpPr>
            <a:spLocks noGrp="1"/>
          </p:cNvSpPr>
          <p:nvPr>
            <p:ph type="title"/>
          </p:nvPr>
        </p:nvSpPr>
        <p:spPr>
          <a:xfrm>
            <a:off x="4974771" y="634946"/>
            <a:ext cx="6574972" cy="1450757"/>
          </a:xfrm>
        </p:spPr>
        <p:txBody>
          <a:bodyPr>
            <a:normAutofit/>
          </a:bodyPr>
          <a:lstStyle/>
          <a:p>
            <a:r>
              <a:rPr lang="en-US"/>
              <a:t>Document, Document, Document</a:t>
            </a:r>
          </a:p>
        </p:txBody>
      </p:sp>
      <p:pic>
        <p:nvPicPr>
          <p:cNvPr id="3074" name="Picture 2" descr="AODocs: AI Driven Document Management and Content Services">
            <a:extLst>
              <a:ext uri="{FF2B5EF4-FFF2-40B4-BE49-F238E27FC236}">
                <a16:creationId xmlns:a16="http://schemas.microsoft.com/office/drawing/2014/main" id="{A14FDB2A-C976-3B96-B33A-3F296DAC9E2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0227" r="2105" b="-1"/>
          <a:stretch/>
        </p:blipFill>
        <p:spPr bwMode="auto">
          <a:xfrm>
            <a:off x="633999" y="640081"/>
            <a:ext cx="4001315" cy="5314406"/>
          </a:xfrm>
          <a:prstGeom prst="rect">
            <a:avLst/>
          </a:prstGeom>
          <a:noFill/>
          <a:extLst>
            <a:ext uri="{909E8E84-426E-40DD-AFC4-6F175D3DCCD1}">
              <a14:hiddenFill xmlns:a14="http://schemas.microsoft.com/office/drawing/2010/main">
                <a:solidFill>
                  <a:srgbClr val="FFFFFF"/>
                </a:solidFill>
              </a14:hiddenFill>
            </a:ext>
          </a:extLst>
        </p:spPr>
      </p:pic>
      <p:cxnSp>
        <p:nvCxnSpPr>
          <p:cNvPr id="3084" name="Straight Connector 3083">
            <a:extLst>
              <a:ext uri="{FF2B5EF4-FFF2-40B4-BE49-F238E27FC236}">
                <a16:creationId xmlns:a16="http://schemas.microsoft.com/office/drawing/2014/main" id="{740F83A4-FAC4-4867-95A5-BBFD280C7B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1E01011-6EBF-4BE1-A4EA-19A0374B0EB1}"/>
              </a:ext>
            </a:extLst>
          </p:cNvPr>
          <p:cNvSpPr>
            <a:spLocks noGrp="1"/>
          </p:cNvSpPr>
          <p:nvPr>
            <p:ph idx="1"/>
          </p:nvPr>
        </p:nvSpPr>
        <p:spPr>
          <a:xfrm>
            <a:off x="4974769" y="2198914"/>
            <a:ext cx="6574973" cy="3670180"/>
          </a:xfrm>
        </p:spPr>
        <p:txBody>
          <a:bodyPr>
            <a:normAutofit/>
          </a:bodyPr>
          <a:lstStyle/>
          <a:p>
            <a:r>
              <a:rPr lang="en-US"/>
              <a:t>When there is evidence or suspicion of misconduct, the employer should investigate the matter and document the findings</a:t>
            </a:r>
          </a:p>
          <a:p>
            <a:r>
              <a:rPr lang="en-US"/>
              <a:t>The nature of the events must be explained to the employee</a:t>
            </a:r>
          </a:p>
          <a:p>
            <a:r>
              <a:rPr lang="en-US"/>
              <a:t>Document every step of the disciplinary process including the employee's response and steps towards improvement</a:t>
            </a:r>
          </a:p>
          <a:p>
            <a:r>
              <a:rPr lang="en-US"/>
              <a:t>The employee should read and sign the written reprimand and final written warning</a:t>
            </a:r>
          </a:p>
          <a:p>
            <a:r>
              <a:rPr lang="en-US"/>
              <a:t>The documents should include the time frame in which an employee must correct their conduct</a:t>
            </a:r>
          </a:p>
          <a:p>
            <a:endParaRPr lang="en-US"/>
          </a:p>
          <a:p>
            <a:endParaRPr lang="en-US"/>
          </a:p>
          <a:p>
            <a:endParaRPr lang="en-US"/>
          </a:p>
          <a:p>
            <a:endParaRPr lang="en-US"/>
          </a:p>
          <a:p>
            <a:endParaRPr lang="en-US"/>
          </a:p>
          <a:p>
            <a:pPr lvl="1"/>
            <a:endParaRPr lang="en-US"/>
          </a:p>
          <a:p>
            <a:pPr marL="0" indent="0">
              <a:buNone/>
            </a:pPr>
            <a:endParaRPr lang="en-US"/>
          </a:p>
        </p:txBody>
      </p:sp>
      <p:sp>
        <p:nvSpPr>
          <p:cNvPr id="3086" name="Rectangle 3085">
            <a:extLst>
              <a:ext uri="{FF2B5EF4-FFF2-40B4-BE49-F238E27FC236}">
                <a16:creationId xmlns:a16="http://schemas.microsoft.com/office/drawing/2014/main" id="{CADA4CA0-9A57-4FBE-A9E5-24DFC23C3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087" name="Rectangle 3086">
            <a:extLst>
              <a:ext uri="{FF2B5EF4-FFF2-40B4-BE49-F238E27FC236}">
                <a16:creationId xmlns:a16="http://schemas.microsoft.com/office/drawing/2014/main" id="{811CBAFA-D7E0-40A7-BB94-2C05304B40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Slide Number Placeholder 3">
            <a:extLst>
              <a:ext uri="{FF2B5EF4-FFF2-40B4-BE49-F238E27FC236}">
                <a16:creationId xmlns:a16="http://schemas.microsoft.com/office/drawing/2014/main" id="{18F90807-6EB7-4BF8-B14E-92522429AF94}"/>
              </a:ext>
            </a:extLst>
          </p:cNvPr>
          <p:cNvSpPr>
            <a:spLocks noGrp="1"/>
          </p:cNvSpPr>
          <p:nvPr>
            <p:ph type="sldNum" sz="quarter" idx="12"/>
          </p:nvPr>
        </p:nvSpPr>
        <p:spPr>
          <a:xfrm>
            <a:off x="9900458" y="6459785"/>
            <a:ext cx="1312025" cy="365125"/>
          </a:xfrm>
        </p:spPr>
        <p:txBody>
          <a:bodyPr>
            <a:normAutofit/>
          </a:bodyPr>
          <a:lstStyle/>
          <a:p>
            <a:pPr>
              <a:spcAft>
                <a:spcPts val="600"/>
              </a:spcAft>
            </a:pPr>
            <a:fld id="{D556603B-0378-4E01-A05A-4DEF2C2206AF}" type="slidenum">
              <a:rPr lang="en-US" smtClean="0"/>
              <a:pPr>
                <a:spcAft>
                  <a:spcPts val="600"/>
                </a:spcAft>
              </a:pPr>
              <a:t>149</a:t>
            </a:fld>
            <a:endParaRPr lang="en-US"/>
          </a:p>
        </p:txBody>
      </p:sp>
    </p:spTree>
    <p:extLst>
      <p:ext uri="{BB962C8B-B14F-4D97-AF65-F5344CB8AC3E}">
        <p14:creationId xmlns:p14="http://schemas.microsoft.com/office/powerpoint/2010/main" val="3102073061"/>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D40791F6-715D-481A-9C4A-3645AECFD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2821D1-011E-4322-A5D7-958486C4CA69}"/>
              </a:ext>
            </a:extLst>
          </p:cNvPr>
          <p:cNvSpPr>
            <a:spLocks noGrp="1"/>
          </p:cNvSpPr>
          <p:nvPr>
            <p:ph type="title"/>
          </p:nvPr>
        </p:nvSpPr>
        <p:spPr>
          <a:xfrm>
            <a:off x="4974771" y="634946"/>
            <a:ext cx="6574972" cy="1450757"/>
          </a:xfrm>
        </p:spPr>
        <p:txBody>
          <a:bodyPr>
            <a:normAutofit/>
          </a:bodyPr>
          <a:lstStyle/>
          <a:p>
            <a:r>
              <a:rPr lang="en-US"/>
              <a:t>Performance Issues</a:t>
            </a:r>
          </a:p>
        </p:txBody>
      </p:sp>
      <p:pic>
        <p:nvPicPr>
          <p:cNvPr id="5" name="Picture 4">
            <a:extLst>
              <a:ext uri="{FF2B5EF4-FFF2-40B4-BE49-F238E27FC236}">
                <a16:creationId xmlns:a16="http://schemas.microsoft.com/office/drawing/2014/main" id="{DFED8686-24C1-C42A-5173-9086A99BCF3A}"/>
              </a:ext>
            </a:extLst>
          </p:cNvPr>
          <p:cNvPicPr>
            <a:picLocks noChangeAspect="1"/>
          </p:cNvPicPr>
          <p:nvPr/>
        </p:nvPicPr>
        <p:blipFill rotWithShape="1">
          <a:blip r:embed="rId2"/>
          <a:srcRect l="13098" r="27681" b="2"/>
          <a:stretch/>
        </p:blipFill>
        <p:spPr>
          <a:xfrm>
            <a:off x="633999" y="640081"/>
            <a:ext cx="4001315" cy="5314406"/>
          </a:xfrm>
          <a:prstGeom prst="rect">
            <a:avLst/>
          </a:prstGeom>
        </p:spPr>
      </p:pic>
      <p:cxnSp>
        <p:nvCxnSpPr>
          <p:cNvPr id="8" name="Straight Connector 7">
            <a:extLst>
              <a:ext uri="{FF2B5EF4-FFF2-40B4-BE49-F238E27FC236}">
                <a16:creationId xmlns:a16="http://schemas.microsoft.com/office/drawing/2014/main" id="{740F83A4-FAC4-4867-95A5-BBFD280C7B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1E01011-6EBF-4BE1-A4EA-19A0374B0EB1}"/>
              </a:ext>
            </a:extLst>
          </p:cNvPr>
          <p:cNvSpPr>
            <a:spLocks noGrp="1"/>
          </p:cNvSpPr>
          <p:nvPr>
            <p:ph idx="1"/>
          </p:nvPr>
        </p:nvSpPr>
        <p:spPr>
          <a:xfrm>
            <a:off x="4974769" y="2198914"/>
            <a:ext cx="6574973" cy="3670180"/>
          </a:xfrm>
        </p:spPr>
        <p:txBody>
          <a:bodyPr>
            <a:normAutofit/>
          </a:bodyPr>
          <a:lstStyle/>
          <a:p>
            <a:r>
              <a:rPr lang="en-US"/>
              <a:t>Employee Misconduct</a:t>
            </a:r>
          </a:p>
          <a:p>
            <a:r>
              <a:rPr lang="en-US"/>
              <a:t>Fighting</a:t>
            </a:r>
          </a:p>
          <a:p>
            <a:r>
              <a:rPr lang="en-US"/>
              <a:t>Harassment or Bullying</a:t>
            </a:r>
          </a:p>
          <a:p>
            <a:r>
              <a:rPr lang="en-US"/>
              <a:t>Drug or Alcohol use</a:t>
            </a:r>
          </a:p>
          <a:p>
            <a:r>
              <a:rPr lang="en-US"/>
              <a:t>Attendance Issues</a:t>
            </a:r>
          </a:p>
          <a:p>
            <a:r>
              <a:rPr lang="en-US"/>
              <a:t>Inadequate Performance</a:t>
            </a:r>
          </a:p>
          <a:p>
            <a:endParaRPr lang="en-US"/>
          </a:p>
          <a:p>
            <a:endParaRPr lang="en-US"/>
          </a:p>
          <a:p>
            <a:endParaRPr lang="en-US"/>
          </a:p>
          <a:p>
            <a:endParaRPr lang="en-US"/>
          </a:p>
          <a:p>
            <a:pPr lvl="1"/>
            <a:endParaRPr lang="en-US"/>
          </a:p>
          <a:p>
            <a:pPr marL="0" indent="0">
              <a:buNone/>
            </a:pPr>
            <a:endParaRPr lang="en-US"/>
          </a:p>
        </p:txBody>
      </p:sp>
      <p:sp>
        <p:nvSpPr>
          <p:cNvPr id="9" name="Rectangle 8">
            <a:extLst>
              <a:ext uri="{FF2B5EF4-FFF2-40B4-BE49-F238E27FC236}">
                <a16:creationId xmlns:a16="http://schemas.microsoft.com/office/drawing/2014/main" id="{CADA4CA0-9A57-4FBE-A9E5-24DFC23C3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Rectangle 10">
            <a:extLst>
              <a:ext uri="{FF2B5EF4-FFF2-40B4-BE49-F238E27FC236}">
                <a16:creationId xmlns:a16="http://schemas.microsoft.com/office/drawing/2014/main" id="{811CBAFA-D7E0-40A7-BB94-2C05304B40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Slide Number Placeholder 3">
            <a:extLst>
              <a:ext uri="{FF2B5EF4-FFF2-40B4-BE49-F238E27FC236}">
                <a16:creationId xmlns:a16="http://schemas.microsoft.com/office/drawing/2014/main" id="{18F90807-6EB7-4BF8-B14E-92522429AF94}"/>
              </a:ext>
            </a:extLst>
          </p:cNvPr>
          <p:cNvSpPr>
            <a:spLocks noGrp="1"/>
          </p:cNvSpPr>
          <p:nvPr>
            <p:ph type="sldNum" sz="quarter" idx="12"/>
          </p:nvPr>
        </p:nvSpPr>
        <p:spPr>
          <a:xfrm>
            <a:off x="9900458" y="6459785"/>
            <a:ext cx="1312025" cy="365125"/>
          </a:xfrm>
        </p:spPr>
        <p:txBody>
          <a:bodyPr>
            <a:normAutofit/>
          </a:bodyPr>
          <a:lstStyle/>
          <a:p>
            <a:pPr>
              <a:spcAft>
                <a:spcPts val="600"/>
              </a:spcAft>
            </a:pPr>
            <a:fld id="{D556603B-0378-4E01-A05A-4DEF2C2206AF}" type="slidenum">
              <a:rPr lang="en-US" smtClean="0"/>
              <a:pPr>
                <a:spcAft>
                  <a:spcPts val="600"/>
                </a:spcAft>
              </a:pPr>
              <a:t>150</a:t>
            </a:fld>
            <a:endParaRPr lang="en-US"/>
          </a:p>
        </p:txBody>
      </p:sp>
    </p:spTree>
    <p:extLst>
      <p:ext uri="{BB962C8B-B14F-4D97-AF65-F5344CB8AC3E}">
        <p14:creationId xmlns:p14="http://schemas.microsoft.com/office/powerpoint/2010/main" val="1536661629"/>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73ECEC8-0F24-45B8-950F-35FC94BCEA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2821D1-011E-4322-A5D7-958486C4CA69}"/>
              </a:ext>
            </a:extLst>
          </p:cNvPr>
          <p:cNvSpPr>
            <a:spLocks noGrp="1"/>
          </p:cNvSpPr>
          <p:nvPr>
            <p:ph type="title"/>
          </p:nvPr>
        </p:nvSpPr>
        <p:spPr>
          <a:xfrm>
            <a:off x="7859485" y="634946"/>
            <a:ext cx="3690257" cy="1450757"/>
          </a:xfrm>
        </p:spPr>
        <p:txBody>
          <a:bodyPr>
            <a:normAutofit/>
          </a:bodyPr>
          <a:lstStyle/>
          <a:p>
            <a:r>
              <a:rPr lang="en-US"/>
              <a:t>Retaliation</a:t>
            </a:r>
          </a:p>
        </p:txBody>
      </p:sp>
      <p:pic>
        <p:nvPicPr>
          <p:cNvPr id="6" name="Picture 2" descr="Post-Employment Retaliation: Being Right For All The Wrong Reasons -  Kalijarvi, Chuzi, Newman &amp; Fitch, P.C.">
            <a:extLst>
              <a:ext uri="{FF2B5EF4-FFF2-40B4-BE49-F238E27FC236}">
                <a16:creationId xmlns:a16="http://schemas.microsoft.com/office/drawing/2014/main" id="{9AC3F7C9-C99A-E132-0724-C55170BC53C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533" r="21332" b="2"/>
          <a:stretch/>
        </p:blipFill>
        <p:spPr bwMode="auto">
          <a:xfrm>
            <a:off x="633999" y="640081"/>
            <a:ext cx="6909801" cy="5314406"/>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a:extLst>
              <a:ext uri="{FF2B5EF4-FFF2-40B4-BE49-F238E27FC236}">
                <a16:creationId xmlns:a16="http://schemas.microsoft.com/office/drawing/2014/main" id="{89EB8C68-FF1B-4849-867B-32D29B19F10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92143" y="2085703"/>
            <a:ext cx="3566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1E01011-6EBF-4BE1-A4EA-19A0374B0EB1}"/>
              </a:ext>
            </a:extLst>
          </p:cNvPr>
          <p:cNvSpPr>
            <a:spLocks noGrp="1"/>
          </p:cNvSpPr>
          <p:nvPr>
            <p:ph idx="1"/>
          </p:nvPr>
        </p:nvSpPr>
        <p:spPr>
          <a:xfrm>
            <a:off x="7859485" y="2198914"/>
            <a:ext cx="3690257" cy="3670180"/>
          </a:xfrm>
        </p:spPr>
        <p:txBody>
          <a:bodyPr>
            <a:normAutofit fontScale="92500" lnSpcReduction="20000"/>
          </a:bodyPr>
          <a:lstStyle/>
          <a:p>
            <a:r>
              <a:rPr lang="en-US" b="1" u="sng"/>
              <a:t>Retaliation is defined as any kind of negative action </a:t>
            </a:r>
            <a:r>
              <a:rPr lang="en-US"/>
              <a:t>against a current or former employee that takes the form of punishment or creates a hostile, threatening, or uncomfortable environment because of their report</a:t>
            </a:r>
          </a:p>
          <a:p>
            <a:r>
              <a:rPr lang="en-US"/>
              <a:t>Retaliation can be expressed in a variety of ways:</a:t>
            </a:r>
          </a:p>
          <a:p>
            <a:pPr lvl="1"/>
            <a:r>
              <a:rPr lang="en-US" sz="2000"/>
              <a:t>Harassment</a:t>
            </a:r>
          </a:p>
          <a:p>
            <a:pPr lvl="1"/>
            <a:r>
              <a:rPr lang="en-US" sz="2000"/>
              <a:t>Termination</a:t>
            </a:r>
          </a:p>
          <a:p>
            <a:pPr lvl="1"/>
            <a:r>
              <a:rPr lang="en-US" sz="2000"/>
              <a:t>Reduction of pay hours or benefits</a:t>
            </a:r>
          </a:p>
          <a:p>
            <a:pPr lvl="1"/>
            <a:r>
              <a:rPr lang="en-US" sz="2000"/>
              <a:t>Exclusion</a:t>
            </a:r>
          </a:p>
          <a:p>
            <a:endParaRPr lang="en-US" sz="1500"/>
          </a:p>
          <a:p>
            <a:endParaRPr lang="en-US" sz="1500"/>
          </a:p>
          <a:p>
            <a:endParaRPr lang="en-US" sz="1500"/>
          </a:p>
          <a:p>
            <a:endParaRPr lang="en-US" sz="1500"/>
          </a:p>
          <a:p>
            <a:pPr lvl="1"/>
            <a:endParaRPr lang="en-US" sz="1500"/>
          </a:p>
          <a:p>
            <a:pPr marL="0" indent="0">
              <a:buNone/>
            </a:pPr>
            <a:endParaRPr lang="en-US" sz="1500"/>
          </a:p>
        </p:txBody>
      </p:sp>
      <p:sp>
        <p:nvSpPr>
          <p:cNvPr id="10" name="Rectangle 9">
            <a:extLst>
              <a:ext uri="{FF2B5EF4-FFF2-40B4-BE49-F238E27FC236}">
                <a16:creationId xmlns:a16="http://schemas.microsoft.com/office/drawing/2014/main" id="{7D417315-0A35-4882-ABD2-ABE3C89E5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8B53612E-ADB2-4457-9688-89506397A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Slide Number Placeholder 3">
            <a:extLst>
              <a:ext uri="{FF2B5EF4-FFF2-40B4-BE49-F238E27FC236}">
                <a16:creationId xmlns:a16="http://schemas.microsoft.com/office/drawing/2014/main" id="{18F90807-6EB7-4BF8-B14E-92522429AF94}"/>
              </a:ext>
            </a:extLst>
          </p:cNvPr>
          <p:cNvSpPr>
            <a:spLocks noGrp="1"/>
          </p:cNvSpPr>
          <p:nvPr>
            <p:ph type="sldNum" sz="quarter" idx="12"/>
          </p:nvPr>
        </p:nvSpPr>
        <p:spPr>
          <a:xfrm>
            <a:off x="9900458" y="6459785"/>
            <a:ext cx="1312025" cy="365125"/>
          </a:xfrm>
        </p:spPr>
        <p:txBody>
          <a:bodyPr>
            <a:normAutofit/>
          </a:bodyPr>
          <a:lstStyle/>
          <a:p>
            <a:pPr>
              <a:spcAft>
                <a:spcPts val="600"/>
              </a:spcAft>
            </a:pPr>
            <a:fld id="{D556603B-0378-4E01-A05A-4DEF2C2206AF}" type="slidenum">
              <a:rPr lang="en-US" smtClean="0"/>
              <a:pPr>
                <a:spcAft>
                  <a:spcPts val="600"/>
                </a:spcAft>
              </a:pPr>
              <a:t>151</a:t>
            </a:fld>
            <a:endParaRPr lang="en-US"/>
          </a:p>
        </p:txBody>
      </p:sp>
    </p:spTree>
    <p:extLst>
      <p:ext uri="{BB962C8B-B14F-4D97-AF65-F5344CB8AC3E}">
        <p14:creationId xmlns:p14="http://schemas.microsoft.com/office/powerpoint/2010/main" val="401048841"/>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8" name="Rectangle 4107">
            <a:extLst>
              <a:ext uri="{FF2B5EF4-FFF2-40B4-BE49-F238E27FC236}">
                <a16:creationId xmlns:a16="http://schemas.microsoft.com/office/drawing/2014/main" id="{D40791F6-715D-481A-9C4A-3645AECFD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2821D1-011E-4322-A5D7-958486C4CA69}"/>
              </a:ext>
            </a:extLst>
          </p:cNvPr>
          <p:cNvSpPr>
            <a:spLocks noGrp="1"/>
          </p:cNvSpPr>
          <p:nvPr>
            <p:ph type="title"/>
          </p:nvPr>
        </p:nvSpPr>
        <p:spPr>
          <a:xfrm>
            <a:off x="4974771" y="634946"/>
            <a:ext cx="6574972" cy="1450757"/>
          </a:xfrm>
        </p:spPr>
        <p:txBody>
          <a:bodyPr>
            <a:normAutofit/>
          </a:bodyPr>
          <a:lstStyle/>
          <a:p>
            <a:r>
              <a:rPr lang="en-US"/>
              <a:t>Retaliation Policy</a:t>
            </a:r>
          </a:p>
        </p:txBody>
      </p:sp>
      <p:pic>
        <p:nvPicPr>
          <p:cNvPr id="4100" name="Picture 4" descr="Are Your Policies and Procedures a Barrier To Growing Your Company? –  Pacific Crest Group">
            <a:extLst>
              <a:ext uri="{FF2B5EF4-FFF2-40B4-BE49-F238E27FC236}">
                <a16:creationId xmlns:a16="http://schemas.microsoft.com/office/drawing/2014/main" id="{8CDE1AF0-7284-8DC2-9F38-7BE9EEA8A78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891" r="10817"/>
          <a:stretch/>
        </p:blipFill>
        <p:spPr bwMode="auto">
          <a:xfrm>
            <a:off x="633999" y="640081"/>
            <a:ext cx="4001315" cy="5314406"/>
          </a:xfrm>
          <a:prstGeom prst="rect">
            <a:avLst/>
          </a:prstGeom>
          <a:noFill/>
          <a:extLst>
            <a:ext uri="{909E8E84-426E-40DD-AFC4-6F175D3DCCD1}">
              <a14:hiddenFill xmlns:a14="http://schemas.microsoft.com/office/drawing/2010/main">
                <a:solidFill>
                  <a:srgbClr val="FFFFFF"/>
                </a:solidFill>
              </a14:hiddenFill>
            </a:ext>
          </a:extLst>
        </p:spPr>
      </p:pic>
      <p:cxnSp>
        <p:nvCxnSpPr>
          <p:cNvPr id="4110" name="Straight Connector 4109">
            <a:extLst>
              <a:ext uri="{FF2B5EF4-FFF2-40B4-BE49-F238E27FC236}">
                <a16:creationId xmlns:a16="http://schemas.microsoft.com/office/drawing/2014/main" id="{740F83A4-FAC4-4867-95A5-BBFD280C7B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1E01011-6EBF-4BE1-A4EA-19A0374B0EB1}"/>
              </a:ext>
            </a:extLst>
          </p:cNvPr>
          <p:cNvSpPr>
            <a:spLocks noGrp="1"/>
          </p:cNvSpPr>
          <p:nvPr>
            <p:ph idx="1"/>
          </p:nvPr>
        </p:nvSpPr>
        <p:spPr>
          <a:xfrm>
            <a:off x="4974769" y="2198914"/>
            <a:ext cx="6574973" cy="3670180"/>
          </a:xfrm>
        </p:spPr>
        <p:txBody>
          <a:bodyPr>
            <a:normAutofit/>
          </a:bodyPr>
          <a:lstStyle/>
          <a:p>
            <a:r>
              <a:rPr lang="en-US"/>
              <a:t>Create a Retaliation Policy to ensure Disciplinary Policies are not used in a retaliatory manner</a:t>
            </a:r>
          </a:p>
          <a:p>
            <a:r>
              <a:rPr lang="en-US"/>
              <a:t>Make sure employees know how to communicate problems to you and they do not need to fear reprisal </a:t>
            </a:r>
          </a:p>
          <a:p>
            <a:r>
              <a:rPr lang="en-US"/>
              <a:t>Employees have the right to communicate problems, suggestions, or issues </a:t>
            </a:r>
          </a:p>
          <a:p>
            <a:r>
              <a:rPr lang="en-US"/>
              <a:t>Employees that file complaints with an employer or a government agency are protected under federal law</a:t>
            </a:r>
          </a:p>
          <a:p>
            <a:r>
              <a:rPr lang="en-US"/>
              <a:t>It is to the employers benefit to resolve issues as soon as they come up to avoid retaliatory behavior</a:t>
            </a:r>
          </a:p>
          <a:p>
            <a:endParaRPr lang="en-US"/>
          </a:p>
          <a:p>
            <a:pPr lvl="1"/>
            <a:endParaRPr lang="en-US"/>
          </a:p>
          <a:p>
            <a:pPr marL="0" indent="0">
              <a:buNone/>
            </a:pPr>
            <a:endParaRPr lang="en-US"/>
          </a:p>
        </p:txBody>
      </p:sp>
      <p:sp>
        <p:nvSpPr>
          <p:cNvPr id="4112" name="Rectangle 4111">
            <a:extLst>
              <a:ext uri="{FF2B5EF4-FFF2-40B4-BE49-F238E27FC236}">
                <a16:creationId xmlns:a16="http://schemas.microsoft.com/office/drawing/2014/main" id="{CADA4CA0-9A57-4FBE-A9E5-24DFC23C3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121" name="Rectangle 4120">
            <a:extLst>
              <a:ext uri="{FF2B5EF4-FFF2-40B4-BE49-F238E27FC236}">
                <a16:creationId xmlns:a16="http://schemas.microsoft.com/office/drawing/2014/main" id="{811CBAFA-D7E0-40A7-BB94-2C05304B40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Slide Number Placeholder 3">
            <a:extLst>
              <a:ext uri="{FF2B5EF4-FFF2-40B4-BE49-F238E27FC236}">
                <a16:creationId xmlns:a16="http://schemas.microsoft.com/office/drawing/2014/main" id="{18F90807-6EB7-4BF8-B14E-92522429AF94}"/>
              </a:ext>
            </a:extLst>
          </p:cNvPr>
          <p:cNvSpPr>
            <a:spLocks noGrp="1"/>
          </p:cNvSpPr>
          <p:nvPr>
            <p:ph type="sldNum" sz="quarter" idx="12"/>
          </p:nvPr>
        </p:nvSpPr>
        <p:spPr>
          <a:xfrm>
            <a:off x="9900458" y="6459785"/>
            <a:ext cx="1312025" cy="365125"/>
          </a:xfrm>
        </p:spPr>
        <p:txBody>
          <a:bodyPr>
            <a:normAutofit/>
          </a:bodyPr>
          <a:lstStyle/>
          <a:p>
            <a:pPr>
              <a:spcAft>
                <a:spcPts val="600"/>
              </a:spcAft>
            </a:pPr>
            <a:fld id="{D556603B-0378-4E01-A05A-4DEF2C2206AF}" type="slidenum">
              <a:rPr lang="en-US" smtClean="0"/>
              <a:pPr>
                <a:spcAft>
                  <a:spcPts val="600"/>
                </a:spcAft>
              </a:pPr>
              <a:t>152</a:t>
            </a:fld>
            <a:endParaRPr lang="en-US"/>
          </a:p>
        </p:txBody>
      </p:sp>
    </p:spTree>
    <p:extLst>
      <p:ext uri="{BB962C8B-B14F-4D97-AF65-F5344CB8AC3E}">
        <p14:creationId xmlns:p14="http://schemas.microsoft.com/office/powerpoint/2010/main" val="1970701769"/>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D40791F6-715D-481A-9C4A-3645AECFD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150163-6E87-4BD4-86F6-0999C0AC541E}"/>
              </a:ext>
            </a:extLst>
          </p:cNvPr>
          <p:cNvSpPr>
            <a:spLocks noGrp="1"/>
          </p:cNvSpPr>
          <p:nvPr>
            <p:ph type="title"/>
          </p:nvPr>
        </p:nvSpPr>
        <p:spPr>
          <a:xfrm>
            <a:off x="4974771" y="634946"/>
            <a:ext cx="6574972" cy="1450757"/>
          </a:xfrm>
        </p:spPr>
        <p:txBody>
          <a:bodyPr>
            <a:normAutofit/>
          </a:bodyPr>
          <a:lstStyle/>
          <a:p>
            <a:r>
              <a:rPr lang="en-US"/>
              <a:t>Addressing worker issues and concerns…</a:t>
            </a:r>
          </a:p>
        </p:txBody>
      </p:sp>
      <p:pic>
        <p:nvPicPr>
          <p:cNvPr id="6" name="Picture 5" descr="White puzzle with one red piece">
            <a:extLst>
              <a:ext uri="{FF2B5EF4-FFF2-40B4-BE49-F238E27FC236}">
                <a16:creationId xmlns:a16="http://schemas.microsoft.com/office/drawing/2014/main" id="{78DF764F-86D9-FC07-7946-4AFE89CB2806}"/>
              </a:ext>
            </a:extLst>
          </p:cNvPr>
          <p:cNvPicPr>
            <a:picLocks noChangeAspect="1"/>
          </p:cNvPicPr>
          <p:nvPr/>
        </p:nvPicPr>
        <p:blipFill rotWithShape="1">
          <a:blip r:embed="rId2"/>
          <a:srcRect l="29604" r="28045" b="2"/>
          <a:stretch/>
        </p:blipFill>
        <p:spPr>
          <a:xfrm>
            <a:off x="633999" y="640081"/>
            <a:ext cx="4001315" cy="5314406"/>
          </a:xfrm>
          <a:prstGeom prst="rect">
            <a:avLst/>
          </a:prstGeom>
        </p:spPr>
      </p:pic>
      <p:cxnSp>
        <p:nvCxnSpPr>
          <p:cNvPr id="22" name="Straight Connector 21">
            <a:extLst>
              <a:ext uri="{FF2B5EF4-FFF2-40B4-BE49-F238E27FC236}">
                <a16:creationId xmlns:a16="http://schemas.microsoft.com/office/drawing/2014/main" id="{740F83A4-FAC4-4867-95A5-BBFD280C7B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7F64B47-F71A-42A9-8603-79C8883AFB27}"/>
              </a:ext>
            </a:extLst>
          </p:cNvPr>
          <p:cNvSpPr>
            <a:spLocks noGrp="1"/>
          </p:cNvSpPr>
          <p:nvPr>
            <p:ph idx="1"/>
          </p:nvPr>
        </p:nvSpPr>
        <p:spPr>
          <a:xfrm>
            <a:off x="4974769" y="2198914"/>
            <a:ext cx="6574973" cy="3670180"/>
          </a:xfrm>
        </p:spPr>
        <p:txBody>
          <a:bodyPr vert="horz" lIns="0" tIns="45720" rIns="0" bIns="45720" rtlCol="0" anchor="t">
            <a:normAutofit/>
          </a:bodyPr>
          <a:lstStyle/>
          <a:p>
            <a:r>
              <a:rPr lang="en-US"/>
              <a:t>If a worker does something on the farm…</a:t>
            </a:r>
          </a:p>
          <a:p>
            <a:pPr marL="383540" lvl="1"/>
            <a:r>
              <a:rPr lang="en-US" sz="2000"/>
              <a:t>Provide the proper discipline</a:t>
            </a:r>
            <a:endParaRPr lang="en-US" sz="2000">
              <a:cs typeface="Calibri"/>
            </a:endParaRPr>
          </a:p>
          <a:p>
            <a:pPr marL="383540" lvl="1"/>
            <a:r>
              <a:rPr lang="en-US" sz="2000"/>
              <a:t>Make sure the worker understands disciplinary measures (language barrier)</a:t>
            </a:r>
            <a:endParaRPr lang="en-US" sz="2000">
              <a:cs typeface="Calibri"/>
            </a:endParaRPr>
          </a:p>
          <a:p>
            <a:pPr marL="383540" lvl="1"/>
            <a:r>
              <a:rPr lang="en-US" sz="2000"/>
              <a:t>Provide corrective action as described in Terms of Employment and Disciplinary Policy</a:t>
            </a:r>
            <a:endParaRPr lang="en-US" sz="2000">
              <a:cs typeface="Calibri"/>
            </a:endParaRPr>
          </a:p>
          <a:p>
            <a:r>
              <a:rPr lang="en-US"/>
              <a:t>If a worker expresses a concern to you </a:t>
            </a:r>
            <a:r>
              <a:rPr lang="en-US" b="1" u="sng"/>
              <a:t>DON’T</a:t>
            </a:r>
            <a:r>
              <a:rPr lang="en-US"/>
              <a:t>:</a:t>
            </a:r>
            <a:endParaRPr lang="en-US">
              <a:cs typeface="Calibri"/>
            </a:endParaRPr>
          </a:p>
          <a:p>
            <a:pPr marL="383540" lvl="1"/>
            <a:r>
              <a:rPr lang="en-US" sz="2000"/>
              <a:t>Threaten</a:t>
            </a:r>
            <a:endParaRPr lang="en-US" sz="2000">
              <a:cs typeface="Calibri"/>
            </a:endParaRPr>
          </a:p>
          <a:p>
            <a:pPr marL="383540" lvl="1"/>
            <a:r>
              <a:rPr lang="en-US" sz="2000"/>
              <a:t>Intimidate</a:t>
            </a:r>
            <a:endParaRPr lang="en-US" sz="2000">
              <a:cs typeface="Calibri"/>
            </a:endParaRPr>
          </a:p>
          <a:p>
            <a:pPr marL="383540" lvl="1"/>
            <a:r>
              <a:rPr lang="en-US" sz="2000"/>
              <a:t>Retaliate </a:t>
            </a:r>
            <a:endParaRPr lang="en-US" sz="2000">
              <a:cs typeface="Calibri"/>
            </a:endParaRPr>
          </a:p>
          <a:p>
            <a:pPr marL="383540" lvl="1"/>
            <a:endParaRPr lang="en-US">
              <a:cs typeface="Calibri" panose="020F0502020204030204"/>
            </a:endParaRPr>
          </a:p>
          <a:p>
            <a:endParaRPr lang="en-US"/>
          </a:p>
        </p:txBody>
      </p:sp>
      <p:sp>
        <p:nvSpPr>
          <p:cNvPr id="24" name="Rectangle 23">
            <a:extLst>
              <a:ext uri="{FF2B5EF4-FFF2-40B4-BE49-F238E27FC236}">
                <a16:creationId xmlns:a16="http://schemas.microsoft.com/office/drawing/2014/main" id="{CADA4CA0-9A57-4FBE-A9E5-24DFC23C3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9" name="Rectangle 28">
            <a:extLst>
              <a:ext uri="{FF2B5EF4-FFF2-40B4-BE49-F238E27FC236}">
                <a16:creationId xmlns:a16="http://schemas.microsoft.com/office/drawing/2014/main" id="{811CBAFA-D7E0-40A7-BB94-2C05304B40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Slide Number Placeholder 3">
            <a:extLst>
              <a:ext uri="{FF2B5EF4-FFF2-40B4-BE49-F238E27FC236}">
                <a16:creationId xmlns:a16="http://schemas.microsoft.com/office/drawing/2014/main" id="{F2B74655-D0E8-402F-BA92-85FCAF088BAF}"/>
              </a:ext>
            </a:extLst>
          </p:cNvPr>
          <p:cNvSpPr>
            <a:spLocks noGrp="1"/>
          </p:cNvSpPr>
          <p:nvPr>
            <p:ph type="sldNum" sz="quarter" idx="12"/>
          </p:nvPr>
        </p:nvSpPr>
        <p:spPr>
          <a:xfrm>
            <a:off x="9900458" y="6459785"/>
            <a:ext cx="1312025" cy="365125"/>
          </a:xfrm>
        </p:spPr>
        <p:txBody>
          <a:bodyPr>
            <a:normAutofit/>
          </a:bodyPr>
          <a:lstStyle/>
          <a:p>
            <a:pPr>
              <a:spcAft>
                <a:spcPts val="600"/>
              </a:spcAft>
            </a:pPr>
            <a:fld id="{D556603B-0378-4E01-A05A-4DEF2C2206AF}" type="slidenum">
              <a:rPr lang="en-US" smtClean="0"/>
              <a:pPr>
                <a:spcAft>
                  <a:spcPts val="600"/>
                </a:spcAft>
              </a:pPr>
              <a:t>153</a:t>
            </a:fld>
            <a:endParaRPr lang="en-US"/>
          </a:p>
        </p:txBody>
      </p:sp>
    </p:spTree>
    <p:extLst>
      <p:ext uri="{BB962C8B-B14F-4D97-AF65-F5344CB8AC3E}">
        <p14:creationId xmlns:p14="http://schemas.microsoft.com/office/powerpoint/2010/main" val="785710419"/>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203" name="Rectangle 6202">
            <a:extLst>
              <a:ext uri="{FF2B5EF4-FFF2-40B4-BE49-F238E27FC236}">
                <a16:creationId xmlns:a16="http://schemas.microsoft.com/office/drawing/2014/main" id="{D40791F6-715D-481A-9C4A-3645AECFD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150163-6E87-4BD4-86F6-0999C0AC541E}"/>
              </a:ext>
            </a:extLst>
          </p:cNvPr>
          <p:cNvSpPr>
            <a:spLocks noGrp="1"/>
          </p:cNvSpPr>
          <p:nvPr>
            <p:ph type="title"/>
          </p:nvPr>
        </p:nvSpPr>
        <p:spPr>
          <a:xfrm>
            <a:off x="4974771" y="634946"/>
            <a:ext cx="6574972" cy="1450757"/>
          </a:xfrm>
        </p:spPr>
        <p:txBody>
          <a:bodyPr>
            <a:normAutofit/>
          </a:bodyPr>
          <a:lstStyle/>
          <a:p>
            <a:r>
              <a:rPr lang="en-US"/>
              <a:t>Termination of Employees</a:t>
            </a:r>
          </a:p>
        </p:txBody>
      </p:sp>
      <p:pic>
        <p:nvPicPr>
          <p:cNvPr id="6146" name="Picture 2" descr="Termination Of Employment Versus Dismissal, Any Differences? || Business  Post Nigeria">
            <a:extLst>
              <a:ext uri="{FF2B5EF4-FFF2-40B4-BE49-F238E27FC236}">
                <a16:creationId xmlns:a16="http://schemas.microsoft.com/office/drawing/2014/main" id="{7DD4F5E7-9177-0029-232E-F370C74B2A7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8405" r="16420" b="1"/>
          <a:stretch/>
        </p:blipFill>
        <p:spPr bwMode="auto">
          <a:xfrm>
            <a:off x="633999" y="640081"/>
            <a:ext cx="4001315" cy="5314406"/>
          </a:xfrm>
          <a:prstGeom prst="rect">
            <a:avLst/>
          </a:prstGeom>
          <a:noFill/>
          <a:extLst>
            <a:ext uri="{909E8E84-426E-40DD-AFC4-6F175D3DCCD1}">
              <a14:hiddenFill xmlns:a14="http://schemas.microsoft.com/office/drawing/2010/main">
                <a:solidFill>
                  <a:srgbClr val="FFFFFF"/>
                </a:solidFill>
              </a14:hiddenFill>
            </a:ext>
          </a:extLst>
        </p:spPr>
      </p:pic>
      <p:cxnSp>
        <p:nvCxnSpPr>
          <p:cNvPr id="6205" name="Straight Connector 6204">
            <a:extLst>
              <a:ext uri="{FF2B5EF4-FFF2-40B4-BE49-F238E27FC236}">
                <a16:creationId xmlns:a16="http://schemas.microsoft.com/office/drawing/2014/main" id="{740F83A4-FAC4-4867-95A5-BBFD280C7B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7F64B47-F71A-42A9-8603-79C8883AFB27}"/>
              </a:ext>
            </a:extLst>
          </p:cNvPr>
          <p:cNvSpPr>
            <a:spLocks noGrp="1"/>
          </p:cNvSpPr>
          <p:nvPr>
            <p:ph idx="1"/>
          </p:nvPr>
        </p:nvSpPr>
        <p:spPr>
          <a:xfrm>
            <a:off x="4974769" y="2198914"/>
            <a:ext cx="6574973" cy="3670180"/>
          </a:xfrm>
        </p:spPr>
        <p:txBody>
          <a:bodyPr>
            <a:normAutofit/>
          </a:bodyPr>
          <a:lstStyle/>
          <a:p>
            <a:r>
              <a:rPr lang="en-US"/>
              <a:t>Employer may terminate an employee</a:t>
            </a:r>
          </a:p>
          <a:p>
            <a:r>
              <a:rPr lang="en-US"/>
              <a:t>Terminate for </a:t>
            </a:r>
            <a:r>
              <a:rPr lang="en-US" b="1" u="sng"/>
              <a:t>Cause</a:t>
            </a:r>
            <a:r>
              <a:rPr lang="en-US"/>
              <a:t>:</a:t>
            </a:r>
          </a:p>
          <a:p>
            <a:pPr lvl="1"/>
            <a:r>
              <a:rPr lang="en-US" sz="2000"/>
              <a:t>Unable, Unwilling, or Unqualified for the job listed in the work contract</a:t>
            </a:r>
          </a:p>
          <a:p>
            <a:pPr lvl="1"/>
            <a:r>
              <a:rPr lang="en-US" sz="2000"/>
              <a:t>Refusal to work</a:t>
            </a:r>
          </a:p>
          <a:p>
            <a:pPr lvl="1"/>
            <a:r>
              <a:rPr lang="en-US" sz="2000"/>
              <a:t>Serious Act of Misconduct</a:t>
            </a:r>
          </a:p>
          <a:p>
            <a:pPr lvl="1"/>
            <a:r>
              <a:rPr lang="en-US" sz="2000"/>
              <a:t>Lawful job-related reason</a:t>
            </a:r>
          </a:p>
          <a:p>
            <a:endParaRPr lang="en-US"/>
          </a:p>
        </p:txBody>
      </p:sp>
      <p:sp>
        <p:nvSpPr>
          <p:cNvPr id="6207" name="Rectangle 6206">
            <a:extLst>
              <a:ext uri="{FF2B5EF4-FFF2-40B4-BE49-F238E27FC236}">
                <a16:creationId xmlns:a16="http://schemas.microsoft.com/office/drawing/2014/main" id="{CADA4CA0-9A57-4FBE-A9E5-24DFC23C3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209" name="Rectangle 6208">
            <a:extLst>
              <a:ext uri="{FF2B5EF4-FFF2-40B4-BE49-F238E27FC236}">
                <a16:creationId xmlns:a16="http://schemas.microsoft.com/office/drawing/2014/main" id="{811CBAFA-D7E0-40A7-BB94-2C05304B40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Slide Number Placeholder 3">
            <a:extLst>
              <a:ext uri="{FF2B5EF4-FFF2-40B4-BE49-F238E27FC236}">
                <a16:creationId xmlns:a16="http://schemas.microsoft.com/office/drawing/2014/main" id="{F2B74655-D0E8-402F-BA92-85FCAF088BAF}"/>
              </a:ext>
            </a:extLst>
          </p:cNvPr>
          <p:cNvSpPr>
            <a:spLocks noGrp="1"/>
          </p:cNvSpPr>
          <p:nvPr>
            <p:ph type="sldNum" sz="quarter" idx="12"/>
          </p:nvPr>
        </p:nvSpPr>
        <p:spPr>
          <a:xfrm>
            <a:off x="9900458" y="6459785"/>
            <a:ext cx="1312025" cy="365125"/>
          </a:xfrm>
        </p:spPr>
        <p:txBody>
          <a:bodyPr>
            <a:normAutofit/>
          </a:bodyPr>
          <a:lstStyle/>
          <a:p>
            <a:pPr>
              <a:spcAft>
                <a:spcPts val="600"/>
              </a:spcAft>
            </a:pPr>
            <a:fld id="{D556603B-0378-4E01-A05A-4DEF2C2206AF}" type="slidenum">
              <a:rPr lang="en-US" smtClean="0"/>
              <a:pPr>
                <a:spcAft>
                  <a:spcPts val="600"/>
                </a:spcAft>
              </a:pPr>
              <a:t>154</a:t>
            </a:fld>
            <a:endParaRPr lang="en-US"/>
          </a:p>
        </p:txBody>
      </p:sp>
    </p:spTree>
    <p:extLst>
      <p:ext uri="{BB962C8B-B14F-4D97-AF65-F5344CB8AC3E}">
        <p14:creationId xmlns:p14="http://schemas.microsoft.com/office/powerpoint/2010/main" val="245195973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2" name="Rectangle 7171">
            <a:extLst>
              <a:ext uri="{FF2B5EF4-FFF2-40B4-BE49-F238E27FC236}">
                <a16:creationId xmlns:a16="http://schemas.microsoft.com/office/drawing/2014/main" id="{D40791F6-715D-481A-9C4A-3645AECFD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150163-6E87-4BD4-86F6-0999C0AC541E}"/>
              </a:ext>
            </a:extLst>
          </p:cNvPr>
          <p:cNvSpPr>
            <a:spLocks noGrp="1"/>
          </p:cNvSpPr>
          <p:nvPr>
            <p:ph type="title"/>
          </p:nvPr>
        </p:nvSpPr>
        <p:spPr>
          <a:xfrm>
            <a:off x="4974771" y="634946"/>
            <a:ext cx="6574972" cy="1450757"/>
          </a:xfrm>
        </p:spPr>
        <p:txBody>
          <a:bodyPr>
            <a:normAutofit/>
          </a:bodyPr>
          <a:lstStyle/>
          <a:p>
            <a:r>
              <a:rPr lang="en-US"/>
              <a:t>Abandonment</a:t>
            </a:r>
          </a:p>
        </p:txBody>
      </p:sp>
      <p:pic>
        <p:nvPicPr>
          <p:cNvPr id="7170" name="Picture 2" descr="Still Recovering From Academe, One Year Later">
            <a:extLst>
              <a:ext uri="{FF2B5EF4-FFF2-40B4-BE49-F238E27FC236}">
                <a16:creationId xmlns:a16="http://schemas.microsoft.com/office/drawing/2014/main" id="{BB719313-A745-8D52-BC19-20F410821A0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707" r="25189" b="-2"/>
          <a:stretch/>
        </p:blipFill>
        <p:spPr bwMode="auto">
          <a:xfrm>
            <a:off x="633999" y="640081"/>
            <a:ext cx="4001315" cy="5314406"/>
          </a:xfrm>
          <a:prstGeom prst="rect">
            <a:avLst/>
          </a:prstGeom>
          <a:noFill/>
          <a:extLst>
            <a:ext uri="{909E8E84-426E-40DD-AFC4-6F175D3DCCD1}">
              <a14:hiddenFill xmlns:a14="http://schemas.microsoft.com/office/drawing/2010/main">
                <a:solidFill>
                  <a:srgbClr val="FFFFFF"/>
                </a:solidFill>
              </a14:hiddenFill>
            </a:ext>
          </a:extLst>
        </p:spPr>
      </p:pic>
      <p:cxnSp>
        <p:nvCxnSpPr>
          <p:cNvPr id="7173" name="Straight Connector 7172">
            <a:extLst>
              <a:ext uri="{FF2B5EF4-FFF2-40B4-BE49-F238E27FC236}">
                <a16:creationId xmlns:a16="http://schemas.microsoft.com/office/drawing/2014/main" id="{740F83A4-FAC4-4867-95A5-BBFD280C7B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7F64B47-F71A-42A9-8603-79C8883AFB27}"/>
              </a:ext>
            </a:extLst>
          </p:cNvPr>
          <p:cNvSpPr>
            <a:spLocks noGrp="1"/>
          </p:cNvSpPr>
          <p:nvPr>
            <p:ph idx="1"/>
          </p:nvPr>
        </p:nvSpPr>
        <p:spPr>
          <a:xfrm>
            <a:off x="4974769" y="2198914"/>
            <a:ext cx="6574973" cy="3670180"/>
          </a:xfrm>
        </p:spPr>
        <p:txBody>
          <a:bodyPr>
            <a:normAutofit/>
          </a:bodyPr>
          <a:lstStyle/>
          <a:p>
            <a:r>
              <a:rPr lang="en-US"/>
              <a:t>Failure to report for work for 5 consecutive working days </a:t>
            </a:r>
            <a:r>
              <a:rPr lang="en-US" b="1" u="sng"/>
              <a:t>without consent </a:t>
            </a:r>
            <a:r>
              <a:rPr lang="en-US"/>
              <a:t>of the employer</a:t>
            </a:r>
          </a:p>
          <a:p>
            <a:r>
              <a:rPr lang="en-US"/>
              <a:t>The employer has 2 days from the abandonment or termination to complete notifications</a:t>
            </a:r>
          </a:p>
          <a:p>
            <a:pPr lvl="1"/>
            <a:r>
              <a:rPr lang="en-US"/>
              <a:t>Employers are required to notify the Department of Labor and in the case of an H-2A worker the Department of Homeland Security</a:t>
            </a:r>
          </a:p>
          <a:p>
            <a:endParaRPr lang="en-US"/>
          </a:p>
        </p:txBody>
      </p:sp>
      <p:sp>
        <p:nvSpPr>
          <p:cNvPr id="7174" name="Rectangle 7173">
            <a:extLst>
              <a:ext uri="{FF2B5EF4-FFF2-40B4-BE49-F238E27FC236}">
                <a16:creationId xmlns:a16="http://schemas.microsoft.com/office/drawing/2014/main" id="{CADA4CA0-9A57-4FBE-A9E5-24DFC23C3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176" name="Rectangle 7175">
            <a:extLst>
              <a:ext uri="{FF2B5EF4-FFF2-40B4-BE49-F238E27FC236}">
                <a16:creationId xmlns:a16="http://schemas.microsoft.com/office/drawing/2014/main" id="{811CBAFA-D7E0-40A7-BB94-2C05304B40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Slide Number Placeholder 3">
            <a:extLst>
              <a:ext uri="{FF2B5EF4-FFF2-40B4-BE49-F238E27FC236}">
                <a16:creationId xmlns:a16="http://schemas.microsoft.com/office/drawing/2014/main" id="{F2B74655-D0E8-402F-BA92-85FCAF088BAF}"/>
              </a:ext>
            </a:extLst>
          </p:cNvPr>
          <p:cNvSpPr>
            <a:spLocks noGrp="1"/>
          </p:cNvSpPr>
          <p:nvPr>
            <p:ph type="sldNum" sz="quarter" idx="12"/>
          </p:nvPr>
        </p:nvSpPr>
        <p:spPr>
          <a:xfrm>
            <a:off x="9900458" y="6459785"/>
            <a:ext cx="1312025" cy="365125"/>
          </a:xfrm>
        </p:spPr>
        <p:txBody>
          <a:bodyPr>
            <a:normAutofit/>
          </a:bodyPr>
          <a:lstStyle/>
          <a:p>
            <a:pPr>
              <a:spcAft>
                <a:spcPts val="600"/>
              </a:spcAft>
            </a:pPr>
            <a:fld id="{D556603B-0378-4E01-A05A-4DEF2C2206AF}" type="slidenum">
              <a:rPr lang="en-US" smtClean="0"/>
              <a:pPr>
                <a:spcAft>
                  <a:spcPts val="600"/>
                </a:spcAft>
              </a:pPr>
              <a:t>155</a:t>
            </a:fld>
            <a:endParaRPr lang="en-US"/>
          </a:p>
        </p:txBody>
      </p:sp>
    </p:spTree>
    <p:extLst>
      <p:ext uri="{BB962C8B-B14F-4D97-AF65-F5344CB8AC3E}">
        <p14:creationId xmlns:p14="http://schemas.microsoft.com/office/powerpoint/2010/main" val="2593831810"/>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40791F6-715D-481A-9C4A-3645AECFD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0AC3FDF-0461-4319-BD7E-9B80B31FA92E}"/>
              </a:ext>
            </a:extLst>
          </p:cNvPr>
          <p:cNvSpPr>
            <a:spLocks noGrp="1"/>
          </p:cNvSpPr>
          <p:nvPr>
            <p:ph type="title"/>
          </p:nvPr>
        </p:nvSpPr>
        <p:spPr>
          <a:xfrm>
            <a:off x="4974771" y="634946"/>
            <a:ext cx="6574972" cy="1450757"/>
          </a:xfrm>
        </p:spPr>
        <p:txBody>
          <a:bodyPr>
            <a:normAutofit/>
          </a:bodyPr>
          <a:lstStyle/>
          <a:p>
            <a:r>
              <a:rPr lang="en-US"/>
              <a:t>Best Practices for Housing</a:t>
            </a:r>
          </a:p>
        </p:txBody>
      </p:sp>
      <p:pic>
        <p:nvPicPr>
          <p:cNvPr id="6" name="Picture 5" descr="A close up of a sign&#10;&#10;Description automatically generated">
            <a:extLst>
              <a:ext uri="{FF2B5EF4-FFF2-40B4-BE49-F238E27FC236}">
                <a16:creationId xmlns:a16="http://schemas.microsoft.com/office/drawing/2014/main" id="{4CC2C3B5-B5C2-4DBB-8B1E-F04F6CEEAF88}"/>
              </a:ext>
            </a:extLst>
          </p:cNvPr>
          <p:cNvPicPr>
            <a:picLocks noChangeAspect="1"/>
          </p:cNvPicPr>
          <p:nvPr/>
        </p:nvPicPr>
        <p:blipFill rotWithShape="1">
          <a:blip r:embed="rId3">
            <a:extLst>
              <a:ext uri="{28A0092B-C50C-407E-A947-70E740481C1C}">
                <a14:useLocalDpi xmlns:a14="http://schemas.microsoft.com/office/drawing/2010/main" val="0"/>
              </a:ext>
            </a:extLst>
          </a:blip>
          <a:srcRect l="34564" r="29687" b="-1"/>
          <a:stretch/>
        </p:blipFill>
        <p:spPr>
          <a:xfrm>
            <a:off x="633999" y="640081"/>
            <a:ext cx="4001315" cy="5314406"/>
          </a:xfrm>
          <a:prstGeom prst="rect">
            <a:avLst/>
          </a:prstGeom>
        </p:spPr>
      </p:pic>
      <p:cxnSp>
        <p:nvCxnSpPr>
          <p:cNvPr id="9" name="Straight Connector 8">
            <a:extLst>
              <a:ext uri="{FF2B5EF4-FFF2-40B4-BE49-F238E27FC236}">
                <a16:creationId xmlns:a16="http://schemas.microsoft.com/office/drawing/2014/main" id="{740F83A4-FAC4-4867-95A5-BBFD280C7B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D7A2E33-03E8-46BD-B52E-8535E34AD69E}"/>
              </a:ext>
            </a:extLst>
          </p:cNvPr>
          <p:cNvSpPr>
            <a:spLocks noGrp="1"/>
          </p:cNvSpPr>
          <p:nvPr>
            <p:ph idx="1"/>
          </p:nvPr>
        </p:nvSpPr>
        <p:spPr>
          <a:xfrm>
            <a:off x="4974769" y="2198914"/>
            <a:ext cx="6574973" cy="3670180"/>
          </a:xfrm>
        </p:spPr>
        <p:txBody>
          <a:bodyPr>
            <a:normAutofit fontScale="92500" lnSpcReduction="20000"/>
          </a:bodyPr>
          <a:lstStyle/>
          <a:p>
            <a:r>
              <a:rPr lang="en-US" sz="1800"/>
              <a:t>Communicate the rules and expectations</a:t>
            </a:r>
          </a:p>
          <a:p>
            <a:pPr lvl="1"/>
            <a:r>
              <a:rPr lang="en-US"/>
              <a:t>If you have specific disciplinary actions explain to the employees</a:t>
            </a:r>
          </a:p>
          <a:p>
            <a:pPr lvl="1"/>
            <a:r>
              <a:rPr lang="en-US"/>
              <a:t>Review important safety items, important rules that help keep everyone safe in the housing</a:t>
            </a:r>
          </a:p>
          <a:p>
            <a:pPr lvl="1"/>
            <a:r>
              <a:rPr lang="en-US"/>
              <a:t>Examples of rules:</a:t>
            </a:r>
          </a:p>
          <a:p>
            <a:pPr lvl="2"/>
            <a:r>
              <a:rPr lang="en-US" sz="1800"/>
              <a:t>Dishes washed &amp; kitchen cleaned daily</a:t>
            </a:r>
          </a:p>
          <a:p>
            <a:pPr lvl="2"/>
            <a:r>
              <a:rPr lang="en-US" sz="1800"/>
              <a:t>Dispose trash daily – Keep lid on trash can</a:t>
            </a:r>
          </a:p>
          <a:p>
            <a:pPr lvl="2"/>
            <a:r>
              <a:rPr lang="en-US" sz="1800"/>
              <a:t>Set quiet hours in housing</a:t>
            </a:r>
          </a:p>
          <a:p>
            <a:r>
              <a:rPr lang="en-US" sz="1800"/>
              <a:t>Post a housing checklist</a:t>
            </a:r>
          </a:p>
          <a:p>
            <a:r>
              <a:rPr lang="en-US" sz="1800"/>
              <a:t>Walk through housing weekly to check for maintenance and cleanliness</a:t>
            </a:r>
          </a:p>
          <a:p>
            <a:r>
              <a:rPr lang="en-US" sz="1800"/>
              <a:t>Ask employees about housing</a:t>
            </a:r>
          </a:p>
          <a:p>
            <a:r>
              <a:rPr lang="en-US" sz="1800">
                <a:ea typeface="Calibri" panose="020F0502020204030204" pitchFamily="34" charset="0"/>
              </a:rPr>
              <a:t>Consider a comment box for anonymous reporting issues or concerns</a:t>
            </a:r>
            <a:endParaRPr lang="en-US" sz="1800"/>
          </a:p>
          <a:p>
            <a:endParaRPr lang="en-US" sz="1400"/>
          </a:p>
          <a:p>
            <a:pPr lvl="1"/>
            <a:endParaRPr lang="en-US" sz="1400"/>
          </a:p>
          <a:p>
            <a:pPr marL="0" indent="0">
              <a:buNone/>
            </a:pPr>
            <a:endParaRPr lang="en-US" sz="1400"/>
          </a:p>
        </p:txBody>
      </p:sp>
      <p:sp>
        <p:nvSpPr>
          <p:cNvPr id="10" name="Rectangle 9">
            <a:extLst>
              <a:ext uri="{FF2B5EF4-FFF2-40B4-BE49-F238E27FC236}">
                <a16:creationId xmlns:a16="http://schemas.microsoft.com/office/drawing/2014/main" id="{CADA4CA0-9A57-4FBE-A9E5-24DFC23C3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811CBAFA-D7E0-40A7-BB94-2C05304B40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Slide Number Placeholder 3">
            <a:extLst>
              <a:ext uri="{FF2B5EF4-FFF2-40B4-BE49-F238E27FC236}">
                <a16:creationId xmlns:a16="http://schemas.microsoft.com/office/drawing/2014/main" id="{1E54E077-B137-4BDD-9949-9B54294057D5}"/>
              </a:ext>
            </a:extLst>
          </p:cNvPr>
          <p:cNvSpPr>
            <a:spLocks noGrp="1"/>
          </p:cNvSpPr>
          <p:nvPr>
            <p:ph type="sldNum" sz="quarter" idx="12"/>
          </p:nvPr>
        </p:nvSpPr>
        <p:spPr>
          <a:xfrm>
            <a:off x="9900458" y="6459785"/>
            <a:ext cx="1312025" cy="365125"/>
          </a:xfrm>
        </p:spPr>
        <p:txBody>
          <a:bodyPr>
            <a:normAutofit/>
          </a:bodyPr>
          <a:lstStyle/>
          <a:p>
            <a:pPr>
              <a:spcAft>
                <a:spcPts val="600"/>
              </a:spcAft>
            </a:pPr>
            <a:fld id="{D556603B-0378-4E01-A05A-4DEF2C2206AF}" type="slidenum">
              <a:rPr lang="en-US" smtClean="0"/>
              <a:pPr>
                <a:spcAft>
                  <a:spcPts val="600"/>
                </a:spcAft>
              </a:pPr>
              <a:t>156</a:t>
            </a:fld>
            <a:endParaRPr lang="en-US"/>
          </a:p>
        </p:txBody>
      </p:sp>
    </p:spTree>
    <p:extLst>
      <p:ext uri="{BB962C8B-B14F-4D97-AF65-F5344CB8AC3E}">
        <p14:creationId xmlns:p14="http://schemas.microsoft.com/office/powerpoint/2010/main" val="309473785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40791F6-715D-481A-9C4A-3645AECFD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2821D1-011E-4322-A5D7-958486C4CA69}"/>
              </a:ext>
            </a:extLst>
          </p:cNvPr>
          <p:cNvSpPr>
            <a:spLocks noGrp="1"/>
          </p:cNvSpPr>
          <p:nvPr>
            <p:ph type="title"/>
          </p:nvPr>
        </p:nvSpPr>
        <p:spPr>
          <a:xfrm>
            <a:off x="4974771" y="634946"/>
            <a:ext cx="6574972" cy="1450757"/>
          </a:xfrm>
        </p:spPr>
        <p:txBody>
          <a:bodyPr>
            <a:normAutofit/>
          </a:bodyPr>
          <a:lstStyle/>
          <a:p>
            <a:r>
              <a:rPr lang="en-US"/>
              <a:t>Annual Safety Training</a:t>
            </a:r>
          </a:p>
        </p:txBody>
      </p:sp>
      <p:pic>
        <p:nvPicPr>
          <p:cNvPr id="6" name="Picture 5">
            <a:extLst>
              <a:ext uri="{FF2B5EF4-FFF2-40B4-BE49-F238E27FC236}">
                <a16:creationId xmlns:a16="http://schemas.microsoft.com/office/drawing/2014/main" id="{F537E019-7576-536F-F6E8-1DE0FBBF402D}"/>
              </a:ext>
            </a:extLst>
          </p:cNvPr>
          <p:cNvPicPr>
            <a:picLocks noChangeAspect="1"/>
          </p:cNvPicPr>
          <p:nvPr/>
        </p:nvPicPr>
        <p:blipFill rotWithShape="1">
          <a:blip r:embed="rId2"/>
          <a:srcRect l="5805" r="6391"/>
          <a:stretch/>
        </p:blipFill>
        <p:spPr>
          <a:xfrm>
            <a:off x="633999" y="640081"/>
            <a:ext cx="4001315" cy="5314406"/>
          </a:xfrm>
          <a:prstGeom prst="rect">
            <a:avLst/>
          </a:prstGeom>
        </p:spPr>
      </p:pic>
      <p:cxnSp>
        <p:nvCxnSpPr>
          <p:cNvPr id="13" name="Straight Connector 12">
            <a:extLst>
              <a:ext uri="{FF2B5EF4-FFF2-40B4-BE49-F238E27FC236}">
                <a16:creationId xmlns:a16="http://schemas.microsoft.com/office/drawing/2014/main" id="{740F83A4-FAC4-4867-95A5-BBFD280C7B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1E01011-6EBF-4BE1-A4EA-19A0374B0EB1}"/>
              </a:ext>
            </a:extLst>
          </p:cNvPr>
          <p:cNvSpPr>
            <a:spLocks noGrp="1"/>
          </p:cNvSpPr>
          <p:nvPr>
            <p:ph idx="1"/>
          </p:nvPr>
        </p:nvSpPr>
        <p:spPr>
          <a:xfrm>
            <a:off x="4974769" y="2198914"/>
            <a:ext cx="6574973" cy="3670180"/>
          </a:xfrm>
        </p:spPr>
        <p:txBody>
          <a:bodyPr>
            <a:normAutofit fontScale="70000" lnSpcReduction="20000"/>
          </a:bodyPr>
          <a:lstStyle/>
          <a:p>
            <a:r>
              <a:rPr lang="en-US" sz="2200"/>
              <a:t>General Farm Safety</a:t>
            </a:r>
          </a:p>
          <a:p>
            <a:r>
              <a:rPr lang="en-US" sz="2200"/>
              <a:t>Safe Operation of Farm Equipment &amp; Machinery</a:t>
            </a:r>
          </a:p>
          <a:p>
            <a:r>
              <a:rPr lang="en-US" sz="2200"/>
              <a:t>Heat Stress – Symptoms and Treatments</a:t>
            </a:r>
          </a:p>
          <a:p>
            <a:r>
              <a:rPr lang="en-US" sz="2200"/>
              <a:t>Farm Emergency Plan and Emergency Responses</a:t>
            </a:r>
          </a:p>
          <a:p>
            <a:r>
              <a:rPr lang="en-US" sz="2200"/>
              <a:t>Basic First Aid</a:t>
            </a:r>
          </a:p>
          <a:p>
            <a:r>
              <a:rPr lang="en-US" sz="2200"/>
              <a:t>Location &amp; Use of Fire Extinguishers</a:t>
            </a:r>
          </a:p>
          <a:p>
            <a:r>
              <a:rPr lang="en-US" sz="2200"/>
              <a:t>Personal Protective Equipment (PPE)</a:t>
            </a:r>
          </a:p>
          <a:p>
            <a:pPr lvl="1"/>
            <a:r>
              <a:rPr lang="en-US" sz="2200"/>
              <a:t>Location</a:t>
            </a:r>
          </a:p>
          <a:p>
            <a:pPr lvl="1"/>
            <a:r>
              <a:rPr lang="en-US" sz="2200"/>
              <a:t>Proper use</a:t>
            </a:r>
          </a:p>
          <a:p>
            <a:r>
              <a:rPr lang="en-US" sz="2200"/>
              <a:t>Worker Protections Standard Training</a:t>
            </a:r>
          </a:p>
          <a:p>
            <a:pPr lvl="1"/>
            <a:r>
              <a:rPr lang="en-US" sz="2200"/>
              <a:t>Storage, Handling, Application, and Disposal of Agrichemicals</a:t>
            </a:r>
          </a:p>
          <a:p>
            <a:pPr lvl="1"/>
            <a:r>
              <a:rPr lang="en-US" sz="2200"/>
              <a:t>Use of PPE</a:t>
            </a:r>
          </a:p>
          <a:p>
            <a:pPr lvl="1"/>
            <a:endParaRPr lang="en-US" sz="1000"/>
          </a:p>
          <a:p>
            <a:pPr marL="0" indent="0">
              <a:buNone/>
            </a:pPr>
            <a:endParaRPr lang="en-US" sz="1000"/>
          </a:p>
        </p:txBody>
      </p:sp>
      <p:sp>
        <p:nvSpPr>
          <p:cNvPr id="15" name="Rectangle 14">
            <a:extLst>
              <a:ext uri="{FF2B5EF4-FFF2-40B4-BE49-F238E27FC236}">
                <a16:creationId xmlns:a16="http://schemas.microsoft.com/office/drawing/2014/main" id="{CADA4CA0-9A57-4FBE-A9E5-24DFC23C3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811CBAFA-D7E0-40A7-BB94-2C05304B40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Slide Number Placeholder 3">
            <a:extLst>
              <a:ext uri="{FF2B5EF4-FFF2-40B4-BE49-F238E27FC236}">
                <a16:creationId xmlns:a16="http://schemas.microsoft.com/office/drawing/2014/main" id="{18F90807-6EB7-4BF8-B14E-92522429AF94}"/>
              </a:ext>
            </a:extLst>
          </p:cNvPr>
          <p:cNvSpPr>
            <a:spLocks noGrp="1"/>
          </p:cNvSpPr>
          <p:nvPr>
            <p:ph type="sldNum" sz="quarter" idx="12"/>
          </p:nvPr>
        </p:nvSpPr>
        <p:spPr>
          <a:xfrm>
            <a:off x="9900458" y="6459785"/>
            <a:ext cx="1312025" cy="365125"/>
          </a:xfrm>
        </p:spPr>
        <p:txBody>
          <a:bodyPr>
            <a:normAutofit/>
          </a:bodyPr>
          <a:lstStyle/>
          <a:p>
            <a:pPr>
              <a:spcAft>
                <a:spcPts val="600"/>
              </a:spcAft>
            </a:pPr>
            <a:fld id="{D556603B-0378-4E01-A05A-4DEF2C2206AF}" type="slidenum">
              <a:rPr lang="en-US" smtClean="0"/>
              <a:pPr>
                <a:spcAft>
                  <a:spcPts val="600"/>
                </a:spcAft>
              </a:pPr>
              <a:t>157</a:t>
            </a:fld>
            <a:endParaRPr lang="en-US"/>
          </a:p>
        </p:txBody>
      </p:sp>
    </p:spTree>
    <p:extLst>
      <p:ext uri="{BB962C8B-B14F-4D97-AF65-F5344CB8AC3E}">
        <p14:creationId xmlns:p14="http://schemas.microsoft.com/office/powerpoint/2010/main" val="1116283539"/>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7D327FE-C2A8-040C-FE42-11314BA244AD}"/>
              </a:ext>
            </a:extLst>
          </p:cNvPr>
          <p:cNvSpPr>
            <a:spLocks noGrp="1"/>
          </p:cNvSpPr>
          <p:nvPr>
            <p:ph type="ctrTitle"/>
          </p:nvPr>
        </p:nvSpPr>
        <p:spPr/>
        <p:txBody>
          <a:bodyPr/>
          <a:lstStyle/>
          <a:p>
            <a:r>
              <a:rPr lang="en-US"/>
              <a:t>Best Practices for Employer Provided Housing</a:t>
            </a:r>
          </a:p>
        </p:txBody>
      </p:sp>
      <p:sp>
        <p:nvSpPr>
          <p:cNvPr id="11" name="Subtitle 4">
            <a:extLst>
              <a:ext uri="{FF2B5EF4-FFF2-40B4-BE49-F238E27FC236}">
                <a16:creationId xmlns:a16="http://schemas.microsoft.com/office/drawing/2014/main" id="{66774412-5D3F-579B-5111-7CC1D332FDC9}"/>
              </a:ext>
            </a:extLst>
          </p:cNvPr>
          <p:cNvSpPr txBox="1">
            <a:spLocks/>
          </p:cNvSpPr>
          <p:nvPr/>
        </p:nvSpPr>
        <p:spPr>
          <a:xfrm>
            <a:off x="1100138" y="4456113"/>
            <a:ext cx="10058400" cy="1277422"/>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marL="111125" lvl="1" algn="l"/>
            <a:r>
              <a:rPr lang="en-US"/>
              <a:t>Lance Butler, TN Department of Labor &amp; Workforce Development</a:t>
            </a:r>
          </a:p>
          <a:p>
            <a:pPr marL="111125" lvl="1" algn="l"/>
            <a:endParaRPr lang="en-US">
              <a:cs typeface="Calibri"/>
            </a:endParaRPr>
          </a:p>
        </p:txBody>
      </p:sp>
    </p:spTree>
    <p:extLst>
      <p:ext uri="{BB962C8B-B14F-4D97-AF65-F5344CB8AC3E}">
        <p14:creationId xmlns:p14="http://schemas.microsoft.com/office/powerpoint/2010/main" val="604002415"/>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latin typeface="Open Sans" panose="020B0606030504020204" pitchFamily="34" charset="0"/>
                <a:ea typeface="Open Sans" panose="020B0606030504020204" pitchFamily="34" charset="0"/>
                <a:cs typeface="Open Sans" panose="020B0606030504020204" pitchFamily="34" charset="0"/>
              </a:rPr>
              <a:t>Housing Inspections</a:t>
            </a:r>
          </a:p>
        </p:txBody>
      </p:sp>
      <p:sp>
        <p:nvSpPr>
          <p:cNvPr id="3" name="Text Placeholder 2"/>
          <p:cNvSpPr>
            <a:spLocks noGrp="1"/>
          </p:cNvSpPr>
          <p:nvPr>
            <p:ph type="body" sz="quarter" idx="11"/>
          </p:nvPr>
        </p:nvSpPr>
        <p:spPr>
          <a:xfrm>
            <a:off x="1524000" y="5943600"/>
            <a:ext cx="4572000" cy="762000"/>
          </a:xfrm>
        </p:spPr>
        <p:txBody>
          <a:bodyPr>
            <a:normAutofit/>
          </a:bodyPr>
          <a:lstStyle/>
          <a:p>
            <a:pPr algn="ctr"/>
            <a:r>
              <a:rPr lang="en-US"/>
              <a:t>Tennessee Department of Labor and Workforce Development </a:t>
            </a:r>
          </a:p>
          <a:p>
            <a:pPr algn="ctr"/>
            <a:r>
              <a:rPr lang="en-US"/>
              <a:t>Presented by: Lance Butler</a:t>
            </a:r>
          </a:p>
          <a:p>
            <a:pPr algn="ctr"/>
            <a:r>
              <a:rPr lang="en-US"/>
              <a:t>State Monitor Advocate</a:t>
            </a:r>
          </a:p>
        </p:txBody>
      </p:sp>
      <p:sp>
        <p:nvSpPr>
          <p:cNvPr id="6" name="Text Placeholder 5"/>
          <p:cNvSpPr>
            <a:spLocks noGrp="1"/>
          </p:cNvSpPr>
          <p:nvPr>
            <p:ph type="body" sz="quarter" idx="12"/>
          </p:nvPr>
        </p:nvSpPr>
        <p:spPr/>
        <p:txBody>
          <a:bodyPr>
            <a:normAutofit/>
          </a:bodyPr>
          <a:lstStyle/>
          <a:p>
            <a:r>
              <a:rPr lang="en-US">
                <a:latin typeface="Open Sans" panose="020B0606030504020204" pitchFamily="34" charset="0"/>
                <a:ea typeface="Open Sans" panose="020B0606030504020204" pitchFamily="34" charset="0"/>
                <a:cs typeface="Open Sans" panose="020B0606030504020204" pitchFamily="34" charset="0"/>
              </a:rPr>
              <a:t>Regulations</a:t>
            </a:r>
          </a:p>
        </p:txBody>
      </p:sp>
      <p:pic>
        <p:nvPicPr>
          <p:cNvPr id="1031" name="Picture 7" descr="C:\Users\cg50473\AppData\Local\Microsoft\Windows\Temporary Internet Files\Content.IE5\S7UQ83AP\searching-for-info[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30834" y="1334984"/>
            <a:ext cx="4400550"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484218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a:t>Regulations</a:t>
            </a:r>
          </a:p>
        </p:txBody>
      </p:sp>
      <p:sp>
        <p:nvSpPr>
          <p:cNvPr id="3" name="Content Placeholder 2"/>
          <p:cNvSpPr>
            <a:spLocks noGrp="1"/>
          </p:cNvSpPr>
          <p:nvPr>
            <p:ph idx="1"/>
          </p:nvPr>
        </p:nvSpPr>
        <p:spPr/>
        <p:txBody>
          <a:bodyPr/>
          <a:lstStyle/>
          <a:p>
            <a:pPr marL="0" indent="0">
              <a:buNone/>
            </a:pPr>
            <a:r>
              <a:rPr lang="en-US" sz="4000" dirty="0"/>
              <a:t>ETA</a:t>
            </a:r>
          </a:p>
          <a:p>
            <a:r>
              <a:rPr lang="en-US" dirty="0"/>
              <a:t>Employment &amp; Training Administration</a:t>
            </a:r>
          </a:p>
          <a:p>
            <a:endParaRPr lang="en-US" dirty="0"/>
          </a:p>
          <a:p>
            <a:r>
              <a:rPr lang="en-US" dirty="0"/>
              <a:t>Housing built before April 3, 1980</a:t>
            </a:r>
          </a:p>
          <a:p>
            <a:endParaRPr lang="en-US" dirty="0"/>
          </a:p>
          <a:p>
            <a:endParaRPr lang="en-US" dirty="0"/>
          </a:p>
          <a:p>
            <a:endParaRPr lang="en-US" dirty="0"/>
          </a:p>
        </p:txBody>
      </p:sp>
      <p:sp>
        <p:nvSpPr>
          <p:cNvPr id="4" name="Content Placeholder 3"/>
          <p:cNvSpPr>
            <a:spLocks noGrp="1"/>
          </p:cNvSpPr>
          <p:nvPr>
            <p:ph idx="13"/>
          </p:nvPr>
        </p:nvSpPr>
        <p:spPr/>
        <p:txBody>
          <a:bodyPr/>
          <a:lstStyle/>
          <a:p>
            <a:pPr marL="0" indent="0">
              <a:buNone/>
            </a:pPr>
            <a:r>
              <a:rPr lang="en-US" sz="4000" dirty="0"/>
              <a:t>OSHA</a:t>
            </a:r>
          </a:p>
          <a:p>
            <a:r>
              <a:rPr lang="en-US" dirty="0"/>
              <a:t>Occupational Safety and Health Administration</a:t>
            </a:r>
          </a:p>
          <a:p>
            <a:endParaRPr lang="en-US" dirty="0"/>
          </a:p>
          <a:p>
            <a:r>
              <a:rPr lang="en-US" dirty="0"/>
              <a:t>Housing built on April 3, 1980 to present or remodels</a:t>
            </a:r>
          </a:p>
          <a:p>
            <a:endParaRPr lang="en-US" dirty="0"/>
          </a:p>
        </p:txBody>
      </p:sp>
    </p:spTree>
    <p:extLst>
      <p:ext uri="{BB962C8B-B14F-4D97-AF65-F5344CB8AC3E}">
        <p14:creationId xmlns:p14="http://schemas.microsoft.com/office/powerpoint/2010/main" val="3345357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a:t>Housing Regulations</a:t>
            </a:r>
          </a:p>
        </p:txBody>
      </p:sp>
      <p:sp>
        <p:nvSpPr>
          <p:cNvPr id="3" name="Content Placeholder 2"/>
          <p:cNvSpPr>
            <a:spLocks noGrp="1"/>
          </p:cNvSpPr>
          <p:nvPr>
            <p:ph idx="1"/>
          </p:nvPr>
        </p:nvSpPr>
        <p:spPr/>
        <p:txBody>
          <a:bodyPr/>
          <a:lstStyle/>
          <a:p>
            <a:pPr marL="0" indent="0">
              <a:buNone/>
            </a:pPr>
            <a:r>
              <a:rPr lang="en-US" sz="4000" dirty="0"/>
              <a:t>ETA</a:t>
            </a:r>
          </a:p>
          <a:p>
            <a:r>
              <a:rPr lang="en-US" sz="2800" dirty="0"/>
              <a:t>Housing Site 654-404</a:t>
            </a:r>
          </a:p>
          <a:p>
            <a:pPr lvl="1"/>
            <a:r>
              <a:rPr lang="en-US" sz="2400" dirty="0"/>
              <a:t>Complete a thorough walk around the perimeter of the grounds. </a:t>
            </a:r>
          </a:p>
          <a:p>
            <a:pPr lvl="1"/>
            <a:r>
              <a:rPr lang="en-US" sz="2400" dirty="0"/>
              <a:t>Well drained and free of depressions</a:t>
            </a:r>
          </a:p>
          <a:p>
            <a:endParaRPr lang="en-US" dirty="0"/>
          </a:p>
        </p:txBody>
      </p:sp>
      <p:sp>
        <p:nvSpPr>
          <p:cNvPr id="4" name="Content Placeholder 3"/>
          <p:cNvSpPr>
            <a:spLocks noGrp="1"/>
          </p:cNvSpPr>
          <p:nvPr>
            <p:ph idx="13"/>
          </p:nvPr>
        </p:nvSpPr>
        <p:spPr/>
        <p:txBody>
          <a:bodyPr>
            <a:normAutofit fontScale="70000" lnSpcReduction="20000"/>
          </a:bodyPr>
          <a:lstStyle/>
          <a:p>
            <a:pPr marL="0" indent="0">
              <a:buNone/>
            </a:pPr>
            <a:r>
              <a:rPr lang="en-US" sz="6400" dirty="0"/>
              <a:t>OSHA</a:t>
            </a:r>
          </a:p>
          <a:p>
            <a:pPr lvl="1">
              <a:buFont typeface="Arial" panose="020B0604020202020204" pitchFamily="34" charset="0"/>
              <a:buChar char="•"/>
            </a:pPr>
            <a:r>
              <a:rPr lang="en-US" sz="2900" dirty="0"/>
              <a:t>Same as ETA, but in addition:</a:t>
            </a:r>
          </a:p>
          <a:p>
            <a:pPr lvl="2">
              <a:buFont typeface="Wingdings" pitchFamily="2" charset="2"/>
              <a:buChar char="§"/>
            </a:pPr>
            <a:r>
              <a:rPr lang="en-US" sz="2900" dirty="0"/>
              <a:t>(a)(1) stagnating pools, sink holes or other surface collections of water must be at least 200 ft. away from housing units</a:t>
            </a:r>
          </a:p>
          <a:p>
            <a:pPr lvl="2">
              <a:buFont typeface="Wingdings" pitchFamily="2" charset="2"/>
              <a:buChar char="§"/>
            </a:pPr>
            <a:r>
              <a:rPr lang="en-US" sz="2900" dirty="0"/>
              <a:t>(a)(2)Housing units adequately spaced apart</a:t>
            </a:r>
          </a:p>
          <a:p>
            <a:pPr lvl="2">
              <a:buFont typeface="Wingdings" pitchFamily="2" charset="2"/>
              <a:buChar char="§"/>
            </a:pPr>
            <a:r>
              <a:rPr lang="en-US" sz="2900" dirty="0"/>
              <a:t>(a)(2)Housing is located at least 500 ft. from any livestock</a:t>
            </a:r>
          </a:p>
          <a:p>
            <a:pPr lvl="2">
              <a:buFont typeface="Wingdings" pitchFamily="2" charset="2"/>
              <a:buChar char="§"/>
            </a:pPr>
            <a:r>
              <a:rPr lang="en-US" sz="2900" dirty="0"/>
              <a:t>(a)(3) Free of rubbish, waste and other refuse</a:t>
            </a:r>
          </a:p>
          <a:p>
            <a:pPr lvl="2">
              <a:buFont typeface="Wingdings" pitchFamily="2" charset="2"/>
              <a:buChar char="§"/>
            </a:pPr>
            <a:r>
              <a:rPr lang="en-US" sz="2900" dirty="0"/>
              <a:t>(a)(4) Whenever camp is closed for season all trash and other refuse must be removed</a:t>
            </a:r>
          </a:p>
          <a:p>
            <a:endParaRPr lang="en-US" dirty="0"/>
          </a:p>
        </p:txBody>
      </p:sp>
    </p:spTree>
    <p:extLst>
      <p:ext uri="{BB962C8B-B14F-4D97-AF65-F5344CB8AC3E}">
        <p14:creationId xmlns:p14="http://schemas.microsoft.com/office/powerpoint/2010/main" val="588002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200" y="292984"/>
            <a:ext cx="11785600" cy="825500"/>
          </a:xfrm>
        </p:spPr>
        <p:txBody>
          <a:bodyPr/>
          <a:lstStyle/>
          <a:p>
            <a:pPr algn="ctr"/>
            <a:r>
              <a:rPr lang="en-US" sz="4400"/>
              <a:t>Housing Regulations</a:t>
            </a:r>
          </a:p>
        </p:txBody>
      </p:sp>
      <p:sp>
        <p:nvSpPr>
          <p:cNvPr id="3" name="Content Placeholder 2"/>
          <p:cNvSpPr>
            <a:spLocks noGrp="1"/>
          </p:cNvSpPr>
          <p:nvPr>
            <p:ph idx="1"/>
          </p:nvPr>
        </p:nvSpPr>
        <p:spPr/>
        <p:txBody>
          <a:bodyPr>
            <a:normAutofit/>
          </a:bodyPr>
          <a:lstStyle/>
          <a:p>
            <a:pPr marL="0" indent="0">
              <a:buNone/>
            </a:pPr>
            <a:r>
              <a:rPr lang="en-US" sz="2800" dirty="0"/>
              <a:t>ETA</a:t>
            </a:r>
          </a:p>
          <a:p>
            <a:pPr marL="0" indent="0">
              <a:buNone/>
            </a:pPr>
            <a:r>
              <a:rPr lang="en-US" sz="2200" dirty="0"/>
              <a:t>Water Supply 654.405</a:t>
            </a:r>
          </a:p>
          <a:p>
            <a:pPr marL="628650" lvl="1" indent="-171450">
              <a:buFont typeface="Arial" pitchFamily="34" charset="0"/>
              <a:buChar char="•"/>
            </a:pPr>
            <a:r>
              <a:rPr lang="en-US" sz="1800" dirty="0"/>
              <a:t>A minimum of </a:t>
            </a:r>
            <a:r>
              <a:rPr lang="en-US" sz="1800" b="1" dirty="0"/>
              <a:t>35 gallons </a:t>
            </a:r>
            <a:r>
              <a:rPr lang="en-US" sz="1800" dirty="0"/>
              <a:t>of water per occupant per day</a:t>
            </a:r>
          </a:p>
          <a:p>
            <a:pPr marL="628650" lvl="1" indent="-171450">
              <a:buFont typeface="Arial" pitchFamily="34" charset="0"/>
              <a:buChar char="•"/>
            </a:pPr>
            <a:r>
              <a:rPr lang="en-US" sz="1800" dirty="0"/>
              <a:t>A water test must be completed if the housing unit is not on city water</a:t>
            </a:r>
          </a:p>
          <a:p>
            <a:pPr marL="628650" lvl="1" indent="-171450">
              <a:buFont typeface="Arial" pitchFamily="34" charset="0"/>
              <a:buChar char="•"/>
            </a:pPr>
            <a:r>
              <a:rPr lang="en-US" sz="1800" dirty="0"/>
              <a:t>Hot water supply Gallons Per Hour (GPH) recovery is: </a:t>
            </a:r>
          </a:p>
          <a:p>
            <a:pPr marL="1085850" lvl="2" indent="-171450"/>
            <a:r>
              <a:rPr lang="en-US" dirty="0"/>
              <a:t>2.652 X No. of persons = ____GPH (ex. 2.652*10 persons=26.52)</a:t>
            </a:r>
          </a:p>
          <a:p>
            <a:pPr marL="628650" lvl="1" indent="-171450">
              <a:buFont typeface="Arial" pitchFamily="34" charset="0"/>
              <a:buChar char="•"/>
            </a:pPr>
            <a:r>
              <a:rPr lang="en-US" sz="2200" dirty="0"/>
              <a:t>Hot water storage (Tank Capacity) </a:t>
            </a:r>
          </a:p>
          <a:p>
            <a:pPr marL="1085850" lvl="2" indent="-171450"/>
            <a:r>
              <a:rPr lang="en-US" sz="1700" dirty="0"/>
              <a:t>3.28 X No. of persons = ____ Gallons Tank Capacity Required(ex. 3.28*10=32.8)</a:t>
            </a:r>
          </a:p>
          <a:p>
            <a:endParaRPr lang="en-US" dirty="0"/>
          </a:p>
        </p:txBody>
      </p:sp>
      <p:sp>
        <p:nvSpPr>
          <p:cNvPr id="4" name="Content Placeholder 3"/>
          <p:cNvSpPr>
            <a:spLocks noGrp="1"/>
          </p:cNvSpPr>
          <p:nvPr>
            <p:ph idx="13"/>
          </p:nvPr>
        </p:nvSpPr>
        <p:spPr>
          <a:xfrm>
            <a:off x="6248400" y="1143000"/>
            <a:ext cx="4191000" cy="5359396"/>
          </a:xfrm>
        </p:spPr>
        <p:txBody>
          <a:bodyPr>
            <a:normAutofit fontScale="77500" lnSpcReduction="20000"/>
          </a:bodyPr>
          <a:lstStyle/>
          <a:p>
            <a:pPr marL="0" indent="0">
              <a:buNone/>
            </a:pPr>
            <a:r>
              <a:rPr lang="en-US" sz="3600" dirty="0"/>
              <a:t>OSHA</a:t>
            </a:r>
          </a:p>
          <a:p>
            <a:pPr marL="0" indent="0">
              <a:buNone/>
            </a:pPr>
            <a:endParaRPr lang="en-US" sz="2200" dirty="0"/>
          </a:p>
          <a:p>
            <a:pPr marL="0" indent="0">
              <a:buNone/>
            </a:pPr>
            <a:r>
              <a:rPr lang="en-US" sz="2200" dirty="0"/>
              <a:t>Water Supply 1910.142 (c)</a:t>
            </a:r>
          </a:p>
          <a:p>
            <a:pPr lvl="1">
              <a:buFont typeface="Wingdings" panose="05000000000000000000" pitchFamily="2" charset="2"/>
              <a:buChar char="§"/>
            </a:pPr>
            <a:r>
              <a:rPr lang="en-US" sz="1700" dirty="0"/>
              <a:t>(c) (1) Approved by appropriate health authority if on well water.</a:t>
            </a:r>
          </a:p>
          <a:p>
            <a:pPr lvl="1">
              <a:buFont typeface="Wingdings" panose="05000000000000000000" pitchFamily="2" charset="2"/>
              <a:buChar char="§"/>
            </a:pPr>
            <a:r>
              <a:rPr lang="en-US" sz="1700" dirty="0"/>
              <a:t>(c) (2) Supply </a:t>
            </a:r>
            <a:r>
              <a:rPr lang="en-US" sz="1700" b="1" dirty="0"/>
              <a:t>35 gallons </a:t>
            </a:r>
            <a:r>
              <a:rPr lang="en-US" sz="1700" dirty="0"/>
              <a:t>per person per day</a:t>
            </a:r>
          </a:p>
          <a:p>
            <a:pPr lvl="1">
              <a:buFont typeface="Wingdings" panose="05000000000000000000" pitchFamily="2" charset="2"/>
              <a:buChar char="§"/>
            </a:pPr>
            <a:r>
              <a:rPr lang="en-US" sz="1700" dirty="0"/>
              <a:t>(c) (3) Water lines capable of supplying water at normal pressure simultaneously to all fixtures</a:t>
            </a:r>
          </a:p>
          <a:p>
            <a:pPr lvl="1">
              <a:buFont typeface="Wingdings" panose="05000000000000000000" pitchFamily="2" charset="2"/>
              <a:buChar char="§"/>
            </a:pPr>
            <a:r>
              <a:rPr lang="en-US" sz="1700" dirty="0"/>
              <a:t>(c) (4) One drinking fountain for each </a:t>
            </a:r>
            <a:r>
              <a:rPr lang="en-US" sz="1700" b="1" dirty="0"/>
              <a:t>100</a:t>
            </a:r>
            <a:r>
              <a:rPr lang="en-US" sz="1700" b="1" dirty="0">
                <a:solidFill>
                  <a:srgbClr val="FF0000"/>
                </a:solidFill>
              </a:rPr>
              <a:t> </a:t>
            </a:r>
            <a:r>
              <a:rPr lang="en-US" sz="1700" b="1" dirty="0"/>
              <a:t>occupant (no common drinking cups</a:t>
            </a:r>
            <a:r>
              <a:rPr lang="en-US" sz="1700" dirty="0"/>
              <a:t>)</a:t>
            </a:r>
          </a:p>
          <a:p>
            <a:pPr>
              <a:buFont typeface="Wingdings" panose="05000000000000000000" pitchFamily="2" charset="2"/>
              <a:buChar char="§"/>
            </a:pPr>
            <a:endParaRPr lang="en-US" sz="2200" dirty="0"/>
          </a:p>
          <a:p>
            <a:pPr>
              <a:buFont typeface="Wingdings" panose="05000000000000000000" pitchFamily="2" charset="2"/>
              <a:buChar char="§"/>
            </a:pPr>
            <a:r>
              <a:rPr lang="en-US" sz="2200" dirty="0"/>
              <a:t>Hand Washing 1910.142 (f)</a:t>
            </a:r>
          </a:p>
          <a:p>
            <a:pPr lvl="1">
              <a:buFont typeface="Wingdings" panose="05000000000000000000" pitchFamily="2" charset="2"/>
              <a:buChar char="§"/>
            </a:pPr>
            <a:r>
              <a:rPr lang="en-US" sz="1700" dirty="0"/>
              <a:t>Adequate supply of hot and cold water under pressure</a:t>
            </a:r>
          </a:p>
          <a:p>
            <a:pPr lvl="2">
              <a:buFont typeface="Wingdings" panose="05000000000000000000" pitchFamily="2" charset="2"/>
              <a:buChar char="§"/>
            </a:pPr>
            <a:r>
              <a:rPr lang="en-US" sz="1700" dirty="0"/>
              <a:t>Facilities for heating water provided</a:t>
            </a:r>
          </a:p>
          <a:p>
            <a:pPr>
              <a:buFont typeface="Wingdings" panose="05000000000000000000" pitchFamily="2" charset="2"/>
              <a:buChar char="§"/>
            </a:pPr>
            <a:endParaRPr lang="en-US" sz="2200" dirty="0"/>
          </a:p>
          <a:p>
            <a:pPr>
              <a:buFont typeface="Wingdings" panose="05000000000000000000" pitchFamily="2" charset="2"/>
              <a:buChar char="§"/>
            </a:pPr>
            <a:r>
              <a:rPr lang="en-US" sz="2200" dirty="0"/>
              <a:t>Shelter 1910.142 (b)</a:t>
            </a:r>
          </a:p>
          <a:p>
            <a:pPr lvl="1">
              <a:buFont typeface="Wingdings" panose="05000000000000000000" pitchFamily="2" charset="2"/>
              <a:buChar char="§"/>
            </a:pPr>
            <a:r>
              <a:rPr lang="en-US" sz="1700" dirty="0"/>
              <a:t>(b) (11) Heating, cooking, and water heating equipment installed in accordance with </a:t>
            </a:r>
            <a:r>
              <a:rPr lang="en-US" sz="1700" b="1" dirty="0"/>
              <a:t>State</a:t>
            </a:r>
            <a:r>
              <a:rPr lang="en-US" sz="1700" dirty="0"/>
              <a:t> and </a:t>
            </a:r>
            <a:r>
              <a:rPr lang="en-US" sz="1700" b="1" dirty="0"/>
              <a:t>local ordinances</a:t>
            </a:r>
            <a:r>
              <a:rPr lang="en-US" sz="1700" dirty="0"/>
              <a:t> – camps used in cold weather shall have adequate heating equipment</a:t>
            </a:r>
          </a:p>
          <a:p>
            <a:endParaRPr lang="en-US" dirty="0"/>
          </a:p>
        </p:txBody>
      </p:sp>
    </p:spTree>
    <p:extLst>
      <p:ext uri="{BB962C8B-B14F-4D97-AF65-F5344CB8AC3E}">
        <p14:creationId xmlns:p14="http://schemas.microsoft.com/office/powerpoint/2010/main" val="39734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a:t>Housing Regulations</a:t>
            </a:r>
          </a:p>
        </p:txBody>
      </p:sp>
      <p:sp>
        <p:nvSpPr>
          <p:cNvPr id="3" name="Content Placeholder 2"/>
          <p:cNvSpPr>
            <a:spLocks noGrp="1"/>
          </p:cNvSpPr>
          <p:nvPr>
            <p:ph idx="1"/>
          </p:nvPr>
        </p:nvSpPr>
        <p:spPr/>
        <p:txBody>
          <a:bodyPr/>
          <a:lstStyle/>
          <a:p>
            <a:pPr marL="0" indent="0">
              <a:buNone/>
            </a:pPr>
            <a:r>
              <a:rPr lang="en-US" sz="4000"/>
              <a:t>ETA</a:t>
            </a:r>
          </a:p>
          <a:p>
            <a:endParaRPr lang="en-US" b="1"/>
          </a:p>
          <a:p>
            <a:r>
              <a:rPr lang="en-US" b="1"/>
              <a:t>Excreta and Liquid Waste Disposal 654.406</a:t>
            </a:r>
          </a:p>
          <a:p>
            <a:pPr lvl="1"/>
            <a:r>
              <a:rPr lang="en-US" sz="2200"/>
              <a:t>City Sewer when possible</a:t>
            </a:r>
          </a:p>
          <a:p>
            <a:r>
              <a:rPr lang="en-US"/>
              <a:t>If Septic Tank is used</a:t>
            </a:r>
          </a:p>
          <a:p>
            <a:pPr lvl="1"/>
            <a:r>
              <a:rPr lang="en-US"/>
              <a:t>No visible discharge, smell, or ground accumulation</a:t>
            </a:r>
          </a:p>
          <a:p>
            <a:endParaRPr lang="en-US"/>
          </a:p>
        </p:txBody>
      </p:sp>
      <p:sp>
        <p:nvSpPr>
          <p:cNvPr id="4" name="Content Placeholder 3"/>
          <p:cNvSpPr>
            <a:spLocks noGrp="1"/>
          </p:cNvSpPr>
          <p:nvPr>
            <p:ph idx="13"/>
          </p:nvPr>
        </p:nvSpPr>
        <p:spPr/>
        <p:txBody>
          <a:bodyPr/>
          <a:lstStyle/>
          <a:p>
            <a:pPr marL="0" indent="0">
              <a:buNone/>
            </a:pPr>
            <a:r>
              <a:rPr lang="en-US" sz="4000" dirty="0"/>
              <a:t>OSHA</a:t>
            </a:r>
          </a:p>
          <a:p>
            <a:endParaRPr lang="en-US" b="1" dirty="0"/>
          </a:p>
          <a:p>
            <a:r>
              <a:rPr lang="en-US" b="1" dirty="0"/>
              <a:t>Sewage Disposal Facilities 1910.142 (e)</a:t>
            </a:r>
          </a:p>
          <a:p>
            <a:pPr lvl="1">
              <a:buFont typeface="Wingdings" pitchFamily="2" charset="2"/>
              <a:buChar char="§"/>
            </a:pPr>
            <a:r>
              <a:rPr lang="en-US" dirty="0"/>
              <a:t>Same as ETA</a:t>
            </a:r>
          </a:p>
          <a:p>
            <a:r>
              <a:rPr lang="en-US" b="1" dirty="0"/>
              <a:t>Site 1910.142 (a)</a:t>
            </a:r>
          </a:p>
          <a:p>
            <a:pPr lvl="1">
              <a:buFont typeface="Wingdings" pitchFamily="2" charset="2"/>
              <a:buChar char="§"/>
            </a:pPr>
            <a:r>
              <a:rPr lang="en-US" dirty="0"/>
              <a:t>(a) (3) Free of rubbish, waste and other refuge</a:t>
            </a:r>
          </a:p>
          <a:p>
            <a:pPr lvl="1">
              <a:buFont typeface="Wingdings" pitchFamily="2" charset="2"/>
              <a:buChar char="§"/>
            </a:pPr>
            <a:r>
              <a:rPr lang="en-US" dirty="0"/>
              <a:t>(a) (4) Whenever camp is closed for season all trash and other refuse must be removed</a:t>
            </a:r>
          </a:p>
          <a:p>
            <a:endParaRPr lang="en-US" dirty="0"/>
          </a:p>
        </p:txBody>
      </p:sp>
    </p:spTree>
    <p:extLst>
      <p:ext uri="{BB962C8B-B14F-4D97-AF65-F5344CB8AC3E}">
        <p14:creationId xmlns:p14="http://schemas.microsoft.com/office/powerpoint/2010/main" val="617866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a:t>Housing Regulations</a:t>
            </a:r>
          </a:p>
        </p:txBody>
      </p:sp>
      <p:sp>
        <p:nvSpPr>
          <p:cNvPr id="3" name="Content Placeholder 2"/>
          <p:cNvSpPr>
            <a:spLocks noGrp="1"/>
          </p:cNvSpPr>
          <p:nvPr>
            <p:ph idx="1"/>
          </p:nvPr>
        </p:nvSpPr>
        <p:spPr/>
        <p:txBody>
          <a:bodyPr>
            <a:normAutofit fontScale="92500"/>
          </a:bodyPr>
          <a:lstStyle/>
          <a:p>
            <a:pPr marL="0" indent="0">
              <a:buNone/>
            </a:pPr>
            <a:r>
              <a:rPr lang="en-US" sz="3900"/>
              <a:t>ETA</a:t>
            </a:r>
          </a:p>
          <a:p>
            <a:r>
              <a:rPr lang="en-US" b="1"/>
              <a:t>Housing 654.407</a:t>
            </a:r>
          </a:p>
          <a:p>
            <a:pPr lvl="1"/>
            <a:r>
              <a:rPr lang="en-US" sz="2200"/>
              <a:t>Structurally Sound</a:t>
            </a:r>
          </a:p>
          <a:p>
            <a:pPr lvl="1"/>
            <a:r>
              <a:rPr lang="en-US" sz="2200"/>
              <a:t>Adequate hanging storage per occupant</a:t>
            </a:r>
          </a:p>
          <a:p>
            <a:pPr lvl="1"/>
            <a:r>
              <a:rPr lang="en-US" sz="2200"/>
              <a:t>Floors rigid, smooth, readily cleanable</a:t>
            </a:r>
          </a:p>
          <a:p>
            <a:pPr lvl="1"/>
            <a:r>
              <a:rPr lang="en-US" sz="2200"/>
              <a:t>Floor space adequate</a:t>
            </a:r>
          </a:p>
          <a:p>
            <a:pPr lvl="2">
              <a:buFont typeface="Wingdings" pitchFamily="2" charset="2"/>
              <a:buChar char="§"/>
            </a:pPr>
            <a:r>
              <a:rPr lang="en-US" sz="2200"/>
              <a:t>Single bed – sleeping only – </a:t>
            </a:r>
            <a:r>
              <a:rPr lang="en-US" sz="2200" b="1"/>
              <a:t>50 sq. ft. </a:t>
            </a:r>
            <a:r>
              <a:rPr lang="en-US" sz="2200"/>
              <a:t>per </a:t>
            </a:r>
            <a:r>
              <a:rPr lang="en-US" sz="2200" b="1"/>
              <a:t>occupant</a:t>
            </a:r>
          </a:p>
          <a:p>
            <a:pPr lvl="2">
              <a:buFont typeface="Wingdings" pitchFamily="2" charset="2"/>
              <a:buChar char="§"/>
            </a:pPr>
            <a:r>
              <a:rPr lang="en-US" sz="2200"/>
              <a:t>Bunk bed– sleeping only – (</a:t>
            </a:r>
            <a:r>
              <a:rPr lang="en-US" sz="2200" b="1"/>
              <a:t>80 sq. ft.) 40 sq. ft. per occupant </a:t>
            </a:r>
          </a:p>
          <a:p>
            <a:pPr lvl="2">
              <a:buFont typeface="Wingdings" pitchFamily="2" charset="2"/>
              <a:buChar char="§"/>
            </a:pPr>
            <a:r>
              <a:rPr lang="en-US" sz="2200"/>
              <a:t>Cooking, eating, sleeping– </a:t>
            </a:r>
            <a:r>
              <a:rPr lang="en-US" sz="2200" b="1"/>
              <a:t>60 sq. ft</a:t>
            </a:r>
            <a:r>
              <a:rPr lang="en-US" sz="2200"/>
              <a:t>. per occupant</a:t>
            </a:r>
          </a:p>
          <a:p>
            <a:endParaRPr lang="en-US"/>
          </a:p>
        </p:txBody>
      </p:sp>
      <p:sp>
        <p:nvSpPr>
          <p:cNvPr id="4" name="Content Placeholder 3"/>
          <p:cNvSpPr>
            <a:spLocks noGrp="1"/>
          </p:cNvSpPr>
          <p:nvPr>
            <p:ph idx="13"/>
          </p:nvPr>
        </p:nvSpPr>
        <p:spPr/>
        <p:txBody>
          <a:bodyPr>
            <a:normAutofit/>
          </a:bodyPr>
          <a:lstStyle/>
          <a:p>
            <a:pPr marL="0" indent="0">
              <a:buNone/>
            </a:pPr>
            <a:r>
              <a:rPr lang="en-US" sz="3900"/>
              <a:t>OSHA</a:t>
            </a:r>
          </a:p>
          <a:p>
            <a:r>
              <a:rPr lang="en-US" b="1"/>
              <a:t>Shelter 1910.142 (b)</a:t>
            </a:r>
          </a:p>
          <a:p>
            <a:pPr lvl="1">
              <a:buFont typeface="Wingdings" pitchFamily="2" charset="2"/>
              <a:buChar char="§"/>
            </a:pPr>
            <a:r>
              <a:rPr lang="en-US" sz="2200"/>
              <a:t>(b)(1) House constructed in a manner which will provide protection against the elements</a:t>
            </a:r>
          </a:p>
          <a:p>
            <a:pPr lvl="1">
              <a:buFont typeface="Wingdings" pitchFamily="2" charset="2"/>
              <a:buChar char="§"/>
            </a:pPr>
            <a:r>
              <a:rPr lang="en-US" sz="2200"/>
              <a:t>(b)(2) Beds – </a:t>
            </a:r>
            <a:r>
              <a:rPr lang="en-US" sz="2200" b="1"/>
              <a:t>50 Sq</a:t>
            </a:r>
            <a:r>
              <a:rPr lang="en-US" sz="2200"/>
              <a:t>. Ft. per occupant in rooms used for sleeping only and a </a:t>
            </a:r>
            <a:r>
              <a:rPr lang="en-US" sz="2200" b="1">
                <a:solidFill>
                  <a:srgbClr val="FF0000"/>
                </a:solidFill>
              </a:rPr>
              <a:t>7’ ceiling</a:t>
            </a:r>
          </a:p>
          <a:p>
            <a:pPr lvl="1">
              <a:buFont typeface="Wingdings" pitchFamily="2" charset="2"/>
              <a:buChar char="§"/>
            </a:pPr>
            <a:r>
              <a:rPr lang="en-US" sz="2200"/>
              <a:t>(b) (4) &amp; (5) Floors – Same as ETA</a:t>
            </a:r>
          </a:p>
          <a:p>
            <a:pPr lvl="1">
              <a:buFont typeface="Wingdings" pitchFamily="2" charset="2"/>
              <a:buChar char="§"/>
            </a:pPr>
            <a:r>
              <a:rPr lang="en-US" sz="2200"/>
              <a:t>(b)(9) In rooms where workers cook, live, and sleep, a minimum of </a:t>
            </a:r>
            <a:r>
              <a:rPr lang="en-US" sz="2200" b="1">
                <a:solidFill>
                  <a:srgbClr val="FF0000"/>
                </a:solidFill>
              </a:rPr>
              <a:t>100 Sq. Ft. per occupant </a:t>
            </a:r>
          </a:p>
          <a:p>
            <a:endParaRPr lang="en-US"/>
          </a:p>
        </p:txBody>
      </p:sp>
    </p:spTree>
    <p:extLst>
      <p:ext uri="{BB962C8B-B14F-4D97-AF65-F5344CB8AC3E}">
        <p14:creationId xmlns:p14="http://schemas.microsoft.com/office/powerpoint/2010/main" val="1383507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a:t>Housing Regulations</a:t>
            </a:r>
          </a:p>
        </p:txBody>
      </p:sp>
      <p:sp>
        <p:nvSpPr>
          <p:cNvPr id="3" name="Content Placeholder 2"/>
          <p:cNvSpPr>
            <a:spLocks noGrp="1"/>
          </p:cNvSpPr>
          <p:nvPr>
            <p:ph idx="1"/>
          </p:nvPr>
        </p:nvSpPr>
        <p:spPr/>
        <p:txBody>
          <a:bodyPr/>
          <a:lstStyle/>
          <a:p>
            <a:pPr marL="0" indent="0">
              <a:buNone/>
            </a:pPr>
            <a:r>
              <a:rPr lang="en-US" sz="4000" dirty="0"/>
              <a:t>ETA</a:t>
            </a:r>
          </a:p>
          <a:p>
            <a:r>
              <a:rPr lang="en-US" b="1" dirty="0"/>
              <a:t>Screening 654.408</a:t>
            </a:r>
          </a:p>
          <a:p>
            <a:pPr lvl="1"/>
            <a:r>
              <a:rPr lang="en-US" dirty="0"/>
              <a:t>Window Space &amp; Screening</a:t>
            </a:r>
          </a:p>
          <a:p>
            <a:pPr lvl="1">
              <a:buFont typeface="Arial" panose="020B0604020202020204" pitchFamily="34" charset="0"/>
              <a:buChar char="•"/>
            </a:pPr>
            <a:r>
              <a:rPr lang="en-US" dirty="0"/>
              <a:t>Should equal to </a:t>
            </a:r>
            <a:r>
              <a:rPr lang="en-US" b="1" dirty="0"/>
              <a:t>10% of usable floor space</a:t>
            </a:r>
          </a:p>
          <a:p>
            <a:pPr lvl="1">
              <a:buFont typeface="Arial" panose="020B0604020202020204" pitchFamily="34" charset="0"/>
              <a:buChar char="•"/>
            </a:pPr>
            <a:r>
              <a:rPr lang="en-US" b="1" dirty="0"/>
              <a:t>45%</a:t>
            </a:r>
            <a:r>
              <a:rPr lang="en-US" dirty="0"/>
              <a:t> of window opens</a:t>
            </a:r>
          </a:p>
          <a:p>
            <a:pPr lvl="1">
              <a:buFont typeface="Arial" panose="020B0604020202020204" pitchFamily="34" charset="0"/>
              <a:buChar char="•"/>
            </a:pPr>
            <a:r>
              <a:rPr lang="en-US" dirty="0"/>
              <a:t>Adequate skylight</a:t>
            </a:r>
          </a:p>
          <a:p>
            <a:pPr lvl="1">
              <a:buFont typeface="Arial" panose="020B0604020202020204" pitchFamily="34" charset="0"/>
              <a:buChar char="•"/>
            </a:pPr>
            <a:r>
              <a:rPr lang="en-US" dirty="0"/>
              <a:t>Air conditioning system okay</a:t>
            </a:r>
          </a:p>
          <a:p>
            <a:pPr lvl="1">
              <a:buFont typeface="Arial" panose="020B0604020202020204" pitchFamily="34" charset="0"/>
              <a:buChar char="•"/>
            </a:pPr>
            <a:r>
              <a:rPr lang="en-US" b="1" dirty="0"/>
              <a:t>16 inch mesh screen</a:t>
            </a:r>
          </a:p>
          <a:p>
            <a:pPr lvl="1">
              <a:buFont typeface="Arial" panose="020B0604020202020204" pitchFamily="34" charset="0"/>
              <a:buChar char="•"/>
            </a:pPr>
            <a:r>
              <a:rPr lang="en-US" dirty="0"/>
              <a:t>Screen doors shall be self closing fly tight</a:t>
            </a:r>
          </a:p>
          <a:p>
            <a:endParaRPr lang="en-US" dirty="0"/>
          </a:p>
        </p:txBody>
      </p:sp>
      <p:sp>
        <p:nvSpPr>
          <p:cNvPr id="4" name="Content Placeholder 3"/>
          <p:cNvSpPr>
            <a:spLocks noGrp="1"/>
          </p:cNvSpPr>
          <p:nvPr>
            <p:ph idx="13"/>
          </p:nvPr>
        </p:nvSpPr>
        <p:spPr/>
        <p:txBody>
          <a:bodyPr/>
          <a:lstStyle/>
          <a:p>
            <a:pPr marL="0" indent="0">
              <a:buNone/>
            </a:pPr>
            <a:r>
              <a:rPr lang="en-US" sz="3600"/>
              <a:t>OSHA</a:t>
            </a:r>
          </a:p>
          <a:p>
            <a:r>
              <a:rPr lang="en-US" b="1"/>
              <a:t>Shelter 1910.142 (b)</a:t>
            </a:r>
          </a:p>
          <a:p>
            <a:pPr lvl="1">
              <a:buFont typeface="Wingdings" pitchFamily="2" charset="2"/>
              <a:buChar char="§"/>
            </a:pPr>
            <a:r>
              <a:rPr lang="en-US"/>
              <a:t>(b)(7) </a:t>
            </a:r>
            <a:r>
              <a:rPr lang="en-US" b="1"/>
              <a:t>Windows – Same as ETA but must open to</a:t>
            </a:r>
            <a:r>
              <a:rPr lang="en-US"/>
              <a:t> </a:t>
            </a:r>
            <a:r>
              <a:rPr lang="en-US" b="1">
                <a:solidFill>
                  <a:srgbClr val="FF0000"/>
                </a:solidFill>
              </a:rPr>
              <a:t>50%</a:t>
            </a:r>
          </a:p>
          <a:p>
            <a:pPr lvl="1">
              <a:buFont typeface="Wingdings" pitchFamily="2" charset="2"/>
              <a:buChar char="§"/>
            </a:pPr>
            <a:r>
              <a:rPr lang="en-US"/>
              <a:t>(b)(8) Mesh &amp; Self closing doors – </a:t>
            </a:r>
            <a:r>
              <a:rPr lang="en-US" b="1"/>
              <a:t>Same as ETA</a:t>
            </a:r>
          </a:p>
          <a:p>
            <a:endParaRPr lang="en-US"/>
          </a:p>
        </p:txBody>
      </p:sp>
    </p:spTree>
    <p:extLst>
      <p:ext uri="{BB962C8B-B14F-4D97-AF65-F5344CB8AC3E}">
        <p14:creationId xmlns:p14="http://schemas.microsoft.com/office/powerpoint/2010/main" val="2064922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a:t>Housing Regulations</a:t>
            </a:r>
          </a:p>
        </p:txBody>
      </p:sp>
      <p:sp>
        <p:nvSpPr>
          <p:cNvPr id="3" name="Content Placeholder 2"/>
          <p:cNvSpPr>
            <a:spLocks noGrp="1"/>
          </p:cNvSpPr>
          <p:nvPr>
            <p:ph idx="1"/>
          </p:nvPr>
        </p:nvSpPr>
        <p:spPr/>
        <p:txBody>
          <a:bodyPr>
            <a:normAutofit fontScale="92500"/>
          </a:bodyPr>
          <a:lstStyle/>
          <a:p>
            <a:pPr marL="0" indent="0">
              <a:buNone/>
            </a:pPr>
            <a:r>
              <a:rPr lang="en-US" sz="4000"/>
              <a:t>ETA</a:t>
            </a:r>
          </a:p>
          <a:p>
            <a:r>
              <a:rPr lang="en-US" b="1"/>
              <a:t>Heating 654.409</a:t>
            </a:r>
          </a:p>
          <a:p>
            <a:pPr lvl="1">
              <a:buFont typeface="Arial" panose="020B0604020202020204" pitchFamily="34" charset="0"/>
              <a:buChar char="•"/>
            </a:pPr>
            <a:r>
              <a:rPr lang="en-US" sz="2200"/>
              <a:t>Each habitable room equipped with properly installed heating mechanism(space heater, wall heater) </a:t>
            </a:r>
          </a:p>
          <a:p>
            <a:pPr lvl="1">
              <a:buFont typeface="Arial" panose="020B0604020202020204" pitchFamily="34" charset="0"/>
              <a:buChar char="•"/>
            </a:pPr>
            <a:r>
              <a:rPr lang="en-US" sz="2200"/>
              <a:t>Minimum </a:t>
            </a:r>
            <a:r>
              <a:rPr lang="en-US" sz="2200" b="1"/>
              <a:t>68°</a:t>
            </a:r>
          </a:p>
          <a:p>
            <a:pPr lvl="1">
              <a:buFont typeface="Arial" panose="020B0604020202020204" pitchFamily="34" charset="0"/>
              <a:buChar char="•"/>
            </a:pPr>
            <a:r>
              <a:rPr lang="en-US" sz="2200"/>
              <a:t>Wood burning stoves/Fireplace with must be properly installed vented and fireproof </a:t>
            </a:r>
          </a:p>
          <a:p>
            <a:pPr lvl="1">
              <a:buFont typeface="Arial" panose="020B0604020202020204" pitchFamily="34" charset="0"/>
              <a:buChar char="•"/>
            </a:pPr>
            <a:r>
              <a:rPr lang="en-US" sz="2200"/>
              <a:t>Stove pipe constructed of fireproof materials </a:t>
            </a:r>
          </a:p>
          <a:p>
            <a:pPr lvl="1">
              <a:buFont typeface="Arial" panose="020B0604020202020204" pitchFamily="34" charset="0"/>
              <a:buChar char="•"/>
            </a:pPr>
            <a:r>
              <a:rPr lang="en-US" sz="2200"/>
              <a:t>Well ventilated metal collar around stove pipe</a:t>
            </a:r>
          </a:p>
          <a:p>
            <a:endParaRPr lang="en-US"/>
          </a:p>
        </p:txBody>
      </p:sp>
      <p:sp>
        <p:nvSpPr>
          <p:cNvPr id="4" name="Content Placeholder 3"/>
          <p:cNvSpPr>
            <a:spLocks noGrp="1"/>
          </p:cNvSpPr>
          <p:nvPr>
            <p:ph idx="13"/>
          </p:nvPr>
        </p:nvSpPr>
        <p:spPr/>
        <p:txBody>
          <a:bodyPr>
            <a:normAutofit/>
          </a:bodyPr>
          <a:lstStyle/>
          <a:p>
            <a:pPr marL="0" indent="0">
              <a:buNone/>
            </a:pPr>
            <a:r>
              <a:rPr lang="en-US" sz="4300"/>
              <a:t>OSHA</a:t>
            </a:r>
          </a:p>
          <a:p>
            <a:r>
              <a:rPr lang="en-US" b="1"/>
              <a:t>Shelter 1910.142 (b)</a:t>
            </a:r>
          </a:p>
          <a:p>
            <a:pPr lvl="1">
              <a:buFont typeface="Wingdings" pitchFamily="2" charset="2"/>
              <a:buChar char="§"/>
            </a:pPr>
            <a:r>
              <a:rPr lang="en-US" sz="2200"/>
              <a:t>(b)(11) Heating, cooking, and water heating equipment installed in accordance with State and local ordinances – camps used in cold weather shall have adequate heating</a:t>
            </a:r>
          </a:p>
          <a:p>
            <a:pPr lvl="1">
              <a:buFont typeface="Arial" panose="020B0604020202020204" pitchFamily="34" charset="0"/>
              <a:buChar char="•"/>
            </a:pPr>
            <a:r>
              <a:rPr lang="en-US" sz="2200"/>
              <a:t>(4) Heating provided during cold weather capable of maintaining at least </a:t>
            </a:r>
            <a:r>
              <a:rPr lang="en-US" sz="2200">
                <a:solidFill>
                  <a:srgbClr val="FF0000"/>
                </a:solidFill>
              </a:rPr>
              <a:t>70 </a:t>
            </a:r>
            <a:r>
              <a:rPr lang="en-US" sz="2200"/>
              <a:t>degrees F</a:t>
            </a:r>
          </a:p>
          <a:p>
            <a:endParaRPr lang="en-US"/>
          </a:p>
        </p:txBody>
      </p:sp>
    </p:spTree>
    <p:extLst>
      <p:ext uri="{BB962C8B-B14F-4D97-AF65-F5344CB8AC3E}">
        <p14:creationId xmlns:p14="http://schemas.microsoft.com/office/powerpoint/2010/main" val="964200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a:t>Housing Regulations</a:t>
            </a:r>
          </a:p>
        </p:txBody>
      </p:sp>
      <p:sp>
        <p:nvSpPr>
          <p:cNvPr id="3" name="Content Placeholder 2"/>
          <p:cNvSpPr>
            <a:spLocks noGrp="1"/>
          </p:cNvSpPr>
          <p:nvPr>
            <p:ph idx="1"/>
          </p:nvPr>
        </p:nvSpPr>
        <p:spPr/>
        <p:txBody>
          <a:bodyPr>
            <a:normAutofit/>
          </a:bodyPr>
          <a:lstStyle/>
          <a:p>
            <a:pPr marL="0" indent="0">
              <a:buNone/>
            </a:pPr>
            <a:r>
              <a:rPr lang="en-US" sz="3500" dirty="0"/>
              <a:t>ETA</a:t>
            </a:r>
          </a:p>
          <a:p>
            <a:r>
              <a:rPr lang="en-US" b="1" dirty="0"/>
              <a:t>Electricity &amp; Lighting 654.410</a:t>
            </a:r>
          </a:p>
          <a:p>
            <a:pPr marL="560070" lvl="1">
              <a:buFont typeface="Arial" pitchFamily="34" charset="0"/>
              <a:buChar char="•"/>
            </a:pPr>
            <a:r>
              <a:rPr lang="en-US" sz="2800" dirty="0"/>
              <a:t>Must be lighting fixtures in each habitable room</a:t>
            </a:r>
          </a:p>
          <a:p>
            <a:pPr marL="560070" lvl="1">
              <a:buFont typeface="Arial" pitchFamily="34" charset="0"/>
              <a:buChar char="•"/>
            </a:pPr>
            <a:r>
              <a:rPr lang="en-US" sz="2800" dirty="0"/>
              <a:t>Lighting in laundry rooms, hallways, stairwells, yard</a:t>
            </a:r>
          </a:p>
          <a:p>
            <a:pPr marL="560070" lvl="1">
              <a:buFont typeface="Arial" pitchFamily="34" charset="0"/>
              <a:buChar char="•"/>
            </a:pPr>
            <a:r>
              <a:rPr lang="en-US" sz="2800" dirty="0"/>
              <a:t>At least one wall outlet in each room</a:t>
            </a:r>
          </a:p>
          <a:p>
            <a:pPr marL="560070" lvl="1">
              <a:buFont typeface="Arial" pitchFamily="34" charset="0"/>
              <a:buChar char="•"/>
            </a:pPr>
            <a:r>
              <a:rPr lang="en-US" sz="2800" dirty="0"/>
              <a:t>Wiring in safe condition</a:t>
            </a:r>
          </a:p>
          <a:p>
            <a:pPr marL="560070" lvl="1">
              <a:buFont typeface="Arial" pitchFamily="34" charset="0"/>
              <a:buChar char="•"/>
            </a:pPr>
            <a:r>
              <a:rPr lang="en-US" sz="2800" dirty="0"/>
              <a:t>No exposed wiring</a:t>
            </a:r>
          </a:p>
          <a:p>
            <a:endParaRPr lang="en-US" dirty="0"/>
          </a:p>
        </p:txBody>
      </p:sp>
      <p:sp>
        <p:nvSpPr>
          <p:cNvPr id="4" name="Content Placeholder 3"/>
          <p:cNvSpPr>
            <a:spLocks noGrp="1"/>
          </p:cNvSpPr>
          <p:nvPr>
            <p:ph idx="13"/>
          </p:nvPr>
        </p:nvSpPr>
        <p:spPr/>
        <p:txBody>
          <a:bodyPr>
            <a:normAutofit fontScale="92500"/>
          </a:bodyPr>
          <a:lstStyle/>
          <a:p>
            <a:pPr marL="0" indent="0">
              <a:buNone/>
            </a:pPr>
            <a:r>
              <a:rPr lang="en-US" sz="3500"/>
              <a:t>OSHA</a:t>
            </a:r>
          </a:p>
          <a:p>
            <a:r>
              <a:rPr lang="en-US" b="1"/>
              <a:t>Lighting 1910.142 (g)</a:t>
            </a:r>
          </a:p>
          <a:p>
            <a:pPr lvl="1"/>
            <a:r>
              <a:rPr lang="en-US" sz="2800"/>
              <a:t>Each habitable room must have at least one </a:t>
            </a:r>
            <a:r>
              <a:rPr lang="en-US" sz="2800">
                <a:solidFill>
                  <a:srgbClr val="FF0000"/>
                </a:solidFill>
              </a:rPr>
              <a:t>ceiling type light </a:t>
            </a:r>
            <a:r>
              <a:rPr lang="en-US" sz="2800"/>
              <a:t>fixture and one wall type outlet</a:t>
            </a:r>
          </a:p>
          <a:p>
            <a:pPr lvl="1"/>
            <a:r>
              <a:rPr lang="en-US" sz="2800"/>
              <a:t>Rooms where people congregate i.e. </a:t>
            </a:r>
            <a:r>
              <a:rPr lang="en-US" sz="2800" b="1"/>
              <a:t>Laundry , Livingroom &amp; bathroom </a:t>
            </a:r>
            <a:r>
              <a:rPr lang="en-US" sz="2800"/>
              <a:t>must have at least one ceiling or wall type light fixture</a:t>
            </a:r>
          </a:p>
          <a:p>
            <a:endParaRPr lang="en-US"/>
          </a:p>
        </p:txBody>
      </p:sp>
    </p:spTree>
    <p:extLst>
      <p:ext uri="{BB962C8B-B14F-4D97-AF65-F5344CB8AC3E}">
        <p14:creationId xmlns:p14="http://schemas.microsoft.com/office/powerpoint/2010/main" val="2792447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a:t>Housing Regulations</a:t>
            </a:r>
          </a:p>
        </p:txBody>
      </p:sp>
      <p:sp>
        <p:nvSpPr>
          <p:cNvPr id="3" name="Content Placeholder 2"/>
          <p:cNvSpPr>
            <a:spLocks noGrp="1"/>
          </p:cNvSpPr>
          <p:nvPr>
            <p:ph idx="1"/>
          </p:nvPr>
        </p:nvSpPr>
        <p:spPr>
          <a:xfrm>
            <a:off x="1752600" y="990600"/>
            <a:ext cx="4191000" cy="5161666"/>
          </a:xfrm>
        </p:spPr>
        <p:txBody>
          <a:bodyPr>
            <a:normAutofit fontScale="85000" lnSpcReduction="10000"/>
          </a:bodyPr>
          <a:lstStyle/>
          <a:p>
            <a:pPr marL="0" indent="0">
              <a:buNone/>
            </a:pPr>
            <a:r>
              <a:rPr lang="en-US" sz="3000" dirty="0"/>
              <a:t>ETA</a:t>
            </a:r>
          </a:p>
          <a:p>
            <a:r>
              <a:rPr lang="en-US" sz="2000" b="1" dirty="0"/>
              <a:t>Toilets 654.41</a:t>
            </a:r>
            <a:r>
              <a:rPr lang="en-US" sz="2000" dirty="0"/>
              <a:t>1</a:t>
            </a:r>
          </a:p>
          <a:p>
            <a:pPr lvl="1">
              <a:buFont typeface="Arial" panose="020B0604020202020204" pitchFamily="34" charset="0"/>
              <a:buChar char="•"/>
            </a:pPr>
            <a:r>
              <a:rPr lang="en-US" sz="1800" dirty="0"/>
              <a:t>One water closet(flushing toilet), or privy(outhouse), per </a:t>
            </a:r>
            <a:r>
              <a:rPr lang="en-US" sz="1800" b="1" dirty="0"/>
              <a:t>15 occupants</a:t>
            </a:r>
          </a:p>
          <a:p>
            <a:pPr lvl="1">
              <a:buFont typeface="Arial" panose="020B0604020202020204" pitchFamily="34" charset="0"/>
              <a:buChar char="•"/>
            </a:pPr>
            <a:r>
              <a:rPr lang="en-US" sz="1800" dirty="0"/>
              <a:t>If urinals are used, must be properly constructed</a:t>
            </a:r>
          </a:p>
          <a:p>
            <a:pPr lvl="1">
              <a:buFont typeface="Arial" panose="020B0604020202020204" pitchFamily="34" charset="0"/>
              <a:buChar char="•"/>
            </a:pPr>
            <a:r>
              <a:rPr lang="en-US" sz="1800" dirty="0"/>
              <a:t>Separate toilet accommodations for men and women, unless family unit</a:t>
            </a:r>
          </a:p>
          <a:p>
            <a:pPr lvl="1">
              <a:buFont typeface="Arial" panose="020B0604020202020204" pitchFamily="34" charset="0"/>
              <a:buChar char="•"/>
            </a:pPr>
            <a:r>
              <a:rPr lang="en-US" sz="1800" dirty="0"/>
              <a:t>Toilet tissue must be furnished by employer</a:t>
            </a:r>
          </a:p>
          <a:p>
            <a:pPr lvl="1">
              <a:buFont typeface="Arial" panose="020B0604020202020204" pitchFamily="34" charset="0"/>
              <a:buChar char="•"/>
            </a:pPr>
            <a:r>
              <a:rPr lang="en-US" sz="1800" dirty="0"/>
              <a:t>Clean and sanitary</a:t>
            </a:r>
          </a:p>
          <a:p>
            <a:pPr lvl="1">
              <a:buFont typeface="Arial" panose="020B0604020202020204" pitchFamily="34" charset="0"/>
              <a:buChar char="•"/>
            </a:pPr>
            <a:r>
              <a:rPr lang="en-US" sz="1800" dirty="0"/>
              <a:t>If separate toilet building, then must be within 200 feet of housing unit</a:t>
            </a:r>
          </a:p>
          <a:p>
            <a:pPr lvl="1">
              <a:buFont typeface="Arial" panose="020B0604020202020204" pitchFamily="34" charset="0"/>
              <a:buChar char="•"/>
            </a:pPr>
            <a:r>
              <a:rPr lang="en-US" sz="1800" dirty="0"/>
              <a:t>If privy present, cannot be closer than 50 ft. from living unit or food facilities </a:t>
            </a:r>
          </a:p>
          <a:p>
            <a:pPr lvl="1">
              <a:buFont typeface="Arial" panose="020B0604020202020204" pitchFamily="34" charset="0"/>
              <a:buChar char="•"/>
            </a:pPr>
            <a:r>
              <a:rPr lang="en-US" sz="1800" dirty="0"/>
              <a:t>Privy must be fly tight</a:t>
            </a:r>
          </a:p>
          <a:p>
            <a:pPr lvl="1">
              <a:buFont typeface="Arial" panose="020B0604020202020204" pitchFamily="34" charset="0"/>
              <a:buChar char="•"/>
            </a:pPr>
            <a:r>
              <a:rPr lang="en-US" sz="1800" dirty="0"/>
              <a:t>Privy must meet state and local code</a:t>
            </a:r>
          </a:p>
          <a:p>
            <a:endParaRPr lang="en-US" dirty="0"/>
          </a:p>
        </p:txBody>
      </p:sp>
      <p:sp>
        <p:nvSpPr>
          <p:cNvPr id="4" name="Content Placeholder 3"/>
          <p:cNvSpPr>
            <a:spLocks noGrp="1"/>
          </p:cNvSpPr>
          <p:nvPr>
            <p:ph idx="13"/>
          </p:nvPr>
        </p:nvSpPr>
        <p:spPr>
          <a:xfrm>
            <a:off x="6248400" y="990600"/>
            <a:ext cx="4191000" cy="5410200"/>
          </a:xfrm>
        </p:spPr>
        <p:txBody>
          <a:bodyPr>
            <a:normAutofit fontScale="25000" lnSpcReduction="20000"/>
          </a:bodyPr>
          <a:lstStyle/>
          <a:p>
            <a:pPr marL="0" indent="0">
              <a:buNone/>
            </a:pPr>
            <a:r>
              <a:rPr lang="en-US" sz="11200" dirty="0"/>
              <a:t>OSHA</a:t>
            </a:r>
          </a:p>
          <a:p>
            <a:r>
              <a:rPr lang="en-US" sz="7200" b="1" dirty="0"/>
              <a:t>Toilet Facilities 1910.142 (d)</a:t>
            </a:r>
          </a:p>
          <a:p>
            <a:pPr lvl="1">
              <a:buFont typeface="Wingdings" pitchFamily="2" charset="2"/>
              <a:buChar char="§"/>
            </a:pPr>
            <a:r>
              <a:rPr lang="en-US" sz="6400" dirty="0"/>
              <a:t>(d) (2) </a:t>
            </a:r>
            <a:r>
              <a:rPr lang="en-US" sz="6400" b="1" dirty="0">
                <a:solidFill>
                  <a:srgbClr val="FF0000"/>
                </a:solidFill>
              </a:rPr>
              <a:t>Window</a:t>
            </a:r>
            <a:r>
              <a:rPr lang="en-US" sz="6400" dirty="0"/>
              <a:t> opening directly to outside with 16-mesh or adequate ventilation</a:t>
            </a:r>
          </a:p>
          <a:p>
            <a:pPr lvl="1">
              <a:buFont typeface="Wingdings" pitchFamily="2" charset="2"/>
              <a:buChar char="§"/>
            </a:pPr>
            <a:r>
              <a:rPr lang="en-US" sz="6400" dirty="0"/>
              <a:t>(d) (3) toilet within 200 ft. and not closer than 100 ft. to any dining, sleeping or kitchen</a:t>
            </a:r>
          </a:p>
          <a:p>
            <a:pPr lvl="1">
              <a:buFont typeface="Wingdings" pitchFamily="2" charset="2"/>
              <a:buChar char="§"/>
            </a:pPr>
            <a:r>
              <a:rPr lang="en-US" sz="6400" dirty="0"/>
              <a:t>(d) (4) in co-ed facilities, toilets must be marked for separate sexes</a:t>
            </a:r>
          </a:p>
          <a:p>
            <a:pPr lvl="1">
              <a:buFont typeface="Wingdings" pitchFamily="2" charset="2"/>
              <a:buChar char="§"/>
            </a:pPr>
            <a:r>
              <a:rPr lang="en-US" sz="6400" dirty="0"/>
              <a:t>(d) (5) One toilet per </a:t>
            </a:r>
            <a:r>
              <a:rPr lang="en-US" sz="6400" b="1" dirty="0"/>
              <a:t>15 occupants </a:t>
            </a:r>
            <a:r>
              <a:rPr lang="en-US" sz="6400" dirty="0"/>
              <a:t>with minimum of </a:t>
            </a:r>
            <a:r>
              <a:rPr lang="en-US" sz="6400" b="1" dirty="0">
                <a:solidFill>
                  <a:srgbClr val="FF0000"/>
                </a:solidFill>
              </a:rPr>
              <a:t>two toilets</a:t>
            </a:r>
            <a:r>
              <a:rPr lang="en-US" sz="6400" dirty="0"/>
              <a:t> in a shared facility</a:t>
            </a:r>
          </a:p>
          <a:p>
            <a:pPr lvl="1">
              <a:buFont typeface="Wingdings" pitchFamily="2" charset="2"/>
              <a:buChar char="§"/>
            </a:pPr>
            <a:r>
              <a:rPr lang="en-US" sz="6400" dirty="0"/>
              <a:t>(d) (6) If urinals are used, </a:t>
            </a:r>
            <a:r>
              <a:rPr lang="en-US" sz="6400" b="1" dirty="0">
                <a:solidFill>
                  <a:srgbClr val="FF0000"/>
                </a:solidFill>
              </a:rPr>
              <a:t>1 urinal per 25 men </a:t>
            </a:r>
            <a:r>
              <a:rPr lang="en-US" sz="6400" dirty="0"/>
              <a:t>and constructed of approved materials</a:t>
            </a:r>
          </a:p>
          <a:p>
            <a:pPr lvl="1">
              <a:buFont typeface="Wingdings" pitchFamily="2" charset="2"/>
              <a:buChar char="§"/>
            </a:pPr>
            <a:r>
              <a:rPr lang="en-US" sz="6400" dirty="0"/>
              <a:t>(d) (7) After 8/1971 every water closet(toilet) must have its own room</a:t>
            </a:r>
          </a:p>
          <a:p>
            <a:pPr lvl="1">
              <a:buFont typeface="Wingdings" pitchFamily="2" charset="2"/>
              <a:buChar char="§"/>
            </a:pPr>
            <a:r>
              <a:rPr lang="en-US" sz="6400" dirty="0"/>
              <a:t>(d) (8) must be lighted naturally or artificially at all hours day or night</a:t>
            </a:r>
          </a:p>
          <a:p>
            <a:pPr lvl="1">
              <a:buFont typeface="Wingdings" pitchFamily="2" charset="2"/>
              <a:buChar char="§"/>
            </a:pPr>
            <a:r>
              <a:rPr lang="en-US" sz="6400" dirty="0"/>
              <a:t>(d) (9) Toilet paper supplied</a:t>
            </a:r>
          </a:p>
          <a:p>
            <a:pPr lvl="1">
              <a:buFont typeface="Wingdings" pitchFamily="2" charset="2"/>
              <a:buChar char="§"/>
            </a:pPr>
            <a:r>
              <a:rPr lang="en-US" sz="6400" dirty="0"/>
              <a:t>(d) (10) Kept in sanitary condition – cleaned at least daily</a:t>
            </a:r>
          </a:p>
          <a:p>
            <a:endParaRPr lang="en-US" dirty="0"/>
          </a:p>
        </p:txBody>
      </p:sp>
    </p:spTree>
    <p:extLst>
      <p:ext uri="{BB962C8B-B14F-4D97-AF65-F5344CB8AC3E}">
        <p14:creationId xmlns:p14="http://schemas.microsoft.com/office/powerpoint/2010/main" val="2441515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a:t>Housing Regulations</a:t>
            </a:r>
          </a:p>
        </p:txBody>
      </p:sp>
      <p:sp>
        <p:nvSpPr>
          <p:cNvPr id="3" name="Content Placeholder 2"/>
          <p:cNvSpPr>
            <a:spLocks noGrp="1"/>
          </p:cNvSpPr>
          <p:nvPr>
            <p:ph idx="1"/>
          </p:nvPr>
        </p:nvSpPr>
        <p:spPr>
          <a:xfrm>
            <a:off x="1752600" y="1193804"/>
            <a:ext cx="4191000" cy="5283196"/>
          </a:xfrm>
        </p:spPr>
        <p:txBody>
          <a:bodyPr>
            <a:normAutofit fontScale="85000" lnSpcReduction="20000"/>
          </a:bodyPr>
          <a:lstStyle/>
          <a:p>
            <a:pPr marL="0" indent="0">
              <a:buNone/>
            </a:pPr>
            <a:r>
              <a:rPr lang="en-US" sz="4600"/>
              <a:t>ETA</a:t>
            </a:r>
          </a:p>
          <a:p>
            <a:r>
              <a:rPr lang="en-US" sz="2000" b="1"/>
              <a:t>Bathing, laundry, hand washing, Showers 654.412</a:t>
            </a:r>
          </a:p>
          <a:p>
            <a:pPr lvl="1">
              <a:buFont typeface="Wingdings" pitchFamily="2" charset="2"/>
              <a:buChar char="§"/>
            </a:pPr>
            <a:r>
              <a:rPr lang="en-US" sz="1600"/>
              <a:t>Hot and cold water under pressure</a:t>
            </a:r>
          </a:p>
          <a:p>
            <a:pPr lvl="1">
              <a:buFont typeface="Wingdings" pitchFamily="2" charset="2"/>
              <a:buChar char="§"/>
            </a:pPr>
            <a:r>
              <a:rPr lang="en-US" sz="1600"/>
              <a:t>Clean and sanitary</a:t>
            </a:r>
          </a:p>
          <a:p>
            <a:pPr lvl="1">
              <a:buFont typeface="Wingdings" pitchFamily="2" charset="2"/>
              <a:buChar char="§"/>
            </a:pPr>
            <a:r>
              <a:rPr lang="en-US" sz="1600"/>
              <a:t>Within </a:t>
            </a:r>
            <a:r>
              <a:rPr lang="en-US" sz="1600" b="1"/>
              <a:t>200 ft. </a:t>
            </a:r>
            <a:r>
              <a:rPr lang="en-US" sz="1600"/>
              <a:t>of living unit</a:t>
            </a:r>
          </a:p>
          <a:p>
            <a:pPr lvl="1">
              <a:buFont typeface="Wingdings" pitchFamily="2" charset="2"/>
              <a:buChar char="§"/>
            </a:pPr>
            <a:r>
              <a:rPr lang="en-US" sz="1600" b="1"/>
              <a:t>One shower head per 15 occupants</a:t>
            </a:r>
          </a:p>
          <a:p>
            <a:pPr lvl="1">
              <a:buFont typeface="Wingdings" pitchFamily="2" charset="2"/>
              <a:buChar char="§"/>
            </a:pPr>
            <a:r>
              <a:rPr lang="en-US" sz="1600"/>
              <a:t>Dry dressing space</a:t>
            </a:r>
          </a:p>
          <a:p>
            <a:pPr lvl="1">
              <a:buFont typeface="Wingdings" pitchFamily="2" charset="2"/>
              <a:buChar char="§"/>
            </a:pPr>
            <a:r>
              <a:rPr lang="en-US" sz="1600"/>
              <a:t>If multiple shower heads present, must be 3 ft. apart &amp; a minimum of 9 sq. ft. floor space per shower head</a:t>
            </a:r>
          </a:p>
          <a:p>
            <a:pPr lvl="1">
              <a:buFont typeface="Wingdings" pitchFamily="2" charset="2"/>
              <a:buChar char="§"/>
            </a:pPr>
            <a:r>
              <a:rPr lang="en-US" sz="1600"/>
              <a:t>Showers have proper drains</a:t>
            </a:r>
          </a:p>
          <a:p>
            <a:pPr lvl="1">
              <a:buFont typeface="Wingdings" pitchFamily="2" charset="2"/>
              <a:buChar char="§"/>
            </a:pPr>
            <a:r>
              <a:rPr lang="en-US" sz="1600"/>
              <a:t>Separate shower facilities for each sex except in family unit</a:t>
            </a:r>
          </a:p>
          <a:p>
            <a:pPr lvl="1">
              <a:buFont typeface="Wingdings" pitchFamily="2" charset="2"/>
              <a:buChar char="§"/>
            </a:pPr>
            <a:r>
              <a:rPr lang="en-US" sz="1600"/>
              <a:t>One sink for each </a:t>
            </a:r>
            <a:r>
              <a:rPr lang="en-US" sz="1600" b="1"/>
              <a:t>15 occupants</a:t>
            </a:r>
          </a:p>
          <a:p>
            <a:pPr lvl="1">
              <a:buFont typeface="Wingdings" pitchFamily="2" charset="2"/>
              <a:buChar char="§"/>
            </a:pPr>
            <a:r>
              <a:rPr lang="en-US" sz="1600"/>
              <a:t>Supplied with hot and cold water under pressure</a:t>
            </a:r>
          </a:p>
          <a:p>
            <a:pPr lvl="1">
              <a:buFont typeface="Wingdings" pitchFamily="2" charset="2"/>
              <a:buChar char="§"/>
            </a:pPr>
            <a:r>
              <a:rPr lang="en-US" sz="1600"/>
              <a:t>One tub/tray per </a:t>
            </a:r>
            <a:r>
              <a:rPr lang="en-US" sz="1600" b="1"/>
              <a:t>25 persons </a:t>
            </a:r>
            <a:r>
              <a:rPr lang="en-US" sz="1600"/>
              <a:t>or</a:t>
            </a:r>
          </a:p>
          <a:p>
            <a:pPr lvl="1">
              <a:buFont typeface="Wingdings" pitchFamily="2" charset="2"/>
              <a:buChar char="§"/>
            </a:pPr>
            <a:r>
              <a:rPr lang="en-US" sz="1600"/>
              <a:t>One mechanical washer per </a:t>
            </a:r>
            <a:r>
              <a:rPr lang="en-US" sz="1600" b="1"/>
              <a:t>50 persons</a:t>
            </a:r>
          </a:p>
          <a:p>
            <a:pPr lvl="1">
              <a:buFont typeface="Wingdings" pitchFamily="2" charset="2"/>
              <a:buChar char="§"/>
            </a:pPr>
            <a:r>
              <a:rPr lang="en-US" sz="1600"/>
              <a:t>With minimum of one tub per 100 persons</a:t>
            </a:r>
          </a:p>
          <a:p>
            <a:pPr lvl="1">
              <a:buFont typeface="Wingdings" pitchFamily="2" charset="2"/>
              <a:buChar char="§"/>
            </a:pPr>
            <a:r>
              <a:rPr lang="en-US" sz="1600"/>
              <a:t>Clothes line or mechanical clothes dryer</a:t>
            </a:r>
          </a:p>
          <a:p>
            <a:endParaRPr lang="en-US"/>
          </a:p>
        </p:txBody>
      </p:sp>
      <p:sp>
        <p:nvSpPr>
          <p:cNvPr id="4" name="Content Placeholder 3"/>
          <p:cNvSpPr>
            <a:spLocks noGrp="1"/>
          </p:cNvSpPr>
          <p:nvPr>
            <p:ph idx="13"/>
          </p:nvPr>
        </p:nvSpPr>
        <p:spPr/>
        <p:txBody>
          <a:bodyPr>
            <a:normAutofit fontScale="70000" lnSpcReduction="20000"/>
          </a:bodyPr>
          <a:lstStyle/>
          <a:p>
            <a:pPr marL="0" indent="0">
              <a:buNone/>
            </a:pPr>
            <a:r>
              <a:rPr lang="en-US" sz="4700" dirty="0"/>
              <a:t>OSHA</a:t>
            </a:r>
          </a:p>
          <a:p>
            <a:r>
              <a:rPr lang="en-US" sz="4700" dirty="0"/>
              <a:t>Laundry, hand washing, &amp; bathing facilities  1910.142 (f)</a:t>
            </a:r>
          </a:p>
          <a:p>
            <a:pPr marL="457200" lvl="1" indent="0">
              <a:buNone/>
            </a:pPr>
            <a:r>
              <a:rPr lang="en-US" sz="2600" b="1" dirty="0"/>
              <a:t>(1) Ratio:</a:t>
            </a:r>
          </a:p>
          <a:p>
            <a:pPr lvl="2">
              <a:buFont typeface="Wingdings" pitchFamily="2" charset="2"/>
              <a:buChar char="§"/>
            </a:pPr>
            <a:r>
              <a:rPr lang="en-US" sz="2600" dirty="0"/>
              <a:t>(i) 1 (one) basin (sink)for each family or for </a:t>
            </a:r>
            <a:r>
              <a:rPr lang="en-US" sz="2600" b="1" dirty="0">
                <a:solidFill>
                  <a:srgbClr val="FF0000"/>
                </a:solidFill>
              </a:rPr>
              <a:t>6 (six) occupants</a:t>
            </a:r>
          </a:p>
          <a:p>
            <a:pPr lvl="2">
              <a:buFont typeface="Wingdings" pitchFamily="2" charset="2"/>
              <a:buChar char="§"/>
            </a:pPr>
            <a:r>
              <a:rPr lang="en-US" sz="2600" dirty="0"/>
              <a:t>(ii) 1 (one) shower head per </a:t>
            </a:r>
            <a:r>
              <a:rPr lang="en-US" sz="2600" b="1" dirty="0">
                <a:solidFill>
                  <a:srgbClr val="FF0000"/>
                </a:solidFill>
              </a:rPr>
              <a:t>10 occupants</a:t>
            </a:r>
          </a:p>
          <a:p>
            <a:pPr lvl="2">
              <a:buFont typeface="Wingdings" pitchFamily="2" charset="2"/>
              <a:buChar char="§"/>
            </a:pPr>
            <a:r>
              <a:rPr lang="en-US" sz="2600" dirty="0"/>
              <a:t>(iii) 1 (one) laundry tray/tub for every </a:t>
            </a:r>
            <a:r>
              <a:rPr lang="en-US" sz="2600" b="1" dirty="0">
                <a:solidFill>
                  <a:srgbClr val="FF0000"/>
                </a:solidFill>
              </a:rPr>
              <a:t>30 occupants</a:t>
            </a:r>
          </a:p>
          <a:p>
            <a:pPr marL="457200" lvl="1" indent="0">
              <a:buNone/>
            </a:pPr>
            <a:r>
              <a:rPr lang="en-US" sz="2600" dirty="0"/>
              <a:t>(2) Floors: smooth but not slippery</a:t>
            </a:r>
          </a:p>
          <a:p>
            <a:pPr lvl="2">
              <a:buFont typeface="Wingdings" pitchFamily="2" charset="2"/>
              <a:buChar char="§"/>
            </a:pPr>
            <a:r>
              <a:rPr lang="en-US" sz="2600" dirty="0"/>
              <a:t>Floor drains </a:t>
            </a:r>
          </a:p>
          <a:p>
            <a:pPr lvl="2">
              <a:buFont typeface="Wingdings" pitchFamily="2" charset="2"/>
              <a:buChar char="§"/>
            </a:pPr>
            <a:r>
              <a:rPr lang="en-US" sz="2600" dirty="0"/>
              <a:t>Walls smooth and impervious to water</a:t>
            </a:r>
          </a:p>
          <a:p>
            <a:pPr marL="457200" lvl="1" indent="0">
              <a:buNone/>
            </a:pPr>
            <a:r>
              <a:rPr lang="en-US" sz="2600" dirty="0"/>
              <a:t>(5) Facilities to dry clothes shall be provided</a:t>
            </a:r>
          </a:p>
          <a:p>
            <a:pPr marL="457200" lvl="1" indent="0">
              <a:buNone/>
            </a:pPr>
            <a:r>
              <a:rPr lang="en-US" sz="2600" dirty="0"/>
              <a:t>(6) All service building shall be kept clean</a:t>
            </a:r>
          </a:p>
          <a:p>
            <a:endParaRPr lang="en-US" dirty="0"/>
          </a:p>
        </p:txBody>
      </p:sp>
    </p:spTree>
    <p:extLst>
      <p:ext uri="{BB962C8B-B14F-4D97-AF65-F5344CB8AC3E}">
        <p14:creationId xmlns:p14="http://schemas.microsoft.com/office/powerpoint/2010/main" val="506289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a:t>Housing Regulations</a:t>
            </a:r>
          </a:p>
        </p:txBody>
      </p:sp>
      <p:sp>
        <p:nvSpPr>
          <p:cNvPr id="3" name="Content Placeholder 2"/>
          <p:cNvSpPr>
            <a:spLocks noGrp="1"/>
          </p:cNvSpPr>
          <p:nvPr>
            <p:ph idx="1"/>
          </p:nvPr>
        </p:nvSpPr>
        <p:spPr>
          <a:xfrm>
            <a:off x="1752600" y="1066800"/>
            <a:ext cx="4191000" cy="5410200"/>
          </a:xfrm>
        </p:spPr>
        <p:txBody>
          <a:bodyPr>
            <a:normAutofit fontScale="70000" lnSpcReduction="20000"/>
          </a:bodyPr>
          <a:lstStyle/>
          <a:p>
            <a:pPr marL="0" indent="0">
              <a:buNone/>
            </a:pPr>
            <a:r>
              <a:rPr lang="en-US" sz="5100"/>
              <a:t>ETA</a:t>
            </a:r>
          </a:p>
          <a:p>
            <a:pPr marL="0" indent="0">
              <a:buNone/>
            </a:pPr>
            <a:r>
              <a:rPr lang="en-US" sz="2100" b="1"/>
              <a:t>Cooking &amp; Eating Facilities 654.413</a:t>
            </a:r>
          </a:p>
          <a:p>
            <a:pPr marL="285750" indent="-285750"/>
            <a:r>
              <a:rPr lang="en-US" sz="2000"/>
              <a:t>Space provided for cooking &amp; eating in individual units</a:t>
            </a:r>
          </a:p>
          <a:p>
            <a:pPr marL="285750" indent="-285750"/>
            <a:r>
              <a:rPr lang="en-US" sz="2000" b="1"/>
              <a:t>One stove or at least 2 burners per 10 occupants</a:t>
            </a:r>
          </a:p>
          <a:p>
            <a:pPr marL="285750" indent="-285750"/>
            <a:r>
              <a:rPr lang="en-US"/>
              <a:t>Counter for food preparation &amp; adequate food storage shelves/cabinets</a:t>
            </a:r>
          </a:p>
          <a:p>
            <a:pPr marL="285750" indent="-285750"/>
            <a:r>
              <a:rPr lang="en-US"/>
              <a:t>Mechanical refrigerator maximum temperature 45°</a:t>
            </a:r>
          </a:p>
          <a:p>
            <a:r>
              <a:rPr lang="en-US"/>
              <a:t>Table and chairs equivalent seating and eating arrangements per number of occupants</a:t>
            </a:r>
          </a:p>
          <a:p>
            <a:r>
              <a:rPr lang="en-US"/>
              <a:t>Adequate lighting and ventilation</a:t>
            </a:r>
          </a:p>
          <a:p>
            <a:r>
              <a:rPr lang="en-US"/>
              <a:t>Adequate sink with hot and cold water under pressure</a:t>
            </a:r>
          </a:p>
          <a:p>
            <a:r>
              <a:rPr lang="en-US"/>
              <a:t>Floors of non-absorbent easy to clean material</a:t>
            </a:r>
          </a:p>
          <a:p>
            <a:r>
              <a:rPr lang="en-US"/>
              <a:t>Wall adjacent to stove easily cleaned, fire resistant</a:t>
            </a:r>
          </a:p>
          <a:p>
            <a:endParaRPr lang="en-US"/>
          </a:p>
        </p:txBody>
      </p:sp>
      <p:sp>
        <p:nvSpPr>
          <p:cNvPr id="4" name="Content Placeholder 3"/>
          <p:cNvSpPr>
            <a:spLocks noGrp="1"/>
          </p:cNvSpPr>
          <p:nvPr>
            <p:ph idx="13"/>
          </p:nvPr>
        </p:nvSpPr>
        <p:spPr>
          <a:xfrm>
            <a:off x="6248400" y="1066800"/>
            <a:ext cx="4191000" cy="5791200"/>
          </a:xfrm>
        </p:spPr>
        <p:txBody>
          <a:bodyPr>
            <a:normAutofit fontScale="55000" lnSpcReduction="20000"/>
          </a:bodyPr>
          <a:lstStyle/>
          <a:p>
            <a:pPr marL="0" indent="0">
              <a:buNone/>
            </a:pPr>
            <a:r>
              <a:rPr lang="en-US" sz="5800" dirty="0"/>
              <a:t>OSHA</a:t>
            </a:r>
          </a:p>
          <a:p>
            <a:pPr marL="0" indent="0">
              <a:buNone/>
            </a:pPr>
            <a:r>
              <a:rPr lang="en-US" sz="2800" b="1" dirty="0"/>
              <a:t>Shelter 1910.142 (b)</a:t>
            </a:r>
          </a:p>
          <a:p>
            <a:r>
              <a:rPr lang="en-US" dirty="0"/>
              <a:t>(</a:t>
            </a:r>
            <a:r>
              <a:rPr lang="en-US" sz="2800" dirty="0"/>
              <a:t>b) (10) </a:t>
            </a:r>
            <a:r>
              <a:rPr lang="en-US" sz="2800" b="1" dirty="0"/>
              <a:t>One stove per 10 occupants </a:t>
            </a:r>
            <a:r>
              <a:rPr lang="en-US" sz="2800" dirty="0"/>
              <a:t>– sanitary facilities for storing and preparing food</a:t>
            </a:r>
          </a:p>
          <a:p>
            <a:r>
              <a:rPr lang="en-US" sz="2800" dirty="0"/>
              <a:t>(b) (11) Heating, cooking, and water heating equipment installed in accordance with State and local ordinances – camps used in cold weather shall have adequate heating equipment</a:t>
            </a:r>
          </a:p>
          <a:p>
            <a:endParaRPr lang="en-US" sz="2800" b="1" dirty="0"/>
          </a:p>
          <a:p>
            <a:endParaRPr lang="en-US" sz="2800" b="1" dirty="0"/>
          </a:p>
          <a:p>
            <a:r>
              <a:rPr lang="en-US" sz="2800" b="1" dirty="0"/>
              <a:t>Kitchens, dining hall, and feeding facilities 1910.142 (i)</a:t>
            </a:r>
            <a:endParaRPr lang="en-US" dirty="0"/>
          </a:p>
          <a:p>
            <a:r>
              <a:rPr lang="en-US" dirty="0"/>
              <a:t>(1) in all camps where central dining or multiple family feeding operations are permitted, </a:t>
            </a:r>
            <a:r>
              <a:rPr lang="en-US" b="1" dirty="0"/>
              <a:t>must </a:t>
            </a:r>
            <a:r>
              <a:rPr lang="en-US" dirty="0"/>
              <a:t>comply with requirements of the “</a:t>
            </a:r>
            <a:r>
              <a:rPr lang="en-US" b="1" dirty="0">
                <a:solidFill>
                  <a:srgbClr val="FF0000"/>
                </a:solidFill>
              </a:rPr>
              <a:t>Food Service Sanitation Ordinance and Code.</a:t>
            </a:r>
            <a:r>
              <a:rPr lang="en-US" dirty="0"/>
              <a:t>”</a:t>
            </a:r>
          </a:p>
          <a:p>
            <a:r>
              <a:rPr lang="en-US" dirty="0"/>
              <a:t>(2) Kitchen and dining hall adequate in size, separate from sleeping quarters, there shall be no direct opening from living or sleeping quarters into kitchen or dining hall</a:t>
            </a:r>
          </a:p>
          <a:p>
            <a:r>
              <a:rPr lang="en-US" dirty="0"/>
              <a:t>(3) No person with any communicable disease shall be employed or permitted to </a:t>
            </a:r>
            <a:r>
              <a:rPr lang="en-US" sz="2000" dirty="0"/>
              <a:t>work in the preparation, cooking, serving, or handling of food</a:t>
            </a:r>
          </a:p>
          <a:p>
            <a:endParaRPr lang="en-US" dirty="0"/>
          </a:p>
        </p:txBody>
      </p:sp>
    </p:spTree>
    <p:extLst>
      <p:ext uri="{BB962C8B-B14F-4D97-AF65-F5344CB8AC3E}">
        <p14:creationId xmlns:p14="http://schemas.microsoft.com/office/powerpoint/2010/main" val="3346016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a:t>Housing Regulations</a:t>
            </a:r>
          </a:p>
        </p:txBody>
      </p:sp>
      <p:sp>
        <p:nvSpPr>
          <p:cNvPr id="3" name="Content Placeholder 2"/>
          <p:cNvSpPr>
            <a:spLocks noGrp="1"/>
          </p:cNvSpPr>
          <p:nvPr>
            <p:ph idx="1"/>
          </p:nvPr>
        </p:nvSpPr>
        <p:spPr/>
        <p:txBody>
          <a:bodyPr>
            <a:normAutofit/>
          </a:bodyPr>
          <a:lstStyle/>
          <a:p>
            <a:pPr marL="0" indent="0">
              <a:buNone/>
            </a:pPr>
            <a:r>
              <a:rPr lang="en-US" sz="3500" dirty="0"/>
              <a:t>ETA</a:t>
            </a:r>
          </a:p>
          <a:p>
            <a:r>
              <a:rPr lang="en-US" sz="2000" dirty="0"/>
              <a:t>Garbage &amp; other refuse 654.414</a:t>
            </a:r>
          </a:p>
          <a:p>
            <a:pPr marL="285750" indent="-285750"/>
            <a:r>
              <a:rPr lang="en-US" sz="1600" dirty="0"/>
              <a:t>Fly tight 20 gallon container</a:t>
            </a:r>
          </a:p>
          <a:p>
            <a:pPr marL="685800" lvl="1">
              <a:buFont typeface="Arial" pitchFamily="34" charset="0"/>
              <a:buChar char="•"/>
            </a:pPr>
            <a:r>
              <a:rPr lang="en-US" sz="1600" dirty="0"/>
              <a:t>At least 1 for each 15 occupants</a:t>
            </a:r>
          </a:p>
          <a:p>
            <a:pPr marL="685800" lvl="1">
              <a:buFont typeface="Arial" pitchFamily="34" charset="0"/>
              <a:buChar char="•"/>
            </a:pPr>
            <a:r>
              <a:rPr lang="en-US" sz="1600" dirty="0"/>
              <a:t>Collected at least 2 times per week</a:t>
            </a:r>
          </a:p>
          <a:p>
            <a:pPr marL="685800" lvl="1">
              <a:buFont typeface="Arial" pitchFamily="34" charset="0"/>
              <a:buChar char="•"/>
            </a:pPr>
            <a:r>
              <a:rPr lang="en-US" sz="1600" dirty="0"/>
              <a:t>Disposal in accordance to state code</a:t>
            </a:r>
          </a:p>
          <a:p>
            <a:r>
              <a:rPr lang="en-US" sz="2000" dirty="0"/>
              <a:t>Insect &amp; Rodent Control 654.415</a:t>
            </a:r>
          </a:p>
          <a:p>
            <a:r>
              <a:rPr lang="en-US" sz="1600" dirty="0"/>
              <a:t>Free of insects, rodents, or other vermin</a:t>
            </a:r>
          </a:p>
          <a:p>
            <a:pPr lvl="1">
              <a:buFont typeface="Arial" panose="020B0604020202020204" pitchFamily="34" charset="0"/>
              <a:buChar char="•"/>
            </a:pPr>
            <a:r>
              <a:rPr lang="en-US" sz="1600" dirty="0"/>
              <a:t>Check for evidence of infestation</a:t>
            </a:r>
            <a:endParaRPr lang="en-US" sz="1800" dirty="0"/>
          </a:p>
        </p:txBody>
      </p:sp>
      <p:sp>
        <p:nvSpPr>
          <p:cNvPr id="4" name="Content Placeholder 3"/>
          <p:cNvSpPr>
            <a:spLocks noGrp="1"/>
          </p:cNvSpPr>
          <p:nvPr>
            <p:ph idx="13"/>
          </p:nvPr>
        </p:nvSpPr>
        <p:spPr/>
        <p:txBody>
          <a:bodyPr/>
          <a:lstStyle/>
          <a:p>
            <a:pPr marL="0" indent="0">
              <a:buNone/>
            </a:pPr>
            <a:r>
              <a:rPr lang="en-US" sz="3200" dirty="0"/>
              <a:t>OSHA</a:t>
            </a:r>
          </a:p>
          <a:p>
            <a:r>
              <a:rPr lang="en-US" sz="1700" dirty="0"/>
              <a:t>Refuse Disposal 1910.142 (h)</a:t>
            </a:r>
          </a:p>
          <a:p>
            <a:r>
              <a:rPr lang="en-US" sz="1700" dirty="0"/>
              <a:t>(1) Fly-tight, rodent-tight container approved by the appropriate health authority</a:t>
            </a:r>
          </a:p>
          <a:p>
            <a:pPr lvl="1">
              <a:buFont typeface="Arial" panose="020B0604020202020204" pitchFamily="34" charset="0"/>
              <a:buChar char="•"/>
            </a:pPr>
            <a:r>
              <a:rPr lang="en-US" sz="1700" dirty="0"/>
              <a:t>Shall be located within 100 feet of each shelter</a:t>
            </a:r>
          </a:p>
          <a:p>
            <a:r>
              <a:rPr lang="en-US" sz="1700" dirty="0"/>
              <a:t>(2) Must be kept clean</a:t>
            </a:r>
          </a:p>
          <a:p>
            <a:r>
              <a:rPr lang="en-US" sz="1700" dirty="0"/>
              <a:t>(3) Shall be emptied when full but no less than 2 times per week</a:t>
            </a:r>
          </a:p>
          <a:p>
            <a:r>
              <a:rPr lang="en-US" sz="1700" dirty="0"/>
              <a:t>Insect &amp; Rodent Control 1910.142 (j)</a:t>
            </a:r>
          </a:p>
          <a:p>
            <a:r>
              <a:rPr lang="en-US" sz="1700" dirty="0"/>
              <a:t>Effective measures shall be taken to prevent infestation</a:t>
            </a:r>
          </a:p>
          <a:p>
            <a:endParaRPr lang="en-US" dirty="0"/>
          </a:p>
        </p:txBody>
      </p:sp>
    </p:spTree>
    <p:extLst>
      <p:ext uri="{BB962C8B-B14F-4D97-AF65-F5344CB8AC3E}">
        <p14:creationId xmlns:p14="http://schemas.microsoft.com/office/powerpoint/2010/main" val="2852367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a:t>Housing Regulations</a:t>
            </a:r>
          </a:p>
        </p:txBody>
      </p:sp>
      <p:sp>
        <p:nvSpPr>
          <p:cNvPr id="3" name="Content Placeholder 2"/>
          <p:cNvSpPr>
            <a:spLocks noGrp="1"/>
          </p:cNvSpPr>
          <p:nvPr>
            <p:ph idx="1"/>
          </p:nvPr>
        </p:nvSpPr>
        <p:spPr/>
        <p:txBody>
          <a:bodyPr>
            <a:normAutofit fontScale="92500" lnSpcReduction="10000"/>
          </a:bodyPr>
          <a:lstStyle/>
          <a:p>
            <a:pPr marL="0" indent="0">
              <a:buNone/>
            </a:pPr>
            <a:r>
              <a:rPr lang="en-US" sz="3500" dirty="0"/>
              <a:t>ETA</a:t>
            </a:r>
          </a:p>
          <a:p>
            <a:pPr marL="0" indent="0">
              <a:buNone/>
            </a:pPr>
            <a:r>
              <a:rPr lang="en-US" sz="2600" dirty="0"/>
              <a:t>Sleeping Facilities 654.416</a:t>
            </a:r>
          </a:p>
          <a:p>
            <a:r>
              <a:rPr lang="en-US" sz="2000" dirty="0"/>
              <a:t>Comfortable beds</a:t>
            </a:r>
          </a:p>
          <a:p>
            <a:r>
              <a:rPr lang="en-US" sz="2000" dirty="0"/>
              <a:t>Clean mattress &amp; covers</a:t>
            </a:r>
          </a:p>
          <a:p>
            <a:r>
              <a:rPr lang="en-US" sz="2000" dirty="0"/>
              <a:t>Beds at least </a:t>
            </a:r>
            <a:r>
              <a:rPr lang="en-US" sz="2000" b="1" dirty="0"/>
              <a:t>30 inches</a:t>
            </a:r>
            <a:r>
              <a:rPr lang="en-US" sz="2000" dirty="0"/>
              <a:t> apart from each other, end to end or side by side</a:t>
            </a:r>
          </a:p>
          <a:p>
            <a:r>
              <a:rPr lang="en-US" sz="2000" dirty="0"/>
              <a:t>Bedding Clean and sanitary</a:t>
            </a:r>
          </a:p>
          <a:p>
            <a:r>
              <a:rPr lang="en-US" sz="2000" dirty="0"/>
              <a:t>Double beds for family </a:t>
            </a:r>
            <a:r>
              <a:rPr lang="en-US" sz="2000" b="1" dirty="0"/>
              <a:t>only</a:t>
            </a:r>
          </a:p>
          <a:p>
            <a:r>
              <a:rPr lang="en-US" sz="2000" dirty="0"/>
              <a:t>No triple bunks</a:t>
            </a:r>
          </a:p>
          <a:p>
            <a:r>
              <a:rPr lang="en-US" sz="2000" dirty="0"/>
              <a:t>Bunk beds must meet clearance</a:t>
            </a:r>
          </a:p>
          <a:p>
            <a:pPr lvl="1">
              <a:buFont typeface="Arial" panose="020B0604020202020204" pitchFamily="34" charset="0"/>
              <a:buChar char="•"/>
            </a:pPr>
            <a:r>
              <a:rPr lang="en-US" dirty="0"/>
              <a:t>27 inches from top of bottom mattress to bottom of top bunk</a:t>
            </a:r>
          </a:p>
          <a:p>
            <a:pPr lvl="1">
              <a:buFont typeface="Arial" panose="020B0604020202020204" pitchFamily="34" charset="0"/>
              <a:buChar char="•"/>
            </a:pPr>
            <a:r>
              <a:rPr lang="en-US" dirty="0"/>
              <a:t>36 inches from top of top mattress to ceiling</a:t>
            </a:r>
          </a:p>
          <a:p>
            <a:endParaRPr lang="en-US" dirty="0"/>
          </a:p>
        </p:txBody>
      </p:sp>
      <p:sp>
        <p:nvSpPr>
          <p:cNvPr id="4" name="Content Placeholder 3"/>
          <p:cNvSpPr>
            <a:spLocks noGrp="1"/>
          </p:cNvSpPr>
          <p:nvPr>
            <p:ph idx="13"/>
          </p:nvPr>
        </p:nvSpPr>
        <p:spPr/>
        <p:txBody>
          <a:bodyPr/>
          <a:lstStyle/>
          <a:p>
            <a:pPr marL="0" indent="0">
              <a:buNone/>
            </a:pPr>
            <a:r>
              <a:rPr lang="en-US" sz="3200" dirty="0"/>
              <a:t>OSHA</a:t>
            </a:r>
          </a:p>
          <a:p>
            <a:pPr marL="0" indent="0">
              <a:buNone/>
            </a:pPr>
            <a:r>
              <a:rPr lang="en-US" dirty="0"/>
              <a:t>Shelter 1910.142 (b)(3)</a:t>
            </a:r>
          </a:p>
          <a:p>
            <a:r>
              <a:rPr lang="en-US" sz="1800" dirty="0"/>
              <a:t>Clean mattresses and suitable storage for personal articles in each room used for sleeping</a:t>
            </a:r>
          </a:p>
          <a:p>
            <a:pPr lvl="1">
              <a:buFont typeface="Arial" panose="020B0604020202020204" pitchFamily="34" charset="0"/>
              <a:buChar char="•"/>
            </a:pPr>
            <a:r>
              <a:rPr lang="en-US" sz="1800" dirty="0"/>
              <a:t>Beds at least </a:t>
            </a:r>
            <a:r>
              <a:rPr lang="en-US" sz="1800" b="1" dirty="0">
                <a:solidFill>
                  <a:srgbClr val="FF0000"/>
                </a:solidFill>
              </a:rPr>
              <a:t>36 inches </a:t>
            </a:r>
            <a:r>
              <a:rPr lang="en-US" sz="1800" dirty="0"/>
              <a:t>apart from each other</a:t>
            </a:r>
          </a:p>
          <a:p>
            <a:pPr lvl="1">
              <a:buFont typeface="Arial" panose="020B0604020202020204" pitchFamily="34" charset="0"/>
              <a:buChar char="•"/>
            </a:pPr>
            <a:r>
              <a:rPr lang="en-US" sz="1800" dirty="0"/>
              <a:t>Beds elevated 12 inches off the floor</a:t>
            </a:r>
          </a:p>
          <a:p>
            <a:pPr lvl="1">
              <a:buFont typeface="Arial" panose="020B0604020202020204" pitchFamily="34" charset="0"/>
              <a:buChar char="•"/>
            </a:pPr>
            <a:r>
              <a:rPr lang="en-US" sz="1800" dirty="0"/>
              <a:t>Bunks must be </a:t>
            </a:r>
            <a:r>
              <a:rPr lang="en-US" sz="1800" b="1" dirty="0">
                <a:solidFill>
                  <a:srgbClr val="FF0000"/>
                </a:solidFill>
              </a:rPr>
              <a:t>48 inches </a:t>
            </a:r>
            <a:r>
              <a:rPr lang="en-US" sz="1800" dirty="0"/>
              <a:t>apart from each other</a:t>
            </a:r>
          </a:p>
          <a:p>
            <a:pPr lvl="1">
              <a:buFont typeface="Arial" panose="020B0604020202020204" pitchFamily="34" charset="0"/>
              <a:buChar char="•"/>
            </a:pPr>
            <a:r>
              <a:rPr lang="en-US" sz="1800" dirty="0"/>
              <a:t>Bunk clearance </a:t>
            </a:r>
            <a:r>
              <a:rPr lang="en-US" sz="1800" b="1" dirty="0"/>
              <a:t>same </a:t>
            </a:r>
            <a:r>
              <a:rPr lang="en-US" sz="1800" dirty="0"/>
              <a:t>as ETA</a:t>
            </a:r>
          </a:p>
          <a:p>
            <a:pPr marL="0" indent="0">
              <a:buNone/>
            </a:pPr>
            <a:endParaRPr lang="en-US" dirty="0"/>
          </a:p>
        </p:txBody>
      </p:sp>
    </p:spTree>
    <p:extLst>
      <p:ext uri="{BB962C8B-B14F-4D97-AF65-F5344CB8AC3E}">
        <p14:creationId xmlns:p14="http://schemas.microsoft.com/office/powerpoint/2010/main" val="3440513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a:t>Housing Regulations</a:t>
            </a:r>
          </a:p>
        </p:txBody>
      </p:sp>
      <p:sp>
        <p:nvSpPr>
          <p:cNvPr id="3" name="Content Placeholder 2"/>
          <p:cNvSpPr>
            <a:spLocks noGrp="1"/>
          </p:cNvSpPr>
          <p:nvPr>
            <p:ph idx="1"/>
          </p:nvPr>
        </p:nvSpPr>
        <p:spPr/>
        <p:txBody>
          <a:bodyPr>
            <a:normAutofit/>
          </a:bodyPr>
          <a:lstStyle/>
          <a:p>
            <a:pPr marL="0" indent="0">
              <a:buNone/>
            </a:pPr>
            <a:r>
              <a:rPr lang="en-US" sz="3200" dirty="0"/>
              <a:t>ETA</a:t>
            </a:r>
          </a:p>
          <a:p>
            <a:pPr marL="0" indent="0">
              <a:buNone/>
            </a:pPr>
            <a:r>
              <a:rPr lang="en-US" sz="2000" dirty="0"/>
              <a:t>Fire, Safety, &amp; First Aid 654.417</a:t>
            </a:r>
          </a:p>
          <a:p>
            <a:r>
              <a:rPr lang="en-US" sz="1600" dirty="0"/>
              <a:t>Building constructed &amp; maintained in conformity to State and local fire safety laws</a:t>
            </a:r>
          </a:p>
          <a:p>
            <a:r>
              <a:rPr lang="en-US" sz="1600" dirty="0"/>
              <a:t>Two means of escape provided</a:t>
            </a:r>
          </a:p>
          <a:p>
            <a:pPr lvl="1">
              <a:buFont typeface="Arial" panose="020B0604020202020204" pitchFamily="34" charset="0"/>
              <a:buChar char="•"/>
            </a:pPr>
            <a:r>
              <a:rPr lang="en-US" sz="1600" dirty="0"/>
              <a:t>Open window of at least 24”X24” (58 </a:t>
            </a:r>
            <a:r>
              <a:rPr lang="en-US" sz="1600" dirty="0" err="1"/>
              <a:t>sqft</a:t>
            </a:r>
            <a:r>
              <a:rPr lang="en-US" sz="1600" dirty="0"/>
              <a:t>)may be used as second means of escape of less than 10 people and in 1 story construction only</a:t>
            </a:r>
          </a:p>
          <a:p>
            <a:pPr lvl="1">
              <a:buFont typeface="Arial" panose="020B0604020202020204" pitchFamily="34" charset="0"/>
              <a:buChar char="•"/>
            </a:pPr>
            <a:r>
              <a:rPr lang="en-US" sz="1600" dirty="0"/>
              <a:t>For more than 10 people, two doors for escape.</a:t>
            </a:r>
          </a:p>
          <a:p>
            <a:pPr lvl="1">
              <a:buFont typeface="Arial" panose="020B0604020202020204" pitchFamily="34" charset="0"/>
              <a:buChar char="•"/>
            </a:pPr>
            <a:r>
              <a:rPr lang="en-US" sz="1600" dirty="0"/>
              <a:t>Second story sleeping quarters &amp; common room have stairway &amp; a permanently affixed exterior ladder or a second stairway</a:t>
            </a:r>
          </a:p>
          <a:p>
            <a:pPr lvl="2"/>
            <a:r>
              <a:rPr lang="en-US" sz="1600" dirty="0"/>
              <a:t>Complies with local fire codes</a:t>
            </a:r>
          </a:p>
          <a:p>
            <a:endParaRPr lang="en-US" dirty="0"/>
          </a:p>
        </p:txBody>
      </p:sp>
      <p:sp>
        <p:nvSpPr>
          <p:cNvPr id="4" name="Content Placeholder 3"/>
          <p:cNvSpPr>
            <a:spLocks noGrp="1"/>
          </p:cNvSpPr>
          <p:nvPr>
            <p:ph idx="13"/>
          </p:nvPr>
        </p:nvSpPr>
        <p:spPr>
          <a:xfrm>
            <a:off x="6248400" y="1193804"/>
            <a:ext cx="4191000" cy="3606796"/>
          </a:xfrm>
        </p:spPr>
        <p:txBody>
          <a:bodyPr/>
          <a:lstStyle/>
          <a:p>
            <a:pPr marL="0" indent="0">
              <a:buNone/>
            </a:pPr>
            <a:r>
              <a:rPr lang="en-US" sz="3200" dirty="0"/>
              <a:t>ETA Cont.</a:t>
            </a:r>
          </a:p>
          <a:p>
            <a:pPr marL="171450" indent="-171450"/>
            <a:r>
              <a:rPr lang="en-US" sz="1600" dirty="0"/>
              <a:t>Fire extinguisher provided &amp; readily accessible</a:t>
            </a:r>
          </a:p>
          <a:p>
            <a:pPr marL="628650" lvl="1" indent="-171450">
              <a:buFont typeface="Arial" panose="020B0604020202020204" pitchFamily="34" charset="0"/>
              <a:buChar char="•"/>
            </a:pPr>
            <a:r>
              <a:rPr lang="en-US" sz="1600" dirty="0"/>
              <a:t>2 ½ gallon stored pressure</a:t>
            </a:r>
          </a:p>
          <a:p>
            <a:pPr marL="628650" lvl="1" indent="-171450">
              <a:buFont typeface="Arial" panose="020B0604020202020204" pitchFamily="34" charset="0"/>
              <a:buChar char="•"/>
            </a:pPr>
            <a:r>
              <a:rPr lang="en-US" sz="1600" dirty="0"/>
              <a:t>Within 100’ from each housing unit</a:t>
            </a:r>
          </a:p>
          <a:p>
            <a:pPr marL="628650" lvl="1" indent="-171450">
              <a:buFont typeface="Arial" panose="020B0604020202020204" pitchFamily="34" charset="0"/>
              <a:buChar char="•"/>
            </a:pPr>
            <a:r>
              <a:rPr lang="en-US" sz="1600" dirty="0"/>
              <a:t>ABC code for all fires</a:t>
            </a:r>
          </a:p>
          <a:p>
            <a:pPr marL="171450" indent="-171450"/>
            <a:r>
              <a:rPr lang="en-US" sz="1600" dirty="0"/>
              <a:t>First aid facilities to include 16 unit first aid kit at a ratio of 1 for 50 occupants</a:t>
            </a:r>
          </a:p>
          <a:p>
            <a:pPr marL="171450" indent="-171450"/>
            <a:r>
              <a:rPr lang="en-US" sz="1600" dirty="0"/>
              <a:t>No flammable or volatile liquids stored adjacent to rooms</a:t>
            </a:r>
          </a:p>
          <a:p>
            <a:pPr marL="171450" indent="-171450"/>
            <a:r>
              <a:rPr lang="en-US" sz="1600" dirty="0"/>
              <a:t>No agricultural pesticides and toxic chemicals stored in housing area</a:t>
            </a:r>
          </a:p>
          <a:p>
            <a:endParaRPr lang="en-US" dirty="0"/>
          </a:p>
        </p:txBody>
      </p:sp>
    </p:spTree>
    <p:extLst>
      <p:ext uri="{BB962C8B-B14F-4D97-AF65-F5344CB8AC3E}">
        <p14:creationId xmlns:p14="http://schemas.microsoft.com/office/powerpoint/2010/main" val="1124814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a:t>Housing Regulations</a:t>
            </a:r>
          </a:p>
        </p:txBody>
      </p:sp>
      <p:sp>
        <p:nvSpPr>
          <p:cNvPr id="3" name="Content Placeholder 2"/>
          <p:cNvSpPr>
            <a:spLocks noGrp="1"/>
          </p:cNvSpPr>
          <p:nvPr>
            <p:ph idx="1"/>
          </p:nvPr>
        </p:nvSpPr>
        <p:spPr/>
        <p:txBody>
          <a:bodyPr/>
          <a:lstStyle/>
          <a:p>
            <a:r>
              <a:rPr lang="en-US" sz="3600" dirty="0"/>
              <a:t>OSHA</a:t>
            </a:r>
          </a:p>
          <a:p>
            <a:pPr marL="0" indent="0">
              <a:buNone/>
            </a:pPr>
            <a:r>
              <a:rPr lang="en-US" dirty="0"/>
              <a:t>First Aid 1910.142 (k)</a:t>
            </a:r>
          </a:p>
          <a:p>
            <a:r>
              <a:rPr lang="en-US" dirty="0"/>
              <a:t>(1) Adequate first aid facilities – same as ETA</a:t>
            </a:r>
          </a:p>
          <a:p>
            <a:endParaRPr lang="en-US" dirty="0"/>
          </a:p>
          <a:p>
            <a:r>
              <a:rPr lang="en-US" dirty="0"/>
              <a:t>(2) Such facilities shall be made accessible for use at all times</a:t>
            </a:r>
          </a:p>
          <a:p>
            <a:endParaRPr lang="en-US" dirty="0"/>
          </a:p>
        </p:txBody>
      </p:sp>
      <p:sp>
        <p:nvSpPr>
          <p:cNvPr id="4" name="Content Placeholder 3"/>
          <p:cNvSpPr>
            <a:spLocks noGrp="1"/>
          </p:cNvSpPr>
          <p:nvPr>
            <p:ph idx="13"/>
          </p:nvPr>
        </p:nvSpPr>
        <p:spPr/>
        <p:txBody>
          <a:bodyPr>
            <a:normAutofit/>
          </a:bodyPr>
          <a:lstStyle/>
          <a:p>
            <a:r>
              <a:rPr lang="en-US" dirty="0"/>
              <a:t>Reporting Communicable Disease 1910.142 (l)</a:t>
            </a:r>
          </a:p>
          <a:p>
            <a:pPr lvl="1">
              <a:buFont typeface="Wingdings" pitchFamily="2" charset="2"/>
              <a:buChar char="§"/>
            </a:pPr>
            <a:r>
              <a:rPr lang="en-US" dirty="0"/>
              <a:t>(1) The camp superintendent must report immediately to the local health authority the names of occupants known to have or suspected of having a communicable disease</a:t>
            </a:r>
          </a:p>
          <a:p>
            <a:pPr marL="742950" lvl="2" indent="-342900">
              <a:buFont typeface="Wingdings" panose="05000000000000000000" pitchFamily="2" charset="2"/>
              <a:buChar char="§"/>
            </a:pPr>
            <a:r>
              <a:rPr lang="en-US" dirty="0"/>
              <a:t>(2) If a camp has a suspected case of food poisoning or unusual prevalence of any illness including fever, diarrhea, sore throat, vomiting, or jaundice symptoms, it shall be immediately reported to the local health authority</a:t>
            </a:r>
          </a:p>
          <a:p>
            <a:endParaRPr lang="en-US" dirty="0"/>
          </a:p>
        </p:txBody>
      </p:sp>
    </p:spTree>
    <p:extLst>
      <p:ext uri="{BB962C8B-B14F-4D97-AF65-F5344CB8AC3E}">
        <p14:creationId xmlns:p14="http://schemas.microsoft.com/office/powerpoint/2010/main" val="3503396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a:t>Tool Box</a:t>
            </a:r>
          </a:p>
        </p:txBody>
      </p:sp>
      <p:sp>
        <p:nvSpPr>
          <p:cNvPr id="4" name="Content Placeholder 3"/>
          <p:cNvSpPr>
            <a:spLocks noGrp="1"/>
          </p:cNvSpPr>
          <p:nvPr>
            <p:ph idx="13"/>
          </p:nvPr>
        </p:nvSpPr>
        <p:spPr/>
        <p:txBody>
          <a:bodyPr/>
          <a:lstStyle/>
          <a:p>
            <a:r>
              <a:rPr lang="en-US"/>
              <a:t>Laser Measure</a:t>
            </a:r>
          </a:p>
          <a:p>
            <a:r>
              <a:rPr lang="en-US"/>
              <a:t>Tape Measure</a:t>
            </a:r>
          </a:p>
          <a:p>
            <a:r>
              <a:rPr lang="en-US"/>
              <a:t>Flashlight</a:t>
            </a:r>
          </a:p>
          <a:p>
            <a:r>
              <a:rPr lang="en-US"/>
              <a:t>Gloves-Disposable</a:t>
            </a:r>
          </a:p>
          <a:p>
            <a:r>
              <a:rPr lang="en-US"/>
              <a:t>Calculator</a:t>
            </a:r>
          </a:p>
          <a:p>
            <a:r>
              <a:rPr lang="en-US"/>
              <a:t>First Aid Kit</a:t>
            </a:r>
          </a:p>
          <a:p>
            <a:r>
              <a:rPr lang="en-US"/>
              <a:t>Pen/Pencil</a:t>
            </a:r>
          </a:p>
          <a:p>
            <a:r>
              <a:rPr lang="en-US"/>
              <a:t>Camera/phone</a:t>
            </a:r>
          </a:p>
          <a:p>
            <a:pPr marL="0" indent="0">
              <a:buNone/>
            </a:pPr>
            <a:endParaRPr lang="en-US"/>
          </a:p>
          <a:p>
            <a:endParaRPr lang="en-US"/>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981200" y="1371601"/>
            <a:ext cx="3661756" cy="2734887"/>
          </a:xfrm>
        </p:spPr>
      </p:pic>
    </p:spTree>
    <p:extLst>
      <p:ext uri="{BB962C8B-B14F-4D97-AF65-F5344CB8AC3E}">
        <p14:creationId xmlns:p14="http://schemas.microsoft.com/office/powerpoint/2010/main" val="2683927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71800" y="3013502"/>
            <a:ext cx="6553200" cy="1200329"/>
          </a:xfrm>
          <a:prstGeom prst="rect">
            <a:avLst/>
          </a:prstGeom>
          <a:noFill/>
        </p:spPr>
        <p:txBody>
          <a:bodyPr wrap="square" rtlCol="0">
            <a:spAutoFit/>
          </a:bodyPr>
          <a:lstStyle/>
          <a:p>
            <a:pPr algn="ctr"/>
            <a:r>
              <a:rPr lang="en-US" sz="7200" dirty="0">
                <a:solidFill>
                  <a:srgbClr val="092C74"/>
                </a:solidFill>
                <a:latin typeface="PermianSlabSerifTypeface" pitchFamily="50" charset="0"/>
              </a:rPr>
              <a:t>Thank You</a:t>
            </a:r>
          </a:p>
        </p:txBody>
      </p:sp>
    </p:spTree>
    <p:extLst>
      <p:ext uri="{BB962C8B-B14F-4D97-AF65-F5344CB8AC3E}">
        <p14:creationId xmlns:p14="http://schemas.microsoft.com/office/powerpoint/2010/main" val="2271439194"/>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4E6C0CC-A9D2-2C43-60AA-7EFC291EF343}"/>
              </a:ext>
            </a:extLst>
          </p:cNvPr>
          <p:cNvSpPr>
            <a:spLocks noGrp="1"/>
          </p:cNvSpPr>
          <p:nvPr>
            <p:ph type="ctrTitle"/>
          </p:nvPr>
        </p:nvSpPr>
        <p:spPr/>
        <p:txBody>
          <a:bodyPr>
            <a:normAutofit/>
          </a:bodyPr>
          <a:lstStyle/>
          <a:p>
            <a:r>
              <a:rPr lang="en-US"/>
              <a:t>Workplace Injuries and Workers Compensation Considerations</a:t>
            </a:r>
          </a:p>
        </p:txBody>
      </p:sp>
      <p:sp>
        <p:nvSpPr>
          <p:cNvPr id="5" name="Subtitle 4">
            <a:extLst>
              <a:ext uri="{FF2B5EF4-FFF2-40B4-BE49-F238E27FC236}">
                <a16:creationId xmlns:a16="http://schemas.microsoft.com/office/drawing/2014/main" id="{72F89E2C-5FE3-6E24-3A89-4F9CAA1CDB1B}"/>
              </a:ext>
            </a:extLst>
          </p:cNvPr>
          <p:cNvSpPr>
            <a:spLocks noGrp="1"/>
          </p:cNvSpPr>
          <p:nvPr>
            <p:ph type="subTitle" idx="1"/>
          </p:nvPr>
        </p:nvSpPr>
        <p:spPr/>
        <p:txBody>
          <a:bodyPr vert="horz" lIns="91440" tIns="45720" rIns="91440" bIns="45720" rtlCol="0" anchor="t">
            <a:normAutofit/>
          </a:bodyPr>
          <a:lstStyle/>
          <a:p>
            <a:r>
              <a:rPr lang="en-US">
                <a:cs typeface="Calibri Light"/>
              </a:rPr>
              <a:t>Jeff Francis, Assistant Administrator</a:t>
            </a:r>
            <a:br>
              <a:rPr lang="en-US">
                <a:cs typeface="Calibri Light"/>
              </a:rPr>
            </a:br>
            <a:r>
              <a:rPr lang="en-US">
                <a:cs typeface="Calibri Light"/>
              </a:rPr>
              <a:t>TN Bureau of Workers' compensation</a:t>
            </a:r>
          </a:p>
        </p:txBody>
      </p:sp>
    </p:spTree>
    <p:extLst>
      <p:ext uri="{BB962C8B-B14F-4D97-AF65-F5344CB8AC3E}">
        <p14:creationId xmlns:p14="http://schemas.microsoft.com/office/powerpoint/2010/main" val="2150020539"/>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4343402"/>
            <a:ext cx="11582400" cy="1422399"/>
          </a:xfrm>
        </p:spPr>
        <p:txBody>
          <a:bodyPr>
            <a:normAutofit fontScale="90000"/>
          </a:bodyPr>
          <a:lstStyle/>
          <a:p>
            <a:r>
              <a:rPr lang="en-US"/>
              <a:t>WC 101</a:t>
            </a:r>
            <a:br>
              <a:rPr lang="en-US"/>
            </a:br>
            <a:r>
              <a:rPr lang="en-US" sz="4133"/>
              <a:t>Best Practices for the Agriculture Industry</a:t>
            </a:r>
          </a:p>
        </p:txBody>
      </p:sp>
      <p:sp>
        <p:nvSpPr>
          <p:cNvPr id="4" name="Text Placeholder 3"/>
          <p:cNvSpPr>
            <a:spLocks noGrp="1"/>
          </p:cNvSpPr>
          <p:nvPr>
            <p:ph type="body" sz="quarter" idx="11"/>
          </p:nvPr>
        </p:nvSpPr>
        <p:spPr/>
        <p:txBody>
          <a:bodyPr/>
          <a:lstStyle/>
          <a:p>
            <a:r>
              <a:rPr lang="en-US" b="1">
                <a:solidFill>
                  <a:srgbClr val="FF0000"/>
                </a:solidFill>
              </a:rPr>
              <a:t>Jeff Francis, Assistant Administrator, Tennessee Bureau of Workers’ Compensation</a:t>
            </a:r>
          </a:p>
        </p:txBody>
      </p:sp>
    </p:spTree>
    <p:extLst>
      <p:ext uri="{BB962C8B-B14F-4D97-AF65-F5344CB8AC3E}">
        <p14:creationId xmlns:p14="http://schemas.microsoft.com/office/powerpoint/2010/main" val="2468653294"/>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34D67-1F8D-4E2D-A809-3068D332500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26A386F-E569-4B6F-956D-055F7496BDD9}"/>
              </a:ext>
            </a:extLst>
          </p:cNvPr>
          <p:cNvSpPr>
            <a:spLocks noGrp="1"/>
          </p:cNvSpPr>
          <p:nvPr>
            <p:ph idx="1"/>
          </p:nvPr>
        </p:nvSpPr>
        <p:spPr>
          <a:xfrm>
            <a:off x="609600" y="2209801"/>
            <a:ext cx="10972800" cy="3657604"/>
          </a:xfrm>
        </p:spPr>
        <p:txBody>
          <a:bodyPr>
            <a:noAutofit/>
          </a:bodyPr>
          <a:lstStyle/>
          <a:p>
            <a:pPr marL="0" indent="0" algn="ctr">
              <a:buNone/>
            </a:pPr>
            <a:r>
              <a:rPr lang="en-US" sz="5867"/>
              <a:t>What is</a:t>
            </a:r>
          </a:p>
          <a:p>
            <a:pPr marL="0" indent="0" algn="ctr">
              <a:buNone/>
            </a:pPr>
            <a:r>
              <a:rPr lang="en-US" sz="5867" b="1">
                <a:solidFill>
                  <a:schemeClr val="tx2"/>
                </a:solidFill>
              </a:rPr>
              <a:t>Workers’ Compensation?</a:t>
            </a:r>
          </a:p>
        </p:txBody>
      </p:sp>
    </p:spTree>
    <p:extLst>
      <p:ext uri="{BB962C8B-B14F-4D97-AF65-F5344CB8AC3E}">
        <p14:creationId xmlns:p14="http://schemas.microsoft.com/office/powerpoint/2010/main" val="3847252384"/>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34D67-1F8D-4E2D-A809-3068D332500E}"/>
              </a:ext>
            </a:extLst>
          </p:cNvPr>
          <p:cNvSpPr>
            <a:spLocks noGrp="1"/>
          </p:cNvSpPr>
          <p:nvPr>
            <p:ph type="title"/>
          </p:nvPr>
        </p:nvSpPr>
        <p:spPr/>
        <p:txBody>
          <a:bodyPr/>
          <a:lstStyle/>
          <a:p>
            <a:r>
              <a:rPr lang="en-US"/>
              <a:t>Workers’ Compensation</a:t>
            </a:r>
          </a:p>
        </p:txBody>
      </p:sp>
      <p:sp>
        <p:nvSpPr>
          <p:cNvPr id="3" name="Content Placeholder 2">
            <a:extLst>
              <a:ext uri="{FF2B5EF4-FFF2-40B4-BE49-F238E27FC236}">
                <a16:creationId xmlns:a16="http://schemas.microsoft.com/office/drawing/2014/main" id="{F26A386F-E569-4B6F-956D-055F7496BDD9}"/>
              </a:ext>
            </a:extLst>
          </p:cNvPr>
          <p:cNvSpPr>
            <a:spLocks noGrp="1"/>
          </p:cNvSpPr>
          <p:nvPr>
            <p:ph idx="1"/>
          </p:nvPr>
        </p:nvSpPr>
        <p:spPr>
          <a:xfrm>
            <a:off x="508000" y="1295397"/>
            <a:ext cx="10972800" cy="3759204"/>
          </a:xfrm>
        </p:spPr>
        <p:txBody>
          <a:bodyPr>
            <a:noAutofit/>
          </a:bodyPr>
          <a:lstStyle/>
          <a:p>
            <a:pPr marL="0" indent="0">
              <a:buNone/>
            </a:pPr>
            <a:r>
              <a:rPr lang="en-US" sz="4533"/>
              <a:t>An insurance program that provides:</a:t>
            </a:r>
          </a:p>
          <a:p>
            <a:pPr marL="0" indent="0">
              <a:buNone/>
            </a:pPr>
            <a:r>
              <a:rPr lang="en-US" sz="1333"/>
              <a:t> </a:t>
            </a:r>
          </a:p>
          <a:p>
            <a:pPr marL="609585" lvl="1" indent="0">
              <a:buNone/>
            </a:pPr>
            <a:r>
              <a:rPr lang="en-US" sz="800">
                <a:solidFill>
                  <a:schemeClr val="tx1"/>
                </a:solidFill>
              </a:rPr>
              <a:t> </a:t>
            </a:r>
          </a:p>
          <a:p>
            <a:pPr marL="0" indent="0">
              <a:buNone/>
            </a:pPr>
            <a:endParaRPr lang="en-US" sz="1333"/>
          </a:p>
          <a:p>
            <a:pPr marL="0" indent="0">
              <a:buNone/>
            </a:pPr>
            <a:endParaRPr lang="en-US" sz="1333"/>
          </a:p>
          <a:p>
            <a:pPr marL="0" indent="0">
              <a:buNone/>
            </a:pPr>
            <a:endParaRPr lang="en-US" sz="1333"/>
          </a:p>
          <a:p>
            <a:pPr marL="0" indent="0">
              <a:buNone/>
            </a:pPr>
            <a:endParaRPr lang="en-US" sz="1333"/>
          </a:p>
          <a:p>
            <a:pPr marL="0" indent="0">
              <a:buNone/>
            </a:pPr>
            <a:endParaRPr lang="en-US" sz="1867"/>
          </a:p>
          <a:p>
            <a:pPr marL="0" indent="0">
              <a:buNone/>
            </a:pPr>
            <a:r>
              <a:rPr lang="en-US" sz="1867"/>
              <a:t>                  Medical Benefits	       Wage Replacement Benefits</a:t>
            </a:r>
          </a:p>
          <a:p>
            <a:pPr marL="0" indent="0">
              <a:buNone/>
            </a:pPr>
            <a:endParaRPr lang="en-US" sz="1867"/>
          </a:p>
          <a:p>
            <a:pPr marL="0" indent="0">
              <a:buNone/>
            </a:pPr>
            <a:r>
              <a:rPr lang="en-US" sz="4533"/>
              <a:t>to workers who are injured or become ill as a direct result of their job</a:t>
            </a:r>
            <a:endParaRPr lang="en-US" sz="1067"/>
          </a:p>
        </p:txBody>
      </p:sp>
      <p:pic>
        <p:nvPicPr>
          <p:cNvPr id="5" name="Picture 4" descr="Shape&#10;&#10;Description automatically generated with low confidence">
            <a:extLst>
              <a:ext uri="{FF2B5EF4-FFF2-40B4-BE49-F238E27FC236}">
                <a16:creationId xmlns:a16="http://schemas.microsoft.com/office/drawing/2014/main" id="{95E6F18F-8519-944D-9AE4-E03F2C41D6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8801" y="2142280"/>
            <a:ext cx="1693121" cy="1693121"/>
          </a:xfrm>
          <a:prstGeom prst="rect">
            <a:avLst/>
          </a:prstGeom>
        </p:spPr>
      </p:pic>
      <p:pic>
        <p:nvPicPr>
          <p:cNvPr id="9" name="Picture 8" descr="Shape&#10;&#10;Description automatically generated with low confidence">
            <a:extLst>
              <a:ext uri="{FF2B5EF4-FFF2-40B4-BE49-F238E27FC236}">
                <a16:creationId xmlns:a16="http://schemas.microsoft.com/office/drawing/2014/main" id="{DEDF8468-595A-5F85-7BD4-02C19AF02E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0197" y="2235197"/>
            <a:ext cx="1701804" cy="1701804"/>
          </a:xfrm>
          <a:prstGeom prst="rect">
            <a:avLst/>
          </a:prstGeom>
        </p:spPr>
      </p:pic>
    </p:spTree>
    <p:extLst>
      <p:ext uri="{BB962C8B-B14F-4D97-AF65-F5344CB8AC3E}">
        <p14:creationId xmlns:p14="http://schemas.microsoft.com/office/powerpoint/2010/main" val="855981161"/>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34D67-1F8D-4E2D-A809-3068D332500E}"/>
              </a:ext>
            </a:extLst>
          </p:cNvPr>
          <p:cNvSpPr>
            <a:spLocks noGrp="1"/>
          </p:cNvSpPr>
          <p:nvPr>
            <p:ph type="title"/>
          </p:nvPr>
        </p:nvSpPr>
        <p:spPr/>
        <p:txBody>
          <a:bodyPr/>
          <a:lstStyle/>
          <a:p>
            <a:r>
              <a:rPr lang="en-US"/>
              <a:t>Purpose</a:t>
            </a:r>
          </a:p>
        </p:txBody>
      </p:sp>
      <p:sp>
        <p:nvSpPr>
          <p:cNvPr id="3" name="Content Placeholder 2">
            <a:extLst>
              <a:ext uri="{FF2B5EF4-FFF2-40B4-BE49-F238E27FC236}">
                <a16:creationId xmlns:a16="http://schemas.microsoft.com/office/drawing/2014/main" id="{F26A386F-E569-4B6F-956D-055F7496BDD9}"/>
              </a:ext>
            </a:extLst>
          </p:cNvPr>
          <p:cNvSpPr>
            <a:spLocks noGrp="1"/>
          </p:cNvSpPr>
          <p:nvPr>
            <p:ph idx="1"/>
          </p:nvPr>
        </p:nvSpPr>
        <p:spPr/>
        <p:txBody>
          <a:bodyPr>
            <a:noAutofit/>
          </a:bodyPr>
          <a:lstStyle/>
          <a:p>
            <a:pPr marL="0" indent="0" algn="ctr">
              <a:buNone/>
            </a:pPr>
            <a:r>
              <a:rPr lang="en-US" sz="5867"/>
              <a:t>What is the </a:t>
            </a:r>
          </a:p>
          <a:p>
            <a:pPr marL="0" indent="0" algn="ctr">
              <a:buNone/>
            </a:pPr>
            <a:r>
              <a:rPr lang="en-US" sz="5867"/>
              <a:t>main purpose of </a:t>
            </a:r>
          </a:p>
          <a:p>
            <a:pPr marL="0" indent="0" algn="ctr">
              <a:buNone/>
            </a:pPr>
            <a:r>
              <a:rPr lang="en-US" sz="5867" b="1">
                <a:solidFill>
                  <a:schemeClr val="tx2"/>
                </a:solidFill>
              </a:rPr>
              <a:t>Workers’ Compensation?</a:t>
            </a:r>
          </a:p>
        </p:txBody>
      </p:sp>
    </p:spTree>
    <p:extLst>
      <p:ext uri="{BB962C8B-B14F-4D97-AF65-F5344CB8AC3E}">
        <p14:creationId xmlns:p14="http://schemas.microsoft.com/office/powerpoint/2010/main" val="2924032853"/>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34D67-1F8D-4E2D-A809-3068D332500E}"/>
              </a:ext>
            </a:extLst>
          </p:cNvPr>
          <p:cNvSpPr>
            <a:spLocks noGrp="1"/>
          </p:cNvSpPr>
          <p:nvPr>
            <p:ph type="title"/>
          </p:nvPr>
        </p:nvSpPr>
        <p:spPr/>
        <p:txBody>
          <a:bodyPr/>
          <a:lstStyle/>
          <a:p>
            <a:r>
              <a:rPr lang="en-US"/>
              <a:t>Purpose of Workers’ Compensation</a:t>
            </a:r>
          </a:p>
        </p:txBody>
      </p:sp>
      <p:sp>
        <p:nvSpPr>
          <p:cNvPr id="3" name="Content Placeholder 2">
            <a:extLst>
              <a:ext uri="{FF2B5EF4-FFF2-40B4-BE49-F238E27FC236}">
                <a16:creationId xmlns:a16="http://schemas.microsoft.com/office/drawing/2014/main" id="{F26A386F-E569-4B6F-956D-055F7496BDD9}"/>
              </a:ext>
            </a:extLst>
          </p:cNvPr>
          <p:cNvSpPr>
            <a:spLocks noGrp="1"/>
          </p:cNvSpPr>
          <p:nvPr>
            <p:ph idx="1"/>
          </p:nvPr>
        </p:nvSpPr>
        <p:spPr/>
        <p:txBody>
          <a:bodyPr>
            <a:noAutofit/>
          </a:bodyPr>
          <a:lstStyle/>
          <a:p>
            <a:pPr marL="0" indent="0">
              <a:buNone/>
            </a:pPr>
            <a:r>
              <a:rPr lang="en-US" sz="4533"/>
              <a:t>It’s to help injured employees:</a:t>
            </a:r>
          </a:p>
          <a:p>
            <a:pPr lvl="1"/>
            <a:r>
              <a:rPr lang="en-US" sz="4000">
                <a:solidFill>
                  <a:schemeClr val="tx1"/>
                </a:solidFill>
              </a:rPr>
              <a:t>Return to their health</a:t>
            </a:r>
          </a:p>
          <a:p>
            <a:pPr lvl="1"/>
            <a:r>
              <a:rPr lang="en-US" sz="4000">
                <a:solidFill>
                  <a:schemeClr val="tx1"/>
                </a:solidFill>
              </a:rPr>
              <a:t>Return to their jobs</a:t>
            </a:r>
          </a:p>
          <a:p>
            <a:pPr marL="0" indent="0">
              <a:buNone/>
            </a:pPr>
            <a:endParaRPr lang="en-US" sz="2667"/>
          </a:p>
          <a:p>
            <a:pPr marL="0" indent="0">
              <a:buNone/>
            </a:pPr>
            <a:r>
              <a:rPr lang="en-US" sz="4533" b="1" i="1"/>
              <a:t>As quickly as possible.</a:t>
            </a:r>
          </a:p>
        </p:txBody>
      </p:sp>
      <p:pic>
        <p:nvPicPr>
          <p:cNvPr id="7" name="Picture 6" descr="Shape&#10;&#10;Description automatically generated with low confidence">
            <a:extLst>
              <a:ext uri="{FF2B5EF4-FFF2-40B4-BE49-F238E27FC236}">
                <a16:creationId xmlns:a16="http://schemas.microsoft.com/office/drawing/2014/main" id="{CDA699B3-2052-50DF-49AD-CDFC668CB3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8400" y="3022600"/>
            <a:ext cx="3386243" cy="3386243"/>
          </a:xfrm>
          <a:prstGeom prst="rect">
            <a:avLst/>
          </a:prstGeom>
        </p:spPr>
      </p:pic>
    </p:spTree>
    <p:extLst>
      <p:ext uri="{BB962C8B-B14F-4D97-AF65-F5344CB8AC3E}">
        <p14:creationId xmlns:p14="http://schemas.microsoft.com/office/powerpoint/2010/main" val="1086346245"/>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sky, outdoor&#10;&#10;Description automatically generated">
            <a:extLst>
              <a:ext uri="{FF2B5EF4-FFF2-40B4-BE49-F238E27FC236}">
                <a16:creationId xmlns:a16="http://schemas.microsoft.com/office/drawing/2014/main" id="{8E03253F-6EF5-313B-5633-BE296BF6B112}"/>
              </a:ext>
            </a:extLst>
          </p:cNvPr>
          <p:cNvPicPr>
            <a:picLocks noChangeAspect="1"/>
          </p:cNvPicPr>
          <p:nvPr/>
        </p:nvPicPr>
        <p:blipFill rotWithShape="1">
          <a:blip r:embed="rId2" cstate="print">
            <a:alphaModFix amt="35000"/>
            <a:extLst>
              <a:ext uri="{28A0092B-C50C-407E-A947-70E740481C1C}">
                <a14:useLocalDpi xmlns:a14="http://schemas.microsoft.com/office/drawing/2010/main" val="0"/>
              </a:ext>
            </a:extLst>
          </a:blip>
          <a:srcRect t="5863" b="5863"/>
          <a:stretch/>
        </p:blipFill>
        <p:spPr>
          <a:xfrm>
            <a:off x="0" y="0"/>
            <a:ext cx="12192000" cy="6858000"/>
          </a:xfrm>
          <a:prstGeom prst="rect">
            <a:avLst/>
          </a:prstGeom>
        </p:spPr>
      </p:pic>
      <p:sp>
        <p:nvSpPr>
          <p:cNvPr id="3" name="Content Placeholder 2"/>
          <p:cNvSpPr>
            <a:spLocks noGrp="1"/>
          </p:cNvSpPr>
          <p:nvPr>
            <p:ph idx="1"/>
          </p:nvPr>
        </p:nvSpPr>
        <p:spPr>
          <a:xfrm>
            <a:off x="101600" y="76200"/>
            <a:ext cx="11785600" cy="6096000"/>
          </a:xfrm>
        </p:spPr>
        <p:txBody>
          <a:bodyPr>
            <a:normAutofit/>
          </a:bodyPr>
          <a:lstStyle/>
          <a:p>
            <a:pPr marL="0" indent="0">
              <a:buNone/>
            </a:pPr>
            <a:r>
              <a:rPr lang="en-US" sz="4000" b="1"/>
              <a:t>Workers’ Comp in the US is a state-mandated and regulated system.  </a:t>
            </a:r>
          </a:p>
          <a:p>
            <a:pPr marL="0" indent="0">
              <a:buNone/>
            </a:pPr>
            <a:endParaRPr lang="en-US" sz="800" b="1"/>
          </a:p>
          <a:p>
            <a:pPr marL="0" indent="0">
              <a:buNone/>
            </a:pPr>
            <a:r>
              <a:rPr lang="en-US" sz="4000" b="1"/>
              <a:t>States have differences in their:</a:t>
            </a:r>
          </a:p>
          <a:p>
            <a:pPr lvl="1"/>
            <a:r>
              <a:rPr lang="en-US" sz="3467" b="1"/>
              <a:t>Coverage requirements</a:t>
            </a:r>
          </a:p>
          <a:p>
            <a:pPr lvl="1"/>
            <a:r>
              <a:rPr lang="en-US" sz="3467" b="1"/>
              <a:t>Eligibility for benefits</a:t>
            </a:r>
          </a:p>
          <a:p>
            <a:pPr lvl="1"/>
            <a:r>
              <a:rPr lang="en-US" sz="3467" b="1"/>
              <a:t>Type and Amount of benefits</a:t>
            </a:r>
          </a:p>
          <a:p>
            <a:pPr lvl="1"/>
            <a:r>
              <a:rPr lang="en-US" sz="3467" b="1"/>
              <a:t>Penalties for not complying</a:t>
            </a:r>
          </a:p>
          <a:p>
            <a:pPr marL="609585" lvl="1" indent="0">
              <a:buNone/>
            </a:pPr>
            <a:endParaRPr lang="en-US" sz="2667" b="1"/>
          </a:p>
          <a:p>
            <a:pPr marL="609585" lvl="1" indent="0">
              <a:buNone/>
            </a:pPr>
            <a:r>
              <a:rPr lang="en-US" sz="3467" b="1" u="sng"/>
              <a:t>This presentation covers only Tennessee claims.</a:t>
            </a:r>
            <a:endParaRPr lang="en-US" b="1" u="sng"/>
          </a:p>
        </p:txBody>
      </p:sp>
    </p:spTree>
    <p:extLst>
      <p:ext uri="{BB962C8B-B14F-4D97-AF65-F5344CB8AC3E}">
        <p14:creationId xmlns:p14="http://schemas.microsoft.com/office/powerpoint/2010/main" val="2049703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1000"/>
                                        <p:tgtEl>
                                          <p:spTgt spid="3">
                                            <p:txEl>
                                              <p:pRg st="3" end="3"/>
                                            </p:txEl>
                                          </p:spTgt>
                                        </p:tgtEl>
                                      </p:cBhvr>
                                    </p:animEffect>
                                    <p:anim calcmode="lin" valueType="num">
                                      <p:cBhvr>
                                        <p:cTn id="1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1000"/>
                                        <p:tgtEl>
                                          <p:spTgt spid="3">
                                            <p:txEl>
                                              <p:pRg st="4" end="4"/>
                                            </p:txEl>
                                          </p:spTgt>
                                        </p:tgtEl>
                                      </p:cBhvr>
                                    </p:animEffect>
                                    <p:anim calcmode="lin" valueType="num">
                                      <p:cBhvr>
                                        <p:cTn id="1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1000"/>
                                        <p:tgtEl>
                                          <p:spTgt spid="3">
                                            <p:txEl>
                                              <p:pRg st="5" end="5"/>
                                            </p:txEl>
                                          </p:spTgt>
                                        </p:tgtEl>
                                      </p:cBhvr>
                                    </p:animEffect>
                                    <p:anim calcmode="lin" valueType="num">
                                      <p:cBhvr>
                                        <p:cTn id="2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5" end="5"/>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1000"/>
                                        <p:tgtEl>
                                          <p:spTgt spid="3">
                                            <p:txEl>
                                              <p:pRg st="6" end="6"/>
                                            </p:txEl>
                                          </p:spTgt>
                                        </p:tgtEl>
                                      </p:cBhvr>
                                    </p:animEffect>
                                    <p:anim calcmode="lin" valueType="num">
                                      <p:cBhvr>
                                        <p:cTn id="2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3">
                                            <p:txEl>
                                              <p:pRg st="8" end="8"/>
                                            </p:txEl>
                                          </p:spTgt>
                                        </p:tgtEl>
                                        <p:attrNameLst>
                                          <p:attrName>style.visibility</p:attrName>
                                        </p:attrNameLst>
                                      </p:cBhvr>
                                      <p:to>
                                        <p:strVal val="visible"/>
                                      </p:to>
                                    </p:set>
                                    <p:animEffect transition="in" filter="fade">
                                      <p:cBhvr>
                                        <p:cTn id="34" dur="1000"/>
                                        <p:tgtEl>
                                          <p:spTgt spid="3">
                                            <p:txEl>
                                              <p:pRg st="8" end="8"/>
                                            </p:txEl>
                                          </p:spTgt>
                                        </p:tgtEl>
                                      </p:cBhvr>
                                    </p:animEffect>
                                    <p:anim calcmode="lin" valueType="num">
                                      <p:cBhvr>
                                        <p:cTn id="3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atin typeface="Open Sans" panose="020B0606030504020204" pitchFamily="34" charset="0"/>
                <a:ea typeface="Open Sans" panose="020B0606030504020204" pitchFamily="34" charset="0"/>
                <a:cs typeface="Open Sans" panose="020B0606030504020204" pitchFamily="34" charset="0"/>
              </a:rPr>
              <a:t>During This Presentation:</a:t>
            </a:r>
          </a:p>
        </p:txBody>
      </p:sp>
      <p:sp>
        <p:nvSpPr>
          <p:cNvPr id="4" name="Rectangle 3"/>
          <p:cNvSpPr>
            <a:spLocks noGrp="1" noChangeArrowheads="1"/>
          </p:cNvSpPr>
          <p:nvPr>
            <p:ph idx="1"/>
          </p:nvPr>
        </p:nvSpPr>
        <p:spPr>
          <a:xfrm>
            <a:off x="0" y="1498601"/>
            <a:ext cx="11379200" cy="4165599"/>
          </a:xfrm>
        </p:spPr>
        <p:txBody>
          <a:bodyPr>
            <a:noAutofit/>
          </a:bodyPr>
          <a:lstStyle/>
          <a:p>
            <a:pPr marL="146300" indent="0">
              <a:buNone/>
              <a:defRPr/>
            </a:pPr>
            <a:r>
              <a:rPr lang="en-US" sz="3200"/>
              <a:t>I am going to introduce you to some practical ideas to help: </a:t>
            </a:r>
          </a:p>
          <a:p>
            <a:pPr lvl="1">
              <a:defRPr/>
            </a:pPr>
            <a:r>
              <a:rPr lang="en-US" sz="2933"/>
              <a:t>Understand Tennessee’s system</a:t>
            </a:r>
          </a:p>
          <a:p>
            <a:pPr lvl="1">
              <a:defRPr/>
            </a:pPr>
            <a:r>
              <a:rPr lang="en-US" sz="2933"/>
              <a:t>Make the process </a:t>
            </a:r>
            <a:r>
              <a:rPr lang="en-US" sz="2933" u="sng">
                <a:solidFill>
                  <a:srgbClr val="FF0000"/>
                </a:solidFill>
              </a:rPr>
              <a:t>FAIR</a:t>
            </a:r>
            <a:r>
              <a:rPr lang="en-US" sz="2933">
                <a:solidFill>
                  <a:srgbClr val="FF0000"/>
                </a:solidFill>
              </a:rPr>
              <a:t> </a:t>
            </a:r>
            <a:r>
              <a:rPr lang="en-US" sz="2933"/>
              <a:t>for everyone whenever someone gets hurt at work.</a:t>
            </a:r>
          </a:p>
        </p:txBody>
      </p:sp>
    </p:spTree>
    <p:extLst>
      <p:ext uri="{BB962C8B-B14F-4D97-AF65-F5344CB8AC3E}">
        <p14:creationId xmlns:p14="http://schemas.microsoft.com/office/powerpoint/2010/main" val="1008151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1000"/>
                                        <p:tgtEl>
                                          <p:spTgt spid="4">
                                            <p:txEl>
                                              <p:pRg st="2" end="2"/>
                                            </p:txEl>
                                          </p:spTgt>
                                        </p:tgtEl>
                                      </p:cBhvr>
                                    </p:animEffect>
                                    <p:anim calcmode="lin" valueType="num">
                                      <p:cBhvr>
                                        <p:cTn id="13"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2579965"/>
          </a:xfrm>
          <a:prstGeom prst="rect">
            <a:avLst/>
          </a:prstGeom>
          <a:solidFill>
            <a:srgbClr val="08122B"/>
          </a:solidFill>
        </p:spPr>
        <p:txBody>
          <a:bodyPr/>
          <a:lstStyle/>
          <a:p>
            <a:endParaRPr lang="en-US"/>
          </a:p>
        </p:txBody>
      </p:sp>
      <p:pic>
        <p:nvPicPr>
          <p:cNvPr id="3" name="Picture 3"/>
          <p:cNvPicPr>
            <a:picLocks noChangeAspect="1"/>
          </p:cNvPicPr>
          <p:nvPr/>
        </p:nvPicPr>
        <p:blipFill>
          <a:blip r:embed="rId2"/>
          <a:srcRect l="10504" r="11586"/>
          <a:stretch>
            <a:fillRect/>
          </a:stretch>
        </p:blipFill>
        <p:spPr>
          <a:xfrm>
            <a:off x="1" y="2579965"/>
            <a:ext cx="6526532" cy="4278035"/>
          </a:xfrm>
          <a:prstGeom prst="rect">
            <a:avLst/>
          </a:prstGeom>
        </p:spPr>
      </p:pic>
      <p:sp>
        <p:nvSpPr>
          <p:cNvPr id="4" name="TextBox 4"/>
          <p:cNvSpPr txBox="1"/>
          <p:nvPr/>
        </p:nvSpPr>
        <p:spPr>
          <a:xfrm>
            <a:off x="1593475" y="857837"/>
            <a:ext cx="8971431" cy="783612"/>
          </a:xfrm>
          <a:prstGeom prst="rect">
            <a:avLst/>
          </a:prstGeom>
        </p:spPr>
        <p:txBody>
          <a:bodyPr lIns="0" tIns="0" rIns="0" bIns="0" rtlCol="0" anchor="t">
            <a:spAutoFit/>
          </a:bodyPr>
          <a:lstStyle/>
          <a:p>
            <a:pPr algn="ctr" defTabSz="857199">
              <a:lnSpc>
                <a:spcPts val="6299"/>
              </a:lnSpc>
              <a:defRPr/>
            </a:pPr>
            <a:r>
              <a:rPr lang="en-US" sz="5249">
                <a:solidFill>
                  <a:srgbClr val="F5F6F4"/>
                </a:solidFill>
                <a:latin typeface="Halant Medium"/>
              </a:rPr>
              <a:t>Both sides have rights</a:t>
            </a:r>
          </a:p>
        </p:txBody>
      </p:sp>
      <p:sp>
        <p:nvSpPr>
          <p:cNvPr id="5" name="TextBox 5"/>
          <p:cNvSpPr txBox="1"/>
          <p:nvPr/>
        </p:nvSpPr>
        <p:spPr>
          <a:xfrm>
            <a:off x="6731226" y="3530601"/>
            <a:ext cx="5257575" cy="2868093"/>
          </a:xfrm>
          <a:prstGeom prst="rect">
            <a:avLst/>
          </a:prstGeom>
        </p:spPr>
        <p:txBody>
          <a:bodyPr wrap="square" lIns="0" tIns="0" rIns="0" bIns="0" rtlCol="0" anchor="t">
            <a:spAutoFit/>
          </a:bodyPr>
          <a:lstStyle/>
          <a:p>
            <a:pPr algn="ctr" defTabSz="857199">
              <a:lnSpc>
                <a:spcPts val="4499"/>
              </a:lnSpc>
              <a:defRPr/>
            </a:pPr>
            <a:r>
              <a:rPr lang="en-US" sz="3749" u="sng">
                <a:solidFill>
                  <a:srgbClr val="004AAD"/>
                </a:solidFill>
                <a:latin typeface="Halant Medium"/>
              </a:rPr>
              <a:t>Employees</a:t>
            </a:r>
            <a:r>
              <a:rPr lang="en-US" sz="3749">
                <a:solidFill>
                  <a:srgbClr val="004AAD"/>
                </a:solidFill>
                <a:latin typeface="Halant Medium"/>
              </a:rPr>
              <a:t> </a:t>
            </a:r>
            <a:r>
              <a:rPr lang="en-US" sz="3749">
                <a:solidFill>
                  <a:srgbClr val="000000"/>
                </a:solidFill>
                <a:latin typeface="Halant Medium"/>
              </a:rPr>
              <a:t>have a right to the </a:t>
            </a:r>
            <a:r>
              <a:rPr lang="en-US" sz="3749">
                <a:solidFill>
                  <a:srgbClr val="FF1616"/>
                </a:solidFill>
                <a:latin typeface="Halant Medium"/>
              </a:rPr>
              <a:t>medical and </a:t>
            </a:r>
          </a:p>
          <a:p>
            <a:pPr algn="ctr" defTabSz="857199">
              <a:lnSpc>
                <a:spcPts val="4499"/>
              </a:lnSpc>
              <a:defRPr/>
            </a:pPr>
            <a:r>
              <a:rPr lang="en-US" sz="3749">
                <a:solidFill>
                  <a:srgbClr val="FF1616"/>
                </a:solidFill>
                <a:latin typeface="Halant Medium"/>
              </a:rPr>
              <a:t>wage replacement</a:t>
            </a:r>
            <a:r>
              <a:rPr lang="en-US" sz="3749">
                <a:solidFill>
                  <a:srgbClr val="000000"/>
                </a:solidFill>
                <a:latin typeface="Halant Medium"/>
              </a:rPr>
              <a:t> </a:t>
            </a:r>
            <a:r>
              <a:rPr lang="en-US" sz="3749">
                <a:solidFill>
                  <a:srgbClr val="FF1616"/>
                </a:solidFill>
                <a:latin typeface="Halant Medium"/>
              </a:rPr>
              <a:t>benefits </a:t>
            </a:r>
            <a:r>
              <a:rPr lang="en-US" sz="3749">
                <a:solidFill>
                  <a:srgbClr val="000000"/>
                </a:solidFill>
                <a:latin typeface="Halant Medium"/>
              </a:rPr>
              <a:t>in the law if their work causes their injury. </a:t>
            </a:r>
          </a:p>
        </p:txBody>
      </p:sp>
    </p:spTree>
    <p:extLst>
      <p:ext uri="{BB962C8B-B14F-4D97-AF65-F5344CB8AC3E}">
        <p14:creationId xmlns:p14="http://schemas.microsoft.com/office/powerpoint/2010/main" val="2472228025"/>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067"/>
              <a:t>Employee Rights</a:t>
            </a:r>
          </a:p>
        </p:txBody>
      </p:sp>
      <p:sp>
        <p:nvSpPr>
          <p:cNvPr id="3" name="Content Placeholder 2"/>
          <p:cNvSpPr>
            <a:spLocks noGrp="1"/>
          </p:cNvSpPr>
          <p:nvPr>
            <p:ph idx="1"/>
          </p:nvPr>
        </p:nvSpPr>
        <p:spPr>
          <a:xfrm>
            <a:off x="406400" y="1701800"/>
            <a:ext cx="10871200" cy="5029200"/>
          </a:xfrm>
        </p:spPr>
        <p:txBody>
          <a:bodyPr>
            <a:normAutofit/>
          </a:bodyPr>
          <a:lstStyle/>
          <a:p>
            <a:pPr marL="0" indent="0">
              <a:buNone/>
            </a:pPr>
            <a:r>
              <a:rPr lang="en-US" sz="3733"/>
              <a:t>An employee has a right to report an injury or illness he/she </a:t>
            </a:r>
            <a:r>
              <a:rPr lang="en-US" sz="3733" i="1">
                <a:solidFill>
                  <a:srgbClr val="FF0000"/>
                </a:solidFill>
              </a:rPr>
              <a:t>suspects</a:t>
            </a:r>
            <a:r>
              <a:rPr lang="en-US" sz="3733">
                <a:solidFill>
                  <a:srgbClr val="FF0000"/>
                </a:solidFill>
              </a:rPr>
              <a:t> </a:t>
            </a:r>
            <a:r>
              <a:rPr lang="en-US" sz="3733"/>
              <a:t>was caused by work.</a:t>
            </a:r>
          </a:p>
        </p:txBody>
      </p:sp>
      <p:pic>
        <p:nvPicPr>
          <p:cNvPr id="9" name="Picture 8" descr="A person in a field of plants&#10;&#10;Description automatically generated with medium confidence">
            <a:extLst>
              <a:ext uri="{FF2B5EF4-FFF2-40B4-BE49-F238E27FC236}">
                <a16:creationId xmlns:a16="http://schemas.microsoft.com/office/drawing/2014/main" id="{7764D1BB-9DAD-8F67-F412-31FB68487D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51315" y="3022600"/>
            <a:ext cx="6168571" cy="3454400"/>
          </a:xfrm>
          <a:prstGeom prst="rect">
            <a:avLst/>
          </a:prstGeom>
        </p:spPr>
      </p:pic>
    </p:spTree>
    <p:extLst>
      <p:ext uri="{BB962C8B-B14F-4D97-AF65-F5344CB8AC3E}">
        <p14:creationId xmlns:p14="http://schemas.microsoft.com/office/powerpoint/2010/main" val="1406862926"/>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bg>
      <p:bgPr>
        <a:solidFill>
          <a:srgbClr val="F5F6F4"/>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2579965"/>
          </a:xfrm>
          <a:prstGeom prst="rect">
            <a:avLst/>
          </a:prstGeom>
          <a:solidFill>
            <a:srgbClr val="08122B"/>
          </a:solidFill>
        </p:spPr>
        <p:txBody>
          <a:bodyPr/>
          <a:lstStyle/>
          <a:p>
            <a:endParaRPr lang="en-US"/>
          </a:p>
        </p:txBody>
      </p:sp>
      <p:sp>
        <p:nvSpPr>
          <p:cNvPr id="3" name="TextBox 3"/>
          <p:cNvSpPr txBox="1"/>
          <p:nvPr/>
        </p:nvSpPr>
        <p:spPr>
          <a:xfrm>
            <a:off x="1593475" y="857837"/>
            <a:ext cx="8971431" cy="783612"/>
          </a:xfrm>
          <a:prstGeom prst="rect">
            <a:avLst/>
          </a:prstGeom>
        </p:spPr>
        <p:txBody>
          <a:bodyPr lIns="0" tIns="0" rIns="0" bIns="0" rtlCol="0" anchor="t">
            <a:spAutoFit/>
          </a:bodyPr>
          <a:lstStyle/>
          <a:p>
            <a:pPr algn="ctr" defTabSz="857199">
              <a:lnSpc>
                <a:spcPts val="6299"/>
              </a:lnSpc>
              <a:defRPr/>
            </a:pPr>
            <a:r>
              <a:rPr lang="en-US" sz="5249">
                <a:solidFill>
                  <a:srgbClr val="F5F6F4"/>
                </a:solidFill>
                <a:latin typeface="Halant Medium"/>
              </a:rPr>
              <a:t>Both sides have rights</a:t>
            </a:r>
          </a:p>
        </p:txBody>
      </p:sp>
      <p:pic>
        <p:nvPicPr>
          <p:cNvPr id="4" name="Picture 4"/>
          <p:cNvPicPr>
            <a:picLocks noChangeAspect="1"/>
          </p:cNvPicPr>
          <p:nvPr/>
        </p:nvPicPr>
        <p:blipFill>
          <a:blip r:embed="rId2"/>
          <a:srcRect l="11586" r="11586"/>
          <a:stretch>
            <a:fillRect/>
          </a:stretch>
        </p:blipFill>
        <p:spPr>
          <a:xfrm>
            <a:off x="5730077" y="2579965"/>
            <a:ext cx="6461923" cy="4278035"/>
          </a:xfrm>
          <a:prstGeom prst="rect">
            <a:avLst/>
          </a:prstGeom>
        </p:spPr>
      </p:pic>
      <p:sp>
        <p:nvSpPr>
          <p:cNvPr id="5" name="TextBox 5"/>
          <p:cNvSpPr txBox="1"/>
          <p:nvPr/>
        </p:nvSpPr>
        <p:spPr>
          <a:xfrm>
            <a:off x="1" y="3733800"/>
            <a:ext cx="5607023" cy="1713867"/>
          </a:xfrm>
          <a:prstGeom prst="rect">
            <a:avLst/>
          </a:prstGeom>
        </p:spPr>
        <p:txBody>
          <a:bodyPr wrap="square" lIns="0" tIns="0" rIns="0" bIns="0" rtlCol="0" anchor="t">
            <a:spAutoFit/>
          </a:bodyPr>
          <a:lstStyle/>
          <a:p>
            <a:pPr algn="ctr" defTabSz="857199">
              <a:lnSpc>
                <a:spcPts val="4499"/>
              </a:lnSpc>
              <a:spcBef>
                <a:spcPct val="0"/>
              </a:spcBef>
              <a:defRPr/>
            </a:pPr>
            <a:r>
              <a:rPr lang="en-US" sz="3747" u="sng">
                <a:solidFill>
                  <a:srgbClr val="004AAD"/>
                </a:solidFill>
                <a:latin typeface="Halant Medium"/>
              </a:rPr>
              <a:t>Employers</a:t>
            </a:r>
            <a:r>
              <a:rPr lang="en-US" sz="3747">
                <a:solidFill>
                  <a:srgbClr val="004AAD"/>
                </a:solidFill>
                <a:latin typeface="Halant Medium"/>
              </a:rPr>
              <a:t> </a:t>
            </a:r>
            <a:r>
              <a:rPr lang="en-US" sz="3747">
                <a:solidFill>
                  <a:srgbClr val="000000"/>
                </a:solidFill>
                <a:latin typeface="Halant Medium"/>
              </a:rPr>
              <a:t>have a right to </a:t>
            </a:r>
            <a:r>
              <a:rPr lang="en-US" sz="3747">
                <a:solidFill>
                  <a:srgbClr val="FF1616"/>
                </a:solidFill>
                <a:latin typeface="Halant Medium"/>
              </a:rPr>
              <a:t>control certain aspects</a:t>
            </a:r>
            <a:r>
              <a:rPr lang="en-US" sz="3747">
                <a:solidFill>
                  <a:srgbClr val="000000"/>
                </a:solidFill>
                <a:latin typeface="Halant Medium"/>
              </a:rPr>
              <a:t> of the claim. </a:t>
            </a:r>
          </a:p>
        </p:txBody>
      </p:sp>
    </p:spTree>
    <p:extLst>
      <p:ext uri="{BB962C8B-B14F-4D97-AF65-F5344CB8AC3E}">
        <p14:creationId xmlns:p14="http://schemas.microsoft.com/office/powerpoint/2010/main" val="2967316933"/>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067">
                <a:latin typeface="Open Sans" panose="020B0606030504020204" pitchFamily="34" charset="0"/>
                <a:ea typeface="Open Sans" panose="020B0606030504020204" pitchFamily="34" charset="0"/>
                <a:cs typeface="Open Sans" panose="020B0606030504020204" pitchFamily="34" charset="0"/>
              </a:rPr>
              <a:t>Employer Rights</a:t>
            </a:r>
          </a:p>
        </p:txBody>
      </p:sp>
      <p:sp>
        <p:nvSpPr>
          <p:cNvPr id="3" name="Content Placeholder 2"/>
          <p:cNvSpPr>
            <a:spLocks noGrp="1"/>
          </p:cNvSpPr>
          <p:nvPr>
            <p:ph idx="1"/>
          </p:nvPr>
        </p:nvSpPr>
        <p:spPr>
          <a:xfrm>
            <a:off x="609600" y="1397000"/>
            <a:ext cx="10464800" cy="5029200"/>
          </a:xfrm>
        </p:spPr>
        <p:txBody>
          <a:bodyPr>
            <a:normAutofit/>
          </a:bodyPr>
          <a:lstStyle/>
          <a:p>
            <a:pPr marL="146300" indent="0">
              <a:buNone/>
              <a:defRPr/>
            </a:pPr>
            <a:r>
              <a:rPr lang="en-US" sz="3733"/>
              <a:t>An employer has a right to expect that report to be provided immediately.</a:t>
            </a:r>
          </a:p>
          <a:p>
            <a:pPr marL="146300" indent="0">
              <a:buNone/>
              <a:defRPr/>
            </a:pPr>
            <a:endParaRPr lang="en-US" sz="1867"/>
          </a:p>
          <a:p>
            <a:pPr marL="146300" indent="0">
              <a:buNone/>
              <a:defRPr/>
            </a:pPr>
            <a:r>
              <a:rPr lang="en-US" sz="3733"/>
              <a:t>But what does </a:t>
            </a:r>
            <a:r>
              <a:rPr lang="en-US" sz="3733">
                <a:solidFill>
                  <a:srgbClr val="FF0000"/>
                </a:solidFill>
              </a:rPr>
              <a:t>immediately</a:t>
            </a:r>
            <a:r>
              <a:rPr lang="en-US" sz="3733">
                <a:solidFill>
                  <a:schemeClr val="bg2"/>
                </a:solidFill>
              </a:rPr>
              <a:t> </a:t>
            </a:r>
            <a:r>
              <a:rPr lang="en-US" sz="3733"/>
              <a:t>mean?</a:t>
            </a:r>
          </a:p>
          <a:p>
            <a:pPr marL="755885" indent="-609585">
              <a:defRPr/>
            </a:pPr>
            <a:r>
              <a:rPr lang="en-US" sz="3200"/>
              <a:t>15 calendar days of when they:</a:t>
            </a:r>
          </a:p>
          <a:p>
            <a:pPr marL="1289272" lvl="1" indent="-609585">
              <a:defRPr/>
            </a:pPr>
            <a:r>
              <a:rPr lang="en-US" sz="2667"/>
              <a:t>know or </a:t>
            </a:r>
          </a:p>
          <a:p>
            <a:pPr marL="1289272" lvl="1" indent="-609585">
              <a:defRPr/>
            </a:pPr>
            <a:r>
              <a:rPr lang="en-US" sz="2667"/>
              <a:t>should have known</a:t>
            </a:r>
          </a:p>
        </p:txBody>
      </p:sp>
    </p:spTree>
    <p:extLst>
      <p:ext uri="{BB962C8B-B14F-4D97-AF65-F5344CB8AC3E}">
        <p14:creationId xmlns:p14="http://schemas.microsoft.com/office/powerpoint/2010/main" val="419890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1000"/>
                                        <p:tgtEl>
                                          <p:spTgt spid="3">
                                            <p:txEl>
                                              <p:pRg st="4" end="4"/>
                                            </p:txEl>
                                          </p:spTgt>
                                        </p:tgtEl>
                                      </p:cBhvr>
                                    </p:animEffect>
                                    <p:anim calcmode="lin" valueType="num">
                                      <p:cBhvr>
                                        <p:cTn id="2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1000"/>
                                        <p:tgtEl>
                                          <p:spTgt spid="3">
                                            <p:txEl>
                                              <p:pRg st="5" end="5"/>
                                            </p:txEl>
                                          </p:spTgt>
                                        </p:tgtEl>
                                      </p:cBhvr>
                                    </p:animEffect>
                                    <p:anim calcmode="lin" valueType="num">
                                      <p:cBhvr>
                                        <p:cTn id="2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067">
                <a:latin typeface="Open Sans" panose="020B0606030504020204" pitchFamily="34" charset="0"/>
                <a:ea typeface="Open Sans" panose="020B0606030504020204" pitchFamily="34" charset="0"/>
                <a:cs typeface="Open Sans" panose="020B0606030504020204" pitchFamily="34" charset="0"/>
              </a:rPr>
              <a:t>Employer Rights</a:t>
            </a:r>
          </a:p>
        </p:txBody>
      </p:sp>
      <p:sp>
        <p:nvSpPr>
          <p:cNvPr id="3" name="Content Placeholder 2"/>
          <p:cNvSpPr>
            <a:spLocks noGrp="1"/>
          </p:cNvSpPr>
          <p:nvPr>
            <p:ph idx="1"/>
          </p:nvPr>
        </p:nvSpPr>
        <p:spPr>
          <a:xfrm>
            <a:off x="711200" y="1498600"/>
            <a:ext cx="9245600" cy="5359400"/>
          </a:xfrm>
        </p:spPr>
        <p:txBody>
          <a:bodyPr>
            <a:normAutofit/>
          </a:bodyPr>
          <a:lstStyle/>
          <a:p>
            <a:pPr marL="146300" indent="0">
              <a:buNone/>
              <a:defRPr/>
            </a:pPr>
            <a:r>
              <a:rPr lang="en-US" sz="3733"/>
              <a:t>So, what happens if an employee waits until the 16</a:t>
            </a:r>
            <a:r>
              <a:rPr lang="en-US" sz="3733" baseline="30000"/>
              <a:t>th</a:t>
            </a:r>
            <a:r>
              <a:rPr lang="en-US" sz="3733"/>
              <a:t> day, 30</a:t>
            </a:r>
            <a:r>
              <a:rPr lang="en-US" sz="3733" baseline="30000"/>
              <a:t>th</a:t>
            </a:r>
            <a:r>
              <a:rPr lang="en-US" sz="3733"/>
              <a:t> day or even later?  </a:t>
            </a:r>
          </a:p>
          <a:p>
            <a:pPr marL="755885" indent="-609585">
              <a:defRPr/>
            </a:pPr>
            <a:r>
              <a:rPr lang="en-US" sz="3733"/>
              <a:t>Can you say:  </a:t>
            </a:r>
          </a:p>
          <a:p>
            <a:pPr marL="146300" indent="0">
              <a:buNone/>
              <a:defRPr/>
            </a:pPr>
            <a:r>
              <a:rPr lang="en-US" sz="3733">
                <a:solidFill>
                  <a:srgbClr val="FF0000"/>
                </a:solidFill>
              </a:rPr>
              <a:t>		“Too bad!! So sad!!”</a:t>
            </a:r>
          </a:p>
          <a:p>
            <a:pPr marL="146300" indent="0" algn="ctr">
              <a:buNone/>
              <a:defRPr/>
            </a:pPr>
            <a:endParaRPr lang="en-US" sz="3733" b="1"/>
          </a:p>
          <a:p>
            <a:pPr marL="146300" indent="0" algn="ctr">
              <a:buNone/>
              <a:defRPr/>
            </a:pPr>
            <a:r>
              <a:rPr lang="en-US" sz="3733" b="1"/>
              <a:t>No! </a:t>
            </a:r>
          </a:p>
          <a:p>
            <a:pPr marL="679687" lvl="1" indent="0" algn="ctr">
              <a:buNone/>
              <a:defRPr/>
            </a:pPr>
            <a:r>
              <a:rPr lang="en-US" sz="3467"/>
              <a:t>Unless you want to risk a penalty!</a:t>
            </a:r>
          </a:p>
          <a:p>
            <a:pPr marL="908281" indent="-761981" algn="ctr">
              <a:defRPr/>
            </a:pPr>
            <a:endParaRPr lang="en-US" sz="5333" b="1"/>
          </a:p>
        </p:txBody>
      </p:sp>
    </p:spTree>
    <p:extLst>
      <p:ext uri="{BB962C8B-B14F-4D97-AF65-F5344CB8AC3E}">
        <p14:creationId xmlns:p14="http://schemas.microsoft.com/office/powerpoint/2010/main" val="1231451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p:cTn id="1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4" end="4"/>
                                            </p:txEl>
                                          </p:spTgt>
                                        </p:tgtEl>
                                      </p:cBhvr>
                                    </p:animEffect>
                                  </p:childTnLst>
                                </p:cTn>
                              </p:par>
                              <p:par>
                                <p:cTn id="23" presetID="3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p:cTn id="25"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6"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27"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28"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067">
                <a:latin typeface="Open Sans" panose="020B0606030504020204" pitchFamily="34" charset="0"/>
                <a:ea typeface="Open Sans" panose="020B0606030504020204" pitchFamily="34" charset="0"/>
                <a:cs typeface="Open Sans" panose="020B0606030504020204" pitchFamily="34" charset="0"/>
              </a:rPr>
              <a:t>Employer Rights</a:t>
            </a:r>
          </a:p>
        </p:txBody>
      </p:sp>
      <p:sp>
        <p:nvSpPr>
          <p:cNvPr id="3" name="Content Placeholder 2"/>
          <p:cNvSpPr>
            <a:spLocks noGrp="1"/>
          </p:cNvSpPr>
          <p:nvPr>
            <p:ph idx="1"/>
          </p:nvPr>
        </p:nvSpPr>
        <p:spPr>
          <a:xfrm>
            <a:off x="203200" y="1600200"/>
            <a:ext cx="11785600" cy="5359400"/>
          </a:xfrm>
        </p:spPr>
        <p:txBody>
          <a:bodyPr>
            <a:normAutofit/>
          </a:bodyPr>
          <a:lstStyle/>
          <a:p>
            <a:pPr marL="146300" indent="0">
              <a:buNone/>
              <a:defRPr/>
            </a:pPr>
            <a:r>
              <a:rPr lang="en-US" sz="3733"/>
              <a:t>So, what if you think your employee is lying?</a:t>
            </a:r>
          </a:p>
          <a:p>
            <a:pPr marL="755885" indent="-609585">
              <a:defRPr/>
            </a:pPr>
            <a:r>
              <a:rPr lang="en-US" sz="3733"/>
              <a:t>Can you say:  </a:t>
            </a:r>
          </a:p>
          <a:p>
            <a:pPr marL="146300" indent="0" algn="ctr">
              <a:buNone/>
              <a:defRPr/>
            </a:pPr>
            <a:r>
              <a:rPr lang="en-US" sz="3733">
                <a:solidFill>
                  <a:srgbClr val="FF0000"/>
                </a:solidFill>
              </a:rPr>
              <a:t>“Liar, Liar.  Pants on Fire! </a:t>
            </a:r>
          </a:p>
          <a:p>
            <a:pPr marL="146300" indent="0" algn="ctr">
              <a:buNone/>
              <a:defRPr/>
            </a:pPr>
            <a:r>
              <a:rPr lang="en-US" sz="3733">
                <a:solidFill>
                  <a:srgbClr val="FF0000"/>
                </a:solidFill>
              </a:rPr>
              <a:t>Now, go back to work or go home!”</a:t>
            </a:r>
          </a:p>
          <a:p>
            <a:pPr marL="146300" indent="0" algn="ctr">
              <a:buNone/>
              <a:defRPr/>
            </a:pPr>
            <a:endParaRPr lang="en-US" sz="3733"/>
          </a:p>
          <a:p>
            <a:pPr marL="146300" indent="0" algn="ctr">
              <a:buNone/>
              <a:defRPr/>
            </a:pPr>
            <a:r>
              <a:rPr lang="en-US" sz="3733" b="1"/>
              <a:t>No!</a:t>
            </a:r>
          </a:p>
          <a:p>
            <a:pPr marL="146300" indent="0" algn="ctr">
              <a:buNone/>
              <a:defRPr/>
            </a:pPr>
            <a:r>
              <a:rPr lang="en-US" sz="3733"/>
              <a:t> Unless you want to risk a penalty!</a:t>
            </a:r>
          </a:p>
          <a:p>
            <a:pPr marL="146300" indent="0">
              <a:buNone/>
              <a:defRPr/>
            </a:pPr>
            <a:endParaRPr lang="en-US" sz="3733"/>
          </a:p>
        </p:txBody>
      </p:sp>
    </p:spTree>
    <p:extLst>
      <p:ext uri="{BB962C8B-B14F-4D97-AF65-F5344CB8AC3E}">
        <p14:creationId xmlns:p14="http://schemas.microsoft.com/office/powerpoint/2010/main" val="2882729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000"/>
                                        <p:tgtEl>
                                          <p:spTgt spid="3">
                                            <p:txEl>
                                              <p:pRg st="3" end="3"/>
                                            </p:txEl>
                                          </p:spTgt>
                                        </p:tgtEl>
                                      </p:cBhvr>
                                    </p:animEffect>
                                    <p:anim calcmode="lin" valueType="num">
                                      <p:cBhvr>
                                        <p:cTn id="1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 calcmode="lin" valueType="num">
                                      <p:cBhvr>
                                        <p:cTn id="24"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5"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26"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27" dur="1000"/>
                                        <p:tgtEl>
                                          <p:spTgt spid="3">
                                            <p:txEl>
                                              <p:pRg st="5" end="5"/>
                                            </p:txEl>
                                          </p:spTgt>
                                        </p:tgtEl>
                                      </p:cBhvr>
                                    </p:animEffect>
                                  </p:childTnLst>
                                </p:cTn>
                              </p:par>
                              <p:par>
                                <p:cTn id="28" presetID="31" presetClass="entr" presetSubtype="0" fill="hold" nodeType="with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 calcmode="lin" valueType="num">
                                      <p:cBhvr>
                                        <p:cTn id="30"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31"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32"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33"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227" name="Rectangle 3"/>
          <p:cNvSpPr>
            <a:spLocks noGrp="1" noChangeArrowheads="1"/>
          </p:cNvSpPr>
          <p:nvPr>
            <p:ph idx="1"/>
          </p:nvPr>
        </p:nvSpPr>
        <p:spPr>
          <a:xfrm>
            <a:off x="711200" y="2006600"/>
            <a:ext cx="10566400" cy="4368800"/>
          </a:xfrm>
        </p:spPr>
        <p:txBody>
          <a:bodyPr>
            <a:normAutofit/>
          </a:bodyPr>
          <a:lstStyle/>
          <a:p>
            <a:pPr marL="146300" indent="0">
              <a:buNone/>
              <a:defRPr/>
            </a:pPr>
            <a:r>
              <a:rPr lang="en-US" sz="3733"/>
              <a:t>An Adjuster is required to investigate the claim and accept or deny it…</a:t>
            </a:r>
          </a:p>
          <a:p>
            <a:pPr marL="146300" indent="0">
              <a:buNone/>
              <a:defRPr/>
            </a:pPr>
            <a:endParaRPr lang="en-US" sz="1867"/>
          </a:p>
          <a:p>
            <a:pPr marL="146300" indent="0" algn="ctr">
              <a:buNone/>
              <a:defRPr/>
            </a:pPr>
            <a:endParaRPr lang="en-US" sz="3733"/>
          </a:p>
          <a:p>
            <a:pPr marL="146300" indent="0" algn="ctr">
              <a:buNone/>
              <a:defRPr/>
            </a:pPr>
            <a:endParaRPr lang="en-US" sz="3733"/>
          </a:p>
          <a:p>
            <a:pPr marL="146300" indent="0" algn="ctr">
              <a:buNone/>
              <a:defRPr/>
            </a:pPr>
            <a:endParaRPr lang="en-US" sz="3733"/>
          </a:p>
          <a:p>
            <a:pPr marL="146300" indent="0" algn="ctr">
              <a:buNone/>
              <a:defRPr/>
            </a:pPr>
            <a:r>
              <a:rPr lang="en-US" sz="3733"/>
              <a:t>…with assistance from you.</a:t>
            </a:r>
          </a:p>
          <a:p>
            <a:pPr marL="146300" indent="0">
              <a:buNone/>
              <a:defRPr/>
            </a:pPr>
            <a:endParaRPr lang="en-US" sz="4800" b="1"/>
          </a:p>
        </p:txBody>
      </p:sp>
      <p:sp>
        <p:nvSpPr>
          <p:cNvPr id="564226" name="Rectangle 2"/>
          <p:cNvSpPr>
            <a:spLocks noGrp="1" noChangeArrowheads="1"/>
          </p:cNvSpPr>
          <p:nvPr>
            <p:ph type="title"/>
          </p:nvPr>
        </p:nvSpPr>
        <p:spPr>
          <a:xfrm>
            <a:off x="203200" y="279400"/>
            <a:ext cx="12192000" cy="1295400"/>
          </a:xfrm>
        </p:spPr>
        <p:txBody>
          <a:bodyPr>
            <a:normAutofit/>
          </a:bodyPr>
          <a:lstStyle/>
          <a:p>
            <a:pPr eaLnBrk="1" hangingPunct="1">
              <a:defRPr/>
            </a:pPr>
            <a:r>
              <a:rPr lang="en-US">
                <a:latin typeface="Open Sans" panose="020B0606030504020204" pitchFamily="34" charset="0"/>
                <a:ea typeface="Open Sans" panose="020B0606030504020204" pitchFamily="34" charset="0"/>
                <a:cs typeface="Open Sans" panose="020B0606030504020204" pitchFamily="34" charset="0"/>
              </a:rPr>
              <a:t>You don’t have the right to deny a claim</a:t>
            </a:r>
          </a:p>
        </p:txBody>
      </p:sp>
      <p:pic>
        <p:nvPicPr>
          <p:cNvPr id="3" name="Picture 2" descr="Shape&#10;&#10;Description automatically generated with low confidence">
            <a:extLst>
              <a:ext uri="{FF2B5EF4-FFF2-40B4-BE49-F238E27FC236}">
                <a16:creationId xmlns:a16="http://schemas.microsoft.com/office/drawing/2014/main" id="{CEA21C33-F12D-36F9-70D5-638429B557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07200" y="2819400"/>
            <a:ext cx="2438400" cy="2438400"/>
          </a:xfrm>
          <a:prstGeom prst="rect">
            <a:avLst/>
          </a:prstGeom>
        </p:spPr>
      </p:pic>
    </p:spTree>
    <p:extLst>
      <p:ext uri="{BB962C8B-B14F-4D97-AF65-F5344CB8AC3E}">
        <p14:creationId xmlns:p14="http://schemas.microsoft.com/office/powerpoint/2010/main" val="2649518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64227">
                                            <p:txEl>
                                              <p:pRg st="5" end="5"/>
                                            </p:txEl>
                                          </p:spTgt>
                                        </p:tgtEl>
                                        <p:attrNameLst>
                                          <p:attrName>style.visibility</p:attrName>
                                        </p:attrNameLst>
                                      </p:cBhvr>
                                      <p:to>
                                        <p:strVal val="visible"/>
                                      </p:to>
                                    </p:set>
                                    <p:animEffect transition="in" filter="fade">
                                      <p:cBhvr>
                                        <p:cTn id="7" dur="1000"/>
                                        <p:tgtEl>
                                          <p:spTgt spid="564227">
                                            <p:txEl>
                                              <p:pRg st="5" end="5"/>
                                            </p:txEl>
                                          </p:spTgt>
                                        </p:tgtEl>
                                      </p:cBhvr>
                                    </p:animEffect>
                                    <p:anim calcmode="lin" valueType="num">
                                      <p:cBhvr>
                                        <p:cTn id="8" dur="1000" fill="hold"/>
                                        <p:tgtEl>
                                          <p:spTgt spid="564227">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564227">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067">
                <a:latin typeface="Open Sans" panose="020B0606030504020204" pitchFamily="34" charset="0"/>
                <a:ea typeface="Open Sans" panose="020B0606030504020204" pitchFamily="34" charset="0"/>
                <a:cs typeface="Open Sans" panose="020B0606030504020204" pitchFamily="34" charset="0"/>
              </a:rPr>
              <a:t>To protect your rights…</a:t>
            </a:r>
          </a:p>
        </p:txBody>
      </p:sp>
      <p:sp>
        <p:nvSpPr>
          <p:cNvPr id="3" name="Content Placeholder 2"/>
          <p:cNvSpPr>
            <a:spLocks noGrp="1"/>
          </p:cNvSpPr>
          <p:nvPr>
            <p:ph idx="1"/>
          </p:nvPr>
        </p:nvSpPr>
        <p:spPr/>
        <p:txBody>
          <a:bodyPr>
            <a:normAutofit/>
          </a:bodyPr>
          <a:lstStyle/>
          <a:p>
            <a:pPr>
              <a:buNone/>
              <a:defRPr/>
            </a:pPr>
            <a:r>
              <a:rPr lang="en-US" sz="3733"/>
              <a:t>…Assist the adjuster by having the employee </a:t>
            </a:r>
            <a:r>
              <a:rPr lang="en-US" sz="3733" u="sng"/>
              <a:t>provide a written statement of events</a:t>
            </a:r>
            <a:r>
              <a:rPr lang="en-US" sz="3733"/>
              <a:t> when they report their injury.</a:t>
            </a:r>
          </a:p>
          <a:p>
            <a:pPr marL="0" indent="0">
              <a:buNone/>
            </a:pPr>
            <a:endParaRPr lang="en-US" sz="5067"/>
          </a:p>
        </p:txBody>
      </p:sp>
      <p:pic>
        <p:nvPicPr>
          <p:cNvPr id="5" name="Picture 4" descr="A person writing on a piece of paper&#10;&#10;Description automatically generated">
            <a:extLst>
              <a:ext uri="{FF2B5EF4-FFF2-40B4-BE49-F238E27FC236}">
                <a16:creationId xmlns:a16="http://schemas.microsoft.com/office/drawing/2014/main" id="{DE7AA36D-EBE7-4B81-BE46-B3D0B3C4A93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02400" y="3611029"/>
            <a:ext cx="4635499" cy="3090332"/>
          </a:xfrm>
          <a:prstGeom prst="rect">
            <a:avLst/>
          </a:prstGeom>
        </p:spPr>
      </p:pic>
    </p:spTree>
    <p:extLst>
      <p:ext uri="{BB962C8B-B14F-4D97-AF65-F5344CB8AC3E}">
        <p14:creationId xmlns:p14="http://schemas.microsoft.com/office/powerpoint/2010/main" val="297437812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85F0C-A374-2AC0-674C-E38C17D514DC}"/>
              </a:ext>
            </a:extLst>
          </p:cNvPr>
          <p:cNvSpPr>
            <a:spLocks noGrp="1"/>
          </p:cNvSpPr>
          <p:nvPr>
            <p:ph type="title"/>
          </p:nvPr>
        </p:nvSpPr>
        <p:spPr>
          <a:xfrm>
            <a:off x="609600" y="50800"/>
            <a:ext cx="10972800" cy="1143000"/>
          </a:xfrm>
        </p:spPr>
        <p:txBody>
          <a:bodyPr/>
          <a:lstStyle/>
          <a:p>
            <a:r>
              <a:rPr lang="en-US"/>
              <a:t>Medical Care</a:t>
            </a:r>
          </a:p>
        </p:txBody>
      </p:sp>
      <p:sp>
        <p:nvSpPr>
          <p:cNvPr id="3" name="Content Placeholder 2">
            <a:extLst>
              <a:ext uri="{FF2B5EF4-FFF2-40B4-BE49-F238E27FC236}">
                <a16:creationId xmlns:a16="http://schemas.microsoft.com/office/drawing/2014/main" id="{39BEEE2A-ACE0-053C-DAA9-C176BE84AA9C}"/>
              </a:ext>
            </a:extLst>
          </p:cNvPr>
          <p:cNvSpPr>
            <a:spLocks noGrp="1"/>
          </p:cNvSpPr>
          <p:nvPr>
            <p:ph idx="1"/>
          </p:nvPr>
        </p:nvSpPr>
        <p:spPr>
          <a:xfrm>
            <a:off x="609600" y="1295401"/>
            <a:ext cx="10972800" cy="4572004"/>
          </a:xfrm>
        </p:spPr>
        <p:txBody>
          <a:bodyPr>
            <a:normAutofit/>
          </a:bodyPr>
          <a:lstStyle/>
          <a:p>
            <a:pPr marL="0" indent="0">
              <a:buNone/>
            </a:pPr>
            <a:r>
              <a:rPr lang="en-US" sz="3733"/>
              <a:t>Loading your injured employees in your car and taking them to the doctor you choose is frowned upon!</a:t>
            </a:r>
          </a:p>
        </p:txBody>
      </p:sp>
      <p:pic>
        <p:nvPicPr>
          <p:cNvPr id="7" name="Picture 6" descr="A person sleeping in the trunk of a car&#10;&#10;Description automatically generated with medium confidence">
            <a:extLst>
              <a:ext uri="{FF2B5EF4-FFF2-40B4-BE49-F238E27FC236}">
                <a16:creationId xmlns:a16="http://schemas.microsoft.com/office/drawing/2014/main" id="{BD02FB62-D2FD-6B85-B42A-3B8D9CC137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83200" y="2921000"/>
            <a:ext cx="4876800" cy="3682893"/>
          </a:xfrm>
          <a:prstGeom prst="rect">
            <a:avLst/>
          </a:prstGeom>
        </p:spPr>
      </p:pic>
    </p:spTree>
    <p:extLst>
      <p:ext uri="{BB962C8B-B14F-4D97-AF65-F5344CB8AC3E}">
        <p14:creationId xmlns:p14="http://schemas.microsoft.com/office/powerpoint/2010/main" val="2821426741"/>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03200"/>
            <a:ext cx="10972800" cy="889000"/>
          </a:xfrm>
        </p:spPr>
        <p:txBody>
          <a:bodyPr>
            <a:normAutofit/>
          </a:bodyPr>
          <a:lstStyle/>
          <a:p>
            <a:r>
              <a:rPr lang="en-US" sz="5067">
                <a:latin typeface="Open Sans" panose="020B0606030504020204" pitchFamily="34" charset="0"/>
                <a:ea typeface="Open Sans" panose="020B0606030504020204" pitchFamily="34" charset="0"/>
                <a:cs typeface="Open Sans" panose="020B0606030504020204" pitchFamily="34" charset="0"/>
              </a:rPr>
              <a:t>Employer Rights</a:t>
            </a:r>
          </a:p>
        </p:txBody>
      </p:sp>
      <p:sp>
        <p:nvSpPr>
          <p:cNvPr id="3" name="Content Placeholder 2"/>
          <p:cNvSpPr>
            <a:spLocks noGrp="1"/>
          </p:cNvSpPr>
          <p:nvPr>
            <p:ph idx="1"/>
          </p:nvPr>
        </p:nvSpPr>
        <p:spPr>
          <a:xfrm>
            <a:off x="304800" y="1498600"/>
            <a:ext cx="5892800" cy="4978400"/>
          </a:xfrm>
        </p:spPr>
        <p:txBody>
          <a:bodyPr>
            <a:normAutofit fontScale="85000" lnSpcReduction="10000"/>
          </a:bodyPr>
          <a:lstStyle/>
          <a:p>
            <a:pPr marL="146300" indent="0">
              <a:buNone/>
              <a:defRPr/>
            </a:pPr>
            <a:r>
              <a:rPr lang="en-US" sz="3733"/>
              <a:t>Employers have the right to limit which doctors treat injured employees for their workplace injuries.</a:t>
            </a:r>
            <a:endParaRPr lang="en-US" sz="3733">
              <a:solidFill>
                <a:srgbClr val="FF0000"/>
              </a:solidFill>
            </a:endParaRPr>
          </a:p>
          <a:p>
            <a:pPr marL="146300" indent="0">
              <a:buNone/>
              <a:defRPr/>
            </a:pPr>
            <a:endParaRPr lang="en-US" sz="1867"/>
          </a:p>
          <a:p>
            <a:pPr marL="146300" indent="0">
              <a:buNone/>
              <a:defRPr/>
            </a:pPr>
            <a:r>
              <a:rPr lang="en-US" sz="3733"/>
              <a:t>But how is that done?</a:t>
            </a:r>
          </a:p>
          <a:p>
            <a:pPr marL="146300" indent="0">
              <a:buNone/>
              <a:defRPr/>
            </a:pPr>
            <a:endParaRPr lang="en-US" sz="1867"/>
          </a:p>
          <a:p>
            <a:pPr marL="908281" indent="-761981">
              <a:defRPr/>
            </a:pPr>
            <a:r>
              <a:rPr lang="en-US" sz="3200"/>
              <a:t>By providing a panel of physicians</a:t>
            </a:r>
          </a:p>
          <a:p>
            <a:pPr marL="146300" indent="0">
              <a:buNone/>
              <a:defRPr/>
            </a:pPr>
            <a:endParaRPr lang="en-US" sz="1333"/>
          </a:p>
          <a:p>
            <a:pPr marL="908281" indent="-761981">
              <a:defRPr/>
            </a:pPr>
            <a:r>
              <a:rPr lang="en-US" sz="3200"/>
              <a:t>Choice of Physician Form C-42</a:t>
            </a:r>
          </a:p>
        </p:txBody>
      </p:sp>
      <p:pic>
        <p:nvPicPr>
          <p:cNvPr id="4" name="Picture 3">
            <a:extLst>
              <a:ext uri="{FF2B5EF4-FFF2-40B4-BE49-F238E27FC236}">
                <a16:creationId xmlns:a16="http://schemas.microsoft.com/office/drawing/2014/main" id="{8609B582-C892-AF12-FEEE-05D7182F0957}"/>
              </a:ext>
            </a:extLst>
          </p:cNvPr>
          <p:cNvPicPr>
            <a:picLocks noChangeAspect="1"/>
          </p:cNvPicPr>
          <p:nvPr/>
        </p:nvPicPr>
        <p:blipFill>
          <a:blip r:embed="rId2"/>
          <a:stretch>
            <a:fillRect/>
          </a:stretch>
        </p:blipFill>
        <p:spPr>
          <a:xfrm>
            <a:off x="6807200" y="1118337"/>
            <a:ext cx="4403544" cy="5536463"/>
          </a:xfrm>
          <a:prstGeom prst="rect">
            <a:avLst/>
          </a:prstGeom>
        </p:spPr>
      </p:pic>
    </p:spTree>
    <p:extLst>
      <p:ext uri="{BB962C8B-B14F-4D97-AF65-F5344CB8AC3E}">
        <p14:creationId xmlns:p14="http://schemas.microsoft.com/office/powerpoint/2010/main" val="3595024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fade">
                                      <p:cBhvr>
                                        <p:cTn id="12" dur="1000"/>
                                        <p:tgtEl>
                                          <p:spTgt spid="3">
                                            <p:txEl>
                                              <p:pRg st="6" end="6"/>
                                            </p:txEl>
                                          </p:spTgt>
                                        </p:tgtEl>
                                      </p:cBhvr>
                                    </p:animEffect>
                                    <p:anim calcmode="lin" valueType="num">
                                      <p:cBhvr>
                                        <p:cTn id="1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66876" y="1143001"/>
            <a:ext cx="2182248" cy="5166709"/>
            <a:chOff x="0" y="0"/>
            <a:chExt cx="3103642" cy="7348210"/>
          </a:xfrm>
        </p:grpSpPr>
        <p:sp>
          <p:nvSpPr>
            <p:cNvPr id="3" name="AutoShape 3"/>
            <p:cNvSpPr/>
            <p:nvPr/>
          </p:nvSpPr>
          <p:spPr>
            <a:xfrm>
              <a:off x="0" y="0"/>
              <a:ext cx="3103642" cy="7348210"/>
            </a:xfrm>
            <a:prstGeom prst="rect">
              <a:avLst/>
            </a:prstGeom>
            <a:solidFill>
              <a:srgbClr val="08122B"/>
            </a:solidFill>
          </p:spPr>
          <p:txBody>
            <a:bodyPr/>
            <a:lstStyle/>
            <a:p>
              <a:endParaRPr lang="en-US"/>
            </a:p>
          </p:txBody>
        </p:sp>
        <p:sp>
          <p:nvSpPr>
            <p:cNvPr id="4" name="TextBox 4"/>
            <p:cNvSpPr txBox="1"/>
            <p:nvPr/>
          </p:nvSpPr>
          <p:spPr>
            <a:xfrm>
              <a:off x="394817" y="1900741"/>
              <a:ext cx="2314007" cy="4558651"/>
            </a:xfrm>
            <a:prstGeom prst="rect">
              <a:avLst/>
            </a:prstGeom>
          </p:spPr>
          <p:txBody>
            <a:bodyPr lIns="0" tIns="0" rIns="0" bIns="0" rtlCol="0" anchor="t">
              <a:spAutoFit/>
            </a:bodyPr>
            <a:lstStyle/>
            <a:p>
              <a:pPr algn="ctr" defTabSz="857199">
                <a:lnSpc>
                  <a:spcPts val="2812"/>
                </a:lnSpc>
                <a:defRPr/>
              </a:pPr>
              <a:r>
                <a:rPr lang="en-US" sz="1873" spc="-17">
                  <a:solidFill>
                    <a:srgbClr val="FFDE59"/>
                  </a:solidFill>
                  <a:latin typeface="Overpass Light"/>
                </a:rPr>
                <a:t>At least three physicians.</a:t>
              </a:r>
            </a:p>
            <a:p>
              <a:pPr algn="ctr" defTabSz="857199">
                <a:lnSpc>
                  <a:spcPts val="2812"/>
                </a:lnSpc>
                <a:defRPr/>
              </a:pPr>
              <a:r>
                <a:rPr lang="en-US" sz="1873" spc="-17">
                  <a:solidFill>
                    <a:srgbClr val="F5F6F4"/>
                  </a:solidFill>
                  <a:latin typeface="Overpass Light"/>
                </a:rPr>
                <a:t>Can list </a:t>
              </a:r>
            </a:p>
            <a:p>
              <a:pPr algn="ctr" defTabSz="857199">
                <a:lnSpc>
                  <a:spcPts val="2812"/>
                </a:lnSpc>
                <a:defRPr/>
              </a:pPr>
              <a:r>
                <a:rPr lang="en-US" sz="1873" spc="-17">
                  <a:solidFill>
                    <a:srgbClr val="F5F6F4"/>
                  </a:solidFill>
                  <a:latin typeface="Overpass Light"/>
                </a:rPr>
                <a:t>walk-in clinics if it lists the name of their supervising MD/DO next to the clinic's name</a:t>
              </a:r>
            </a:p>
          </p:txBody>
        </p:sp>
        <p:sp>
          <p:nvSpPr>
            <p:cNvPr id="5" name="TextBox 5"/>
            <p:cNvSpPr txBox="1"/>
            <p:nvPr/>
          </p:nvSpPr>
          <p:spPr>
            <a:xfrm>
              <a:off x="394817" y="338894"/>
              <a:ext cx="2314007" cy="1371179"/>
            </a:xfrm>
            <a:prstGeom prst="rect">
              <a:avLst/>
            </a:prstGeom>
          </p:spPr>
          <p:txBody>
            <a:bodyPr lIns="0" tIns="0" rIns="0" bIns="0" rtlCol="0" anchor="t">
              <a:spAutoFit/>
            </a:bodyPr>
            <a:lstStyle/>
            <a:p>
              <a:pPr algn="ctr" defTabSz="857199">
                <a:lnSpc>
                  <a:spcPts val="3937"/>
                </a:lnSpc>
                <a:defRPr/>
              </a:pPr>
              <a:r>
                <a:rPr lang="en-US" sz="2625" spc="-27">
                  <a:solidFill>
                    <a:srgbClr val="FF914D"/>
                  </a:solidFill>
                  <a:latin typeface="Overpass Light Bold"/>
                </a:rPr>
                <a:t>HOW MANY?</a:t>
              </a:r>
            </a:p>
          </p:txBody>
        </p:sp>
      </p:grpSp>
      <p:pic>
        <p:nvPicPr>
          <p:cNvPr id="6" name="Picture 6"/>
          <p:cNvPicPr>
            <a:picLocks noChangeAspect="1"/>
          </p:cNvPicPr>
          <p:nvPr/>
        </p:nvPicPr>
        <p:blipFill>
          <a:blip r:embed="rId2"/>
          <a:srcRect l="23379" r="34899"/>
          <a:stretch>
            <a:fillRect/>
          </a:stretch>
        </p:blipFill>
        <p:spPr>
          <a:xfrm>
            <a:off x="6424552" y="68883"/>
            <a:ext cx="4243448" cy="6789117"/>
          </a:xfrm>
          <a:prstGeom prst="rect">
            <a:avLst/>
          </a:prstGeom>
        </p:spPr>
      </p:pic>
      <p:grpSp>
        <p:nvGrpSpPr>
          <p:cNvPr id="7" name="Group 7"/>
          <p:cNvGrpSpPr/>
          <p:nvPr/>
        </p:nvGrpSpPr>
        <p:grpSpPr>
          <a:xfrm>
            <a:off x="4055478" y="1500189"/>
            <a:ext cx="2032229" cy="5154804"/>
            <a:chOff x="0" y="0"/>
            <a:chExt cx="2890282" cy="7331276"/>
          </a:xfrm>
        </p:grpSpPr>
        <p:sp>
          <p:nvSpPr>
            <p:cNvPr id="8" name="AutoShape 8"/>
            <p:cNvSpPr/>
            <p:nvPr/>
          </p:nvSpPr>
          <p:spPr>
            <a:xfrm>
              <a:off x="0" y="0"/>
              <a:ext cx="2890282" cy="7331276"/>
            </a:xfrm>
            <a:prstGeom prst="rect">
              <a:avLst/>
            </a:prstGeom>
            <a:solidFill>
              <a:srgbClr val="08122B"/>
            </a:solidFill>
          </p:spPr>
          <p:txBody>
            <a:bodyPr/>
            <a:lstStyle/>
            <a:p>
              <a:endParaRPr lang="en-US"/>
            </a:p>
          </p:txBody>
        </p:sp>
        <p:sp>
          <p:nvSpPr>
            <p:cNvPr id="9" name="TextBox 9"/>
            <p:cNvSpPr txBox="1"/>
            <p:nvPr/>
          </p:nvSpPr>
          <p:spPr>
            <a:xfrm>
              <a:off x="367674" y="1189540"/>
              <a:ext cx="2154932" cy="5215240"/>
            </a:xfrm>
            <a:prstGeom prst="rect">
              <a:avLst/>
            </a:prstGeom>
          </p:spPr>
          <p:txBody>
            <a:bodyPr lIns="0" tIns="0" rIns="0" bIns="0" rtlCol="0" anchor="t">
              <a:spAutoFit/>
            </a:bodyPr>
            <a:lstStyle/>
            <a:p>
              <a:pPr algn="ctr" defTabSz="857199">
                <a:lnSpc>
                  <a:spcPts val="2812"/>
                </a:lnSpc>
                <a:defRPr/>
              </a:pPr>
              <a:r>
                <a:rPr lang="en-US" sz="1873" spc="-17">
                  <a:solidFill>
                    <a:srgbClr val="FFDE59"/>
                  </a:solidFill>
                  <a:latin typeface="Overpass Light"/>
                </a:rPr>
                <a:t>Within the community of the injured employee--</a:t>
              </a:r>
              <a:r>
                <a:rPr lang="en-US" sz="1873" spc="-17">
                  <a:solidFill>
                    <a:srgbClr val="F5F6F4"/>
                  </a:solidFill>
                  <a:latin typeface="Overpass Light"/>
                </a:rPr>
                <a:t>not of the worksite.</a:t>
              </a:r>
            </a:p>
            <a:p>
              <a:pPr algn="ctr" defTabSz="857199">
                <a:lnSpc>
                  <a:spcPts val="844"/>
                </a:lnSpc>
                <a:defRPr/>
              </a:pPr>
              <a:endParaRPr lang="en-US" sz="1873" spc="-17">
                <a:solidFill>
                  <a:srgbClr val="F5F6F4"/>
                </a:solidFill>
                <a:latin typeface="Overpass Light"/>
              </a:endParaRPr>
            </a:p>
            <a:p>
              <a:pPr algn="ctr" defTabSz="857199">
                <a:lnSpc>
                  <a:spcPts val="2812"/>
                </a:lnSpc>
                <a:defRPr/>
              </a:pPr>
              <a:r>
                <a:rPr lang="en-US" sz="1873" spc="-17">
                  <a:solidFill>
                    <a:srgbClr val="F5F6F4"/>
                  </a:solidFill>
                  <a:latin typeface="Overpass Light"/>
                </a:rPr>
                <a:t>Can go out as far as </a:t>
              </a:r>
            </a:p>
            <a:p>
              <a:pPr algn="ctr" defTabSz="857199">
                <a:lnSpc>
                  <a:spcPts val="2812"/>
                </a:lnSpc>
                <a:defRPr/>
              </a:pPr>
              <a:r>
                <a:rPr lang="en-US" sz="1873" spc="-17">
                  <a:solidFill>
                    <a:srgbClr val="F5F6F4"/>
                  </a:solidFill>
                  <a:latin typeface="Overpass Light"/>
                </a:rPr>
                <a:t>125 miles if necessary.</a:t>
              </a:r>
            </a:p>
            <a:p>
              <a:pPr algn="ctr" defTabSz="857199">
                <a:lnSpc>
                  <a:spcPts val="2812"/>
                </a:lnSpc>
                <a:defRPr/>
              </a:pPr>
              <a:endParaRPr lang="en-US" sz="1873" spc="-17">
                <a:solidFill>
                  <a:srgbClr val="F5F6F4"/>
                </a:solidFill>
                <a:latin typeface="Overpass Light"/>
              </a:endParaRPr>
            </a:p>
          </p:txBody>
        </p:sp>
        <p:sp>
          <p:nvSpPr>
            <p:cNvPr id="10" name="TextBox 10"/>
            <p:cNvSpPr txBox="1"/>
            <p:nvPr/>
          </p:nvSpPr>
          <p:spPr>
            <a:xfrm>
              <a:off x="367674" y="338896"/>
              <a:ext cx="2154932" cy="659873"/>
            </a:xfrm>
            <a:prstGeom prst="rect">
              <a:avLst/>
            </a:prstGeom>
          </p:spPr>
          <p:txBody>
            <a:bodyPr lIns="0" tIns="0" rIns="0" bIns="0" rtlCol="0" anchor="t">
              <a:spAutoFit/>
            </a:bodyPr>
            <a:lstStyle/>
            <a:p>
              <a:pPr algn="ctr" defTabSz="857199">
                <a:lnSpc>
                  <a:spcPts val="3937"/>
                </a:lnSpc>
                <a:defRPr/>
              </a:pPr>
              <a:r>
                <a:rPr lang="en-US" sz="2625" spc="-27">
                  <a:solidFill>
                    <a:srgbClr val="FF914D"/>
                  </a:solidFill>
                  <a:latin typeface="Overpass Light Bold"/>
                </a:rPr>
                <a:t>WHERE?</a:t>
              </a:r>
            </a:p>
          </p:txBody>
        </p:sp>
      </p:grpSp>
      <p:grpSp>
        <p:nvGrpSpPr>
          <p:cNvPr id="11" name="Group 11"/>
          <p:cNvGrpSpPr/>
          <p:nvPr/>
        </p:nvGrpSpPr>
        <p:grpSpPr>
          <a:xfrm>
            <a:off x="6397763" y="1881571"/>
            <a:ext cx="2032229" cy="5152423"/>
            <a:chOff x="0" y="0"/>
            <a:chExt cx="2890282" cy="7327889"/>
          </a:xfrm>
        </p:grpSpPr>
        <p:sp>
          <p:nvSpPr>
            <p:cNvPr id="12" name="AutoShape 12"/>
            <p:cNvSpPr/>
            <p:nvPr/>
          </p:nvSpPr>
          <p:spPr>
            <a:xfrm>
              <a:off x="0" y="0"/>
              <a:ext cx="2890282" cy="7327889"/>
            </a:xfrm>
            <a:prstGeom prst="rect">
              <a:avLst/>
            </a:prstGeom>
            <a:solidFill>
              <a:srgbClr val="08122B"/>
            </a:solidFill>
          </p:spPr>
          <p:txBody>
            <a:bodyPr/>
            <a:lstStyle/>
            <a:p>
              <a:endParaRPr lang="en-US"/>
            </a:p>
          </p:txBody>
        </p:sp>
        <p:sp>
          <p:nvSpPr>
            <p:cNvPr id="13" name="TextBox 13"/>
            <p:cNvSpPr txBox="1"/>
            <p:nvPr/>
          </p:nvSpPr>
          <p:spPr>
            <a:xfrm>
              <a:off x="367674" y="1199064"/>
              <a:ext cx="2154932" cy="5379478"/>
            </a:xfrm>
            <a:prstGeom prst="rect">
              <a:avLst/>
            </a:prstGeom>
          </p:spPr>
          <p:txBody>
            <a:bodyPr lIns="0" tIns="0" rIns="0" bIns="0" rtlCol="0" anchor="t">
              <a:spAutoFit/>
            </a:bodyPr>
            <a:lstStyle/>
            <a:p>
              <a:pPr algn="ctr" defTabSz="857199">
                <a:lnSpc>
                  <a:spcPts val="2671"/>
                </a:lnSpc>
                <a:defRPr/>
              </a:pPr>
              <a:r>
                <a:rPr lang="en-US" sz="1780" spc="-17">
                  <a:solidFill>
                    <a:srgbClr val="FFDE59"/>
                  </a:solidFill>
                  <a:latin typeface="Overpass Light"/>
                </a:rPr>
                <a:t>Physicians of the appropriate specialty.</a:t>
              </a:r>
            </a:p>
            <a:p>
              <a:pPr algn="ctr" defTabSz="857199">
                <a:lnSpc>
                  <a:spcPts val="2671"/>
                </a:lnSpc>
                <a:defRPr/>
              </a:pPr>
              <a:r>
                <a:rPr lang="en-US" sz="1780" spc="-17">
                  <a:solidFill>
                    <a:srgbClr val="F5F6F4"/>
                  </a:solidFill>
                  <a:latin typeface="Overpass Light"/>
                </a:rPr>
                <a:t>No longer required to include a chiropractor.</a:t>
              </a:r>
              <a:endParaRPr lang="en-US" sz="800" spc="-17">
                <a:solidFill>
                  <a:srgbClr val="F5F6F4"/>
                </a:solidFill>
                <a:latin typeface="Overpass Light"/>
              </a:endParaRPr>
            </a:p>
            <a:p>
              <a:pPr algn="ctr" defTabSz="857199">
                <a:lnSpc>
                  <a:spcPts val="2671"/>
                </a:lnSpc>
                <a:defRPr/>
              </a:pPr>
              <a:endParaRPr lang="en-US" sz="800" spc="-17">
                <a:solidFill>
                  <a:srgbClr val="F5F6F4"/>
                </a:solidFill>
                <a:latin typeface="Overpass Light"/>
              </a:endParaRPr>
            </a:p>
            <a:p>
              <a:pPr algn="ctr" defTabSz="857199">
                <a:lnSpc>
                  <a:spcPts val="2671"/>
                </a:lnSpc>
                <a:defRPr/>
              </a:pPr>
              <a:r>
                <a:rPr lang="en-US" sz="1780" spc="-17">
                  <a:solidFill>
                    <a:srgbClr val="F5F6F4"/>
                  </a:solidFill>
                  <a:latin typeface="Overpass Light"/>
                </a:rPr>
                <a:t>Don't have one on the breakroom wall.</a:t>
              </a:r>
            </a:p>
          </p:txBody>
        </p:sp>
        <p:sp>
          <p:nvSpPr>
            <p:cNvPr id="14" name="TextBox 14"/>
            <p:cNvSpPr txBox="1"/>
            <p:nvPr/>
          </p:nvSpPr>
          <p:spPr>
            <a:xfrm>
              <a:off x="367674" y="338896"/>
              <a:ext cx="2154932" cy="659873"/>
            </a:xfrm>
            <a:prstGeom prst="rect">
              <a:avLst/>
            </a:prstGeom>
          </p:spPr>
          <p:txBody>
            <a:bodyPr lIns="0" tIns="0" rIns="0" bIns="0" rtlCol="0" anchor="t">
              <a:spAutoFit/>
            </a:bodyPr>
            <a:lstStyle/>
            <a:p>
              <a:pPr algn="ctr" defTabSz="857199">
                <a:lnSpc>
                  <a:spcPts val="3937"/>
                </a:lnSpc>
                <a:defRPr/>
              </a:pPr>
              <a:r>
                <a:rPr lang="en-US" sz="2625" spc="-27">
                  <a:solidFill>
                    <a:srgbClr val="FF914D"/>
                  </a:solidFill>
                  <a:latin typeface="Overpass Light Bold"/>
                </a:rPr>
                <a:t>WHO?</a:t>
              </a:r>
            </a:p>
          </p:txBody>
        </p:sp>
      </p:grpSp>
      <p:sp>
        <p:nvSpPr>
          <p:cNvPr id="15" name="TextBox 15"/>
          <p:cNvSpPr txBox="1"/>
          <p:nvPr/>
        </p:nvSpPr>
        <p:spPr>
          <a:xfrm>
            <a:off x="1773453" y="346473"/>
            <a:ext cx="4651099" cy="692497"/>
          </a:xfrm>
          <a:prstGeom prst="rect">
            <a:avLst/>
          </a:prstGeom>
        </p:spPr>
        <p:txBody>
          <a:bodyPr lIns="0" tIns="0" rIns="0" bIns="0" rtlCol="0" anchor="t">
            <a:spAutoFit/>
          </a:bodyPr>
          <a:lstStyle/>
          <a:p>
            <a:pPr defTabSz="857199">
              <a:lnSpc>
                <a:spcPts val="5399"/>
              </a:lnSpc>
              <a:defRPr/>
            </a:pPr>
            <a:r>
              <a:rPr lang="en-US" sz="4500">
                <a:solidFill>
                  <a:srgbClr val="000000"/>
                </a:solidFill>
                <a:latin typeface="Halant Medium"/>
              </a:rPr>
              <a:t>Creating the panel</a:t>
            </a:r>
          </a:p>
        </p:txBody>
      </p:sp>
    </p:spTree>
    <p:extLst>
      <p:ext uri="{BB962C8B-B14F-4D97-AF65-F5344CB8AC3E}">
        <p14:creationId xmlns:p14="http://schemas.microsoft.com/office/powerpoint/2010/main" val="3531226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randombar(horizontal)">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Who pays workers’ comp benefits?</a:t>
            </a:r>
          </a:p>
        </p:txBody>
      </p:sp>
      <p:sp>
        <p:nvSpPr>
          <p:cNvPr id="3" name="Content Placeholder 2"/>
          <p:cNvSpPr>
            <a:spLocks noGrp="1"/>
          </p:cNvSpPr>
          <p:nvPr>
            <p:ph idx="1"/>
          </p:nvPr>
        </p:nvSpPr>
        <p:spPr>
          <a:xfrm>
            <a:off x="609600" y="1498600"/>
            <a:ext cx="10972800" cy="5080000"/>
          </a:xfrm>
        </p:spPr>
        <p:txBody>
          <a:bodyPr>
            <a:normAutofit/>
          </a:bodyPr>
          <a:lstStyle/>
          <a:p>
            <a:pPr marL="609585" lvl="1" indent="0">
              <a:buNone/>
            </a:pPr>
            <a:endParaRPr lang="en-US" sz="1467">
              <a:solidFill>
                <a:schemeClr val="tx1"/>
              </a:solidFill>
            </a:endParaRPr>
          </a:p>
          <a:p>
            <a:pPr marL="533387" lvl="2" indent="0">
              <a:buNone/>
            </a:pPr>
            <a:endParaRPr lang="en-US" sz="1600"/>
          </a:p>
          <a:p>
            <a:pPr marL="457189" lvl="1" indent="-457189">
              <a:buFont typeface="Arial" panose="020B0604020202020204" pitchFamily="34" charset="0"/>
              <a:buChar char="•"/>
            </a:pPr>
            <a:r>
              <a:rPr lang="en-US" sz="5067"/>
              <a:t>Not us!!</a:t>
            </a:r>
          </a:p>
          <a:p>
            <a:pPr marL="457189" lvl="1" indent="-457189">
              <a:buFont typeface="Arial" panose="020B0604020202020204" pitchFamily="34" charset="0"/>
              <a:buChar char="•"/>
            </a:pPr>
            <a:r>
              <a:rPr lang="en-US" sz="5067"/>
              <a:t>Not you!!</a:t>
            </a:r>
          </a:p>
          <a:p>
            <a:pPr marL="0" lvl="1" indent="0">
              <a:buNone/>
            </a:pPr>
            <a:endParaRPr lang="en-US" sz="3467"/>
          </a:p>
          <a:p>
            <a:pPr marL="457189" lvl="1" indent="-457189">
              <a:buFont typeface="Arial" panose="020B0604020202020204" pitchFamily="34" charset="0"/>
              <a:buChar char="•"/>
            </a:pPr>
            <a:r>
              <a:rPr lang="en-US" sz="3467"/>
              <a:t>It’s your company’s workers’ comp insurance carrier.</a:t>
            </a:r>
            <a:endParaRPr lang="en-US" sz="3200"/>
          </a:p>
        </p:txBody>
      </p:sp>
    </p:spTree>
    <p:extLst>
      <p:ext uri="{BB962C8B-B14F-4D97-AF65-F5344CB8AC3E}">
        <p14:creationId xmlns:p14="http://schemas.microsoft.com/office/powerpoint/2010/main" val="3877196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Medical Benefits In Workers’ Compensation</a:t>
            </a:r>
          </a:p>
        </p:txBody>
      </p:sp>
      <p:sp>
        <p:nvSpPr>
          <p:cNvPr id="3" name="Content Placeholder 2"/>
          <p:cNvSpPr>
            <a:spLocks noGrp="1"/>
          </p:cNvSpPr>
          <p:nvPr>
            <p:ph idx="1"/>
          </p:nvPr>
        </p:nvSpPr>
        <p:spPr>
          <a:xfrm>
            <a:off x="406400" y="1498600"/>
            <a:ext cx="10972800" cy="4876800"/>
          </a:xfrm>
        </p:spPr>
        <p:txBody>
          <a:bodyPr>
            <a:normAutofit/>
          </a:bodyPr>
          <a:lstStyle/>
          <a:p>
            <a:r>
              <a:rPr lang="en-US" sz="3733"/>
              <a:t>Free of charge if:</a:t>
            </a:r>
          </a:p>
          <a:p>
            <a:pPr lvl="1"/>
            <a:r>
              <a:rPr lang="en-US" sz="2933"/>
              <a:t>Reasonably necessary and</a:t>
            </a:r>
          </a:p>
          <a:p>
            <a:pPr lvl="1"/>
            <a:r>
              <a:rPr lang="en-US" sz="2933"/>
              <a:t>Ordered by the attending physician.</a:t>
            </a:r>
          </a:p>
          <a:p>
            <a:pPr marL="0" indent="0">
              <a:buNone/>
            </a:pPr>
            <a:endParaRPr lang="en-US" sz="1333"/>
          </a:p>
          <a:p>
            <a:pPr marL="0" indent="0">
              <a:buNone/>
            </a:pPr>
            <a:endParaRPr lang="en-US" sz="1333"/>
          </a:p>
          <a:p>
            <a:r>
              <a:rPr lang="en-US" sz="3733"/>
              <a:t>For the rest of their life if the need is related to the work injury.</a:t>
            </a:r>
          </a:p>
        </p:txBody>
      </p:sp>
    </p:spTree>
    <p:extLst>
      <p:ext uri="{BB962C8B-B14F-4D97-AF65-F5344CB8AC3E}">
        <p14:creationId xmlns:p14="http://schemas.microsoft.com/office/powerpoint/2010/main" val="1297036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
            <a:ext cx="10972800" cy="1143000"/>
          </a:xfrm>
        </p:spPr>
        <p:txBody>
          <a:bodyPr>
            <a:normAutofit fontScale="90000"/>
          </a:bodyPr>
          <a:lstStyle/>
          <a:p>
            <a:r>
              <a:rPr lang="en-US"/>
              <a:t>Wage Replacement Benefits</a:t>
            </a:r>
            <a:br>
              <a:rPr lang="en-US"/>
            </a:br>
            <a:endParaRPr lang="en-US"/>
          </a:p>
        </p:txBody>
      </p:sp>
      <p:sp>
        <p:nvSpPr>
          <p:cNvPr id="3" name="Content Placeholder 2"/>
          <p:cNvSpPr>
            <a:spLocks noGrp="1"/>
          </p:cNvSpPr>
          <p:nvPr>
            <p:ph idx="1"/>
          </p:nvPr>
        </p:nvSpPr>
        <p:spPr>
          <a:xfrm>
            <a:off x="406400" y="1193800"/>
            <a:ext cx="10972800" cy="5181600"/>
          </a:xfrm>
        </p:spPr>
        <p:txBody>
          <a:bodyPr>
            <a:normAutofit/>
          </a:bodyPr>
          <a:lstStyle/>
          <a:p>
            <a:pPr marL="0" indent="0">
              <a:buNone/>
            </a:pPr>
            <a:r>
              <a:rPr lang="en-US" sz="3467" b="1"/>
              <a:t>Temporary Disability Benefits</a:t>
            </a:r>
          </a:p>
          <a:p>
            <a:r>
              <a:rPr lang="en-US" sz="3733"/>
              <a:t>Temporary Total Disability Benefits</a:t>
            </a:r>
          </a:p>
          <a:p>
            <a:pPr lvl="1"/>
            <a:r>
              <a:rPr lang="en-US" sz="3467"/>
              <a:t>66 2/3</a:t>
            </a:r>
            <a:r>
              <a:rPr lang="en-US" sz="3467" baseline="30000"/>
              <a:t>rds</a:t>
            </a:r>
            <a:r>
              <a:rPr lang="en-US" sz="3467"/>
              <a:t> % of the employee’s AWW </a:t>
            </a:r>
          </a:p>
          <a:p>
            <a:pPr marL="685783" lvl="1" indent="0">
              <a:buNone/>
            </a:pPr>
            <a:endParaRPr lang="en-US" sz="800"/>
          </a:p>
          <a:p>
            <a:pPr marL="685783" lvl="1" indent="0">
              <a:buNone/>
            </a:pPr>
            <a:endParaRPr lang="en-US" sz="800"/>
          </a:p>
          <a:p>
            <a:pPr marL="685783" lvl="1" indent="0">
              <a:buNone/>
            </a:pPr>
            <a:endParaRPr lang="en-US" sz="800"/>
          </a:p>
          <a:p>
            <a:pPr marL="685783" lvl="1" indent="0">
              <a:buNone/>
            </a:pPr>
            <a:endParaRPr lang="en-US" sz="800"/>
          </a:p>
          <a:p>
            <a:r>
              <a:rPr lang="en-US" sz="3733"/>
              <a:t>Temporary Partial Disability Benefits</a:t>
            </a:r>
          </a:p>
          <a:p>
            <a:pPr lvl="1"/>
            <a:r>
              <a:rPr lang="en-US" sz="3467"/>
              <a:t>66 2/3</a:t>
            </a:r>
            <a:r>
              <a:rPr lang="en-US" sz="3467" baseline="30000"/>
              <a:t>rds</a:t>
            </a:r>
            <a:r>
              <a:rPr lang="en-US" sz="3467"/>
              <a:t> % of the difference between pre- vs       post-injury average weekly wage</a:t>
            </a:r>
          </a:p>
          <a:p>
            <a:pPr marL="0" indent="0">
              <a:buNone/>
            </a:pPr>
            <a:endParaRPr lang="en-US"/>
          </a:p>
        </p:txBody>
      </p:sp>
    </p:spTree>
    <p:extLst>
      <p:ext uri="{BB962C8B-B14F-4D97-AF65-F5344CB8AC3E}">
        <p14:creationId xmlns:p14="http://schemas.microsoft.com/office/powerpoint/2010/main" val="2969099010"/>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Wage Replacement Benefits</a:t>
            </a:r>
          </a:p>
        </p:txBody>
      </p:sp>
      <p:sp>
        <p:nvSpPr>
          <p:cNvPr id="3" name="Content Placeholder 2"/>
          <p:cNvSpPr>
            <a:spLocks noGrp="1"/>
          </p:cNvSpPr>
          <p:nvPr>
            <p:ph idx="1"/>
          </p:nvPr>
        </p:nvSpPr>
        <p:spPr>
          <a:xfrm>
            <a:off x="304800" y="1498600"/>
            <a:ext cx="11176000" cy="5359400"/>
          </a:xfrm>
        </p:spPr>
        <p:txBody>
          <a:bodyPr>
            <a:normAutofit/>
          </a:bodyPr>
          <a:lstStyle/>
          <a:p>
            <a:pPr marL="0" indent="0">
              <a:buNone/>
            </a:pPr>
            <a:endParaRPr lang="en-US" sz="800"/>
          </a:p>
          <a:p>
            <a:pPr marL="76198" indent="0">
              <a:buNone/>
            </a:pPr>
            <a:endParaRPr lang="en-US" sz="800"/>
          </a:p>
          <a:p>
            <a:r>
              <a:rPr lang="en-US" sz="2933" b="1" u="sng"/>
              <a:t>First day of eligibility</a:t>
            </a:r>
            <a:r>
              <a:rPr lang="en-US" sz="2933" b="1"/>
              <a:t> </a:t>
            </a:r>
            <a:r>
              <a:rPr lang="en-US" sz="2933"/>
              <a:t>is the 8</a:t>
            </a:r>
            <a:r>
              <a:rPr lang="en-US" sz="2933" baseline="30000"/>
              <a:t>th</a:t>
            </a:r>
            <a:r>
              <a:rPr lang="en-US" sz="2933"/>
              <a:t> day of </a:t>
            </a:r>
            <a:r>
              <a:rPr lang="en-US" sz="2933" b="1" u="sng"/>
              <a:t>disability</a:t>
            </a:r>
            <a:r>
              <a:rPr lang="en-US" sz="2933"/>
              <a:t>.</a:t>
            </a:r>
          </a:p>
          <a:p>
            <a:pPr marL="0" indent="0">
              <a:buNone/>
            </a:pPr>
            <a:endParaRPr lang="en-US" sz="800" b="1" u="sng"/>
          </a:p>
          <a:p>
            <a:pPr lvl="1"/>
            <a:r>
              <a:rPr lang="en-US" sz="2667" b="1" u="sng"/>
              <a:t>1st day of disability</a:t>
            </a:r>
            <a:r>
              <a:rPr lang="en-US" sz="2667" b="1"/>
              <a:t> </a:t>
            </a:r>
            <a:r>
              <a:rPr lang="en-US" sz="2667"/>
              <a:t>is the day after the date of the injury </a:t>
            </a:r>
          </a:p>
          <a:p>
            <a:pPr marL="609585" lvl="1" indent="0">
              <a:buNone/>
            </a:pPr>
            <a:endParaRPr lang="en-US" sz="533"/>
          </a:p>
          <a:p>
            <a:pPr lvl="1"/>
            <a:r>
              <a:rPr lang="en-US" sz="2667"/>
              <a:t>All 7 days count – not just scheduled workdays</a:t>
            </a:r>
          </a:p>
          <a:p>
            <a:pPr marL="609585" lvl="1" indent="0">
              <a:buNone/>
            </a:pPr>
            <a:endParaRPr lang="en-US" sz="533"/>
          </a:p>
          <a:p>
            <a:pPr lvl="1"/>
            <a:r>
              <a:rPr lang="en-US" sz="2667"/>
              <a:t>If someone misses 14 days or more, they are paid for the seven days mentioned above.</a:t>
            </a:r>
          </a:p>
          <a:p>
            <a:pPr marL="0" indent="0">
              <a:buNone/>
            </a:pPr>
            <a:endParaRPr lang="en-US" sz="800"/>
          </a:p>
          <a:p>
            <a:pPr lvl="1"/>
            <a:endParaRPr lang="en-US"/>
          </a:p>
        </p:txBody>
      </p:sp>
    </p:spTree>
    <p:extLst>
      <p:ext uri="{BB962C8B-B14F-4D97-AF65-F5344CB8AC3E}">
        <p14:creationId xmlns:p14="http://schemas.microsoft.com/office/powerpoint/2010/main" val="2017057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1000"/>
                                        <p:tgtEl>
                                          <p:spTgt spid="3">
                                            <p:txEl>
                                              <p:pRg st="8" end="8"/>
                                            </p:txEl>
                                          </p:spTgt>
                                        </p:tgtEl>
                                      </p:cBhvr>
                                    </p:animEffect>
                                    <p:anim calcmode="lin" valueType="num">
                                      <p:cBhvr>
                                        <p:cTn id="2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200" y="304800"/>
            <a:ext cx="11379200" cy="1143000"/>
          </a:xfrm>
        </p:spPr>
        <p:txBody>
          <a:bodyPr>
            <a:normAutofit fontScale="90000"/>
          </a:bodyPr>
          <a:lstStyle/>
          <a:p>
            <a:r>
              <a:rPr lang="en-US" sz="5067">
                <a:latin typeface="Open Sans" panose="020B0606030504020204" pitchFamily="34" charset="0"/>
                <a:ea typeface="Open Sans" panose="020B0606030504020204" pitchFamily="34" charset="0"/>
                <a:cs typeface="Open Sans" panose="020B0606030504020204" pitchFamily="34" charset="0"/>
              </a:rPr>
              <a:t>There is no doubt…your injured employees will have questions</a:t>
            </a:r>
          </a:p>
        </p:txBody>
      </p:sp>
      <p:sp>
        <p:nvSpPr>
          <p:cNvPr id="3" name="Content Placeholder 2"/>
          <p:cNvSpPr>
            <a:spLocks noGrp="1"/>
          </p:cNvSpPr>
          <p:nvPr>
            <p:ph idx="1"/>
          </p:nvPr>
        </p:nvSpPr>
        <p:spPr>
          <a:xfrm>
            <a:off x="609600" y="1905002"/>
            <a:ext cx="10058400" cy="4165599"/>
          </a:xfrm>
        </p:spPr>
        <p:txBody>
          <a:bodyPr>
            <a:noAutofit/>
          </a:bodyPr>
          <a:lstStyle/>
          <a:p>
            <a:pPr marL="0" indent="0">
              <a:buNone/>
            </a:pPr>
            <a:r>
              <a:rPr lang="en-US" sz="3733">
                <a:solidFill>
                  <a:schemeClr val="tx1"/>
                </a:solidFill>
              </a:rPr>
              <a:t>The only question is where will they seek advice?</a:t>
            </a:r>
          </a:p>
          <a:p>
            <a:pPr indent="-731502"/>
            <a:r>
              <a:rPr lang="en-US" sz="3200">
                <a:solidFill>
                  <a:schemeClr val="tx1"/>
                </a:solidFill>
              </a:rPr>
              <a:t>Spouse</a:t>
            </a:r>
          </a:p>
          <a:p>
            <a:pPr indent="-731502"/>
            <a:r>
              <a:rPr lang="en-US" sz="3200">
                <a:solidFill>
                  <a:schemeClr val="tx1"/>
                </a:solidFill>
              </a:rPr>
              <a:t>Friends and Neighbors</a:t>
            </a:r>
          </a:p>
          <a:p>
            <a:pPr indent="-731502"/>
            <a:r>
              <a:rPr lang="en-US" sz="3200">
                <a:solidFill>
                  <a:schemeClr val="tx1"/>
                </a:solidFill>
              </a:rPr>
              <a:t>Co-workers</a:t>
            </a:r>
          </a:p>
          <a:p>
            <a:pPr indent="-731502"/>
            <a:r>
              <a:rPr lang="en-US" sz="3200">
                <a:solidFill>
                  <a:schemeClr val="tx1"/>
                </a:solidFill>
              </a:rPr>
              <a:t>That lawyer that advertises on TV</a:t>
            </a:r>
          </a:p>
          <a:p>
            <a:pPr marL="0" indent="0">
              <a:buNone/>
            </a:pPr>
            <a:endParaRPr lang="en-US" sz="3200" b="1">
              <a:solidFill>
                <a:srgbClr val="FFFF00"/>
              </a:solidFill>
            </a:endParaRPr>
          </a:p>
        </p:txBody>
      </p:sp>
      <p:pic>
        <p:nvPicPr>
          <p:cNvPr id="7" name="Picture 6" descr="A picture containing person&#10;&#10;Description automatically generated">
            <a:extLst>
              <a:ext uri="{FF2B5EF4-FFF2-40B4-BE49-F238E27FC236}">
                <a16:creationId xmlns:a16="http://schemas.microsoft.com/office/drawing/2014/main" id="{68EC02BF-BB4E-464E-8295-B6C9896BD8C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6401" y="2959100"/>
            <a:ext cx="3924692" cy="2616200"/>
          </a:xfrm>
          <a:prstGeom prst="rect">
            <a:avLst/>
          </a:prstGeom>
        </p:spPr>
      </p:pic>
    </p:spTree>
    <p:extLst>
      <p:ext uri="{BB962C8B-B14F-4D97-AF65-F5344CB8AC3E}">
        <p14:creationId xmlns:p14="http://schemas.microsoft.com/office/powerpoint/2010/main" val="2895192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200" y="304800"/>
            <a:ext cx="11379200" cy="1143000"/>
          </a:xfrm>
        </p:spPr>
        <p:txBody>
          <a:bodyPr>
            <a:normAutofit/>
          </a:bodyPr>
          <a:lstStyle/>
          <a:p>
            <a:r>
              <a:rPr lang="en-US" sz="3200"/>
              <a:t>What are an employer’s responsibilities </a:t>
            </a:r>
            <a:r>
              <a:rPr lang="en-US" sz="3200">
                <a:solidFill>
                  <a:srgbClr val="FF0000"/>
                </a:solidFill>
              </a:rPr>
              <a:t>after</a:t>
            </a:r>
            <a:r>
              <a:rPr lang="en-US" sz="3200"/>
              <a:t> an injury?</a:t>
            </a:r>
          </a:p>
        </p:txBody>
      </p:sp>
      <p:sp>
        <p:nvSpPr>
          <p:cNvPr id="3" name="Content Placeholder 2"/>
          <p:cNvSpPr>
            <a:spLocks noGrp="1"/>
          </p:cNvSpPr>
          <p:nvPr>
            <p:ph idx="1"/>
          </p:nvPr>
        </p:nvSpPr>
        <p:spPr>
          <a:xfrm>
            <a:off x="203201" y="1193801"/>
            <a:ext cx="6705600" cy="5181599"/>
          </a:xfrm>
        </p:spPr>
        <p:txBody>
          <a:bodyPr>
            <a:normAutofit/>
          </a:bodyPr>
          <a:lstStyle/>
          <a:p>
            <a:pPr marL="146300" indent="0">
              <a:buNone/>
              <a:defRPr/>
            </a:pPr>
            <a:r>
              <a:rPr lang="en-US" sz="3467"/>
              <a:t>Accept the report of injury and help your employee:</a:t>
            </a:r>
          </a:p>
          <a:p>
            <a:pPr marL="1136876" lvl="1">
              <a:defRPr/>
            </a:pPr>
            <a:r>
              <a:rPr lang="en-US" sz="3067"/>
              <a:t>Know what to expect</a:t>
            </a:r>
          </a:p>
          <a:p>
            <a:pPr marL="1136876" lvl="1">
              <a:defRPr/>
            </a:pPr>
            <a:r>
              <a:rPr lang="en-US" sz="3067"/>
              <a:t>Know what they are entitled to</a:t>
            </a:r>
          </a:p>
          <a:p>
            <a:pPr marL="1136876" lvl="1">
              <a:defRPr/>
            </a:pPr>
            <a:r>
              <a:rPr lang="en-US" sz="3067"/>
              <a:t>Set expectations—recovery and return to work</a:t>
            </a:r>
          </a:p>
          <a:p>
            <a:pPr marL="146300" indent="0">
              <a:buNone/>
              <a:defRPr/>
            </a:pPr>
            <a:r>
              <a:rPr lang="en-US" sz="3467"/>
              <a:t>Give them a copy of the “Beginner’s Guide”</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12002" y="1295401"/>
            <a:ext cx="4165599" cy="53949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38580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heel(1)">
                                      <p:cBhvr>
                                        <p:cTn id="14"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067">
                <a:latin typeface="Open Sans" panose="020B0606030504020204" pitchFamily="34" charset="0"/>
                <a:ea typeface="Open Sans" panose="020B0606030504020204" pitchFamily="34" charset="0"/>
                <a:cs typeface="Open Sans" panose="020B0606030504020204" pitchFamily="34" charset="0"/>
              </a:rPr>
              <a:t>The Ombudsman Program</a:t>
            </a:r>
          </a:p>
        </p:txBody>
      </p:sp>
      <p:sp>
        <p:nvSpPr>
          <p:cNvPr id="3" name="Content Placeholder 2"/>
          <p:cNvSpPr>
            <a:spLocks noGrp="1"/>
          </p:cNvSpPr>
          <p:nvPr>
            <p:ph idx="1"/>
          </p:nvPr>
        </p:nvSpPr>
        <p:spPr/>
        <p:txBody>
          <a:bodyPr>
            <a:noAutofit/>
          </a:bodyPr>
          <a:lstStyle/>
          <a:p>
            <a:r>
              <a:rPr lang="en-US" sz="3200"/>
              <a:t>Will provide education and assistance to any party who is </a:t>
            </a:r>
            <a:r>
              <a:rPr lang="en-US" sz="3200" u="sng">
                <a:solidFill>
                  <a:schemeClr val="tx2"/>
                </a:solidFill>
              </a:rPr>
              <a:t>not represented by an attorney.</a:t>
            </a:r>
          </a:p>
          <a:p>
            <a:pPr marL="0" indent="0">
              <a:buNone/>
            </a:pPr>
            <a:endParaRPr lang="en-US" sz="1867"/>
          </a:p>
          <a:p>
            <a:r>
              <a:rPr lang="en-US" sz="3200"/>
              <a:t>An Ombudsman </a:t>
            </a:r>
            <a:r>
              <a:rPr lang="en-US" sz="3200" u="sng">
                <a:solidFill>
                  <a:schemeClr val="tx2"/>
                </a:solidFill>
              </a:rPr>
              <a:t>cannot provide legal advice.</a:t>
            </a:r>
          </a:p>
          <a:p>
            <a:pPr marL="0" indent="0">
              <a:buNone/>
            </a:pPr>
            <a:endParaRPr lang="en-US" sz="1867"/>
          </a:p>
          <a:p>
            <a:r>
              <a:rPr lang="en-US" sz="3200"/>
              <a:t>Acts as a liaison with the </a:t>
            </a:r>
            <a:r>
              <a:rPr lang="en-US" sz="3200" u="sng">
                <a:solidFill>
                  <a:schemeClr val="tx2"/>
                </a:solidFill>
              </a:rPr>
              <a:t>parties to help open lines of communication and increase the efficiency in the administration of claims.</a:t>
            </a:r>
          </a:p>
          <a:p>
            <a:endParaRPr lang="en-US" sz="3200"/>
          </a:p>
        </p:txBody>
      </p:sp>
    </p:spTree>
    <p:extLst>
      <p:ext uri="{BB962C8B-B14F-4D97-AF65-F5344CB8AC3E}">
        <p14:creationId xmlns:p14="http://schemas.microsoft.com/office/powerpoint/2010/main" val="713684231"/>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 brief recap</a:t>
            </a:r>
          </a:p>
        </p:txBody>
      </p:sp>
      <p:sp>
        <p:nvSpPr>
          <p:cNvPr id="3" name="Content Placeholder 2"/>
          <p:cNvSpPr>
            <a:spLocks noGrp="1"/>
          </p:cNvSpPr>
          <p:nvPr>
            <p:ph idx="1"/>
          </p:nvPr>
        </p:nvSpPr>
        <p:spPr>
          <a:xfrm>
            <a:off x="609600" y="1397000"/>
            <a:ext cx="10972800" cy="4876800"/>
          </a:xfrm>
        </p:spPr>
        <p:txBody>
          <a:bodyPr>
            <a:noAutofit/>
          </a:bodyPr>
          <a:lstStyle/>
          <a:p>
            <a:pPr marL="0" indent="0">
              <a:buNone/>
            </a:pPr>
            <a:r>
              <a:rPr lang="en-US" sz="3467">
                <a:solidFill>
                  <a:schemeClr val="tx1"/>
                </a:solidFill>
              </a:rPr>
              <a:t>Six important steps to take when someone reports an injury:</a:t>
            </a:r>
          </a:p>
          <a:p>
            <a:pPr marL="0" indent="0">
              <a:buNone/>
            </a:pPr>
            <a:endParaRPr lang="en-US" sz="1333">
              <a:solidFill>
                <a:schemeClr val="tx1"/>
              </a:solidFill>
            </a:endParaRPr>
          </a:p>
          <a:p>
            <a:pPr>
              <a:buFont typeface="+mj-lt"/>
              <a:buAutoNum type="arabicPeriod"/>
            </a:pPr>
            <a:r>
              <a:rPr lang="en-US" sz="2933"/>
              <a:t> Provide a panel of physicians on the proper form</a:t>
            </a:r>
          </a:p>
          <a:p>
            <a:pPr marL="0" indent="0">
              <a:buNone/>
            </a:pPr>
            <a:endParaRPr lang="en-US" sz="800"/>
          </a:p>
          <a:p>
            <a:pPr marL="609585" indent="-609585">
              <a:buFont typeface="+mj-lt"/>
              <a:buAutoNum type="arabicPeriod" startAt="2"/>
            </a:pPr>
            <a:r>
              <a:rPr lang="en-US" sz="2933"/>
              <a:t>Provide a copy of the </a:t>
            </a:r>
            <a:r>
              <a:rPr lang="en-US" sz="2933" i="1" u="sng"/>
              <a:t>Beginner’s Guide to Tennessee Workers’ Compensation</a:t>
            </a:r>
            <a:r>
              <a:rPr lang="en-US" sz="2933" i="1"/>
              <a:t> </a:t>
            </a:r>
            <a:r>
              <a:rPr lang="en-US" sz="2933"/>
              <a:t>&amp; Ombudsman’s Phone #</a:t>
            </a:r>
          </a:p>
          <a:p>
            <a:pPr marL="0" indent="0">
              <a:buNone/>
            </a:pPr>
            <a:endParaRPr lang="en-US" sz="800"/>
          </a:p>
          <a:p>
            <a:pPr marL="609585" indent="-609585">
              <a:buFont typeface="+mj-lt"/>
              <a:buAutoNum type="arabicPeriod" startAt="3"/>
            </a:pPr>
            <a:r>
              <a:rPr lang="en-US" sz="2933"/>
              <a:t>Have the injured employee provide you with a written statement</a:t>
            </a:r>
          </a:p>
          <a:p>
            <a:pPr marL="304792" indent="-304792">
              <a:buFont typeface="+mj-lt"/>
              <a:buAutoNum type="arabicPeriod" startAt="3"/>
            </a:pPr>
            <a:endParaRPr lang="en-US" sz="800"/>
          </a:p>
        </p:txBody>
      </p:sp>
    </p:spTree>
    <p:extLst>
      <p:ext uri="{BB962C8B-B14F-4D97-AF65-F5344CB8AC3E}">
        <p14:creationId xmlns:p14="http://schemas.microsoft.com/office/powerpoint/2010/main" val="3672932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6 Steps to take (continued)</a:t>
            </a:r>
          </a:p>
        </p:txBody>
      </p:sp>
      <p:sp>
        <p:nvSpPr>
          <p:cNvPr id="3" name="Content Placeholder 2"/>
          <p:cNvSpPr>
            <a:spLocks noGrp="1"/>
          </p:cNvSpPr>
          <p:nvPr>
            <p:ph idx="1"/>
          </p:nvPr>
        </p:nvSpPr>
        <p:spPr>
          <a:xfrm>
            <a:off x="609600" y="1397000"/>
            <a:ext cx="10972800" cy="4876800"/>
          </a:xfrm>
        </p:spPr>
        <p:txBody>
          <a:bodyPr>
            <a:noAutofit/>
          </a:bodyPr>
          <a:lstStyle/>
          <a:p>
            <a:pPr marL="0" indent="0">
              <a:buNone/>
            </a:pPr>
            <a:r>
              <a:rPr lang="en-US" sz="3467">
                <a:solidFill>
                  <a:schemeClr val="tx1"/>
                </a:solidFill>
              </a:rPr>
              <a:t>After someone reports an injury:</a:t>
            </a:r>
          </a:p>
          <a:p>
            <a:pPr marL="0" indent="0">
              <a:buNone/>
            </a:pPr>
            <a:endParaRPr lang="en-US" sz="1333"/>
          </a:p>
          <a:p>
            <a:pPr marL="609585" indent="-609585">
              <a:buFont typeface="+mj-lt"/>
              <a:buAutoNum type="arabicPeriod" startAt="4"/>
            </a:pPr>
            <a:r>
              <a:rPr lang="en-US" sz="3200"/>
              <a:t>Notify your insurance adjuster</a:t>
            </a:r>
          </a:p>
          <a:p>
            <a:pPr marL="304792" indent="-304792">
              <a:buFont typeface="+mj-lt"/>
              <a:buAutoNum type="arabicPeriod" startAt="4"/>
            </a:pPr>
            <a:endParaRPr lang="en-US" sz="800"/>
          </a:p>
          <a:p>
            <a:pPr marL="609585" indent="-609585">
              <a:buFont typeface="+mj-lt"/>
              <a:buAutoNum type="arabicPeriod" startAt="4"/>
            </a:pPr>
            <a:r>
              <a:rPr lang="en-US" sz="3200"/>
              <a:t>Start your investigation if you have doubts or concerns</a:t>
            </a:r>
          </a:p>
          <a:p>
            <a:pPr marL="304792" indent="-304792">
              <a:buFont typeface="+mj-lt"/>
              <a:buAutoNum type="arabicPeriod" startAt="4"/>
            </a:pPr>
            <a:endParaRPr lang="en-US" sz="800"/>
          </a:p>
          <a:p>
            <a:pPr marL="609585" indent="-609585">
              <a:buFont typeface="+mj-lt"/>
              <a:buAutoNum type="arabicPeriod" startAt="4"/>
            </a:pPr>
            <a:r>
              <a:rPr lang="en-US" sz="3200"/>
              <a:t>Work to eliminate the possibility of someone else being injured</a:t>
            </a:r>
          </a:p>
          <a:p>
            <a:pPr marL="0" indent="0">
              <a:buNone/>
            </a:pPr>
            <a:endParaRPr lang="en-US" sz="1333"/>
          </a:p>
        </p:txBody>
      </p:sp>
    </p:spTree>
    <p:extLst>
      <p:ext uri="{BB962C8B-B14F-4D97-AF65-F5344CB8AC3E}">
        <p14:creationId xmlns:p14="http://schemas.microsoft.com/office/powerpoint/2010/main" val="3287082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One basic employer responsibility—</a:t>
            </a:r>
            <a:br>
              <a:rPr lang="en-US"/>
            </a:br>
            <a:r>
              <a:rPr lang="en-US"/>
              <a:t>Have a safe worksite</a:t>
            </a:r>
          </a:p>
        </p:txBody>
      </p:sp>
      <p:sp>
        <p:nvSpPr>
          <p:cNvPr id="3" name="Content Placeholder 2"/>
          <p:cNvSpPr>
            <a:spLocks noGrp="1"/>
          </p:cNvSpPr>
          <p:nvPr>
            <p:ph idx="1"/>
          </p:nvPr>
        </p:nvSpPr>
        <p:spPr>
          <a:xfrm>
            <a:off x="609600" y="1701805"/>
            <a:ext cx="10972800" cy="4470395"/>
          </a:xfrm>
        </p:spPr>
        <p:txBody>
          <a:bodyPr>
            <a:normAutofit/>
          </a:bodyPr>
          <a:lstStyle/>
          <a:p>
            <a:pPr marL="0" indent="0">
              <a:buNone/>
            </a:pPr>
            <a:r>
              <a:rPr lang="en-US" sz="3200"/>
              <a:t>Work with your employees to </a:t>
            </a:r>
            <a:r>
              <a:rPr lang="en-US" sz="3200" b="1" u="sng"/>
              <a:t>eliminate</a:t>
            </a:r>
            <a:r>
              <a:rPr lang="en-US" sz="3200"/>
              <a:t> potential injuries—before they occur</a:t>
            </a:r>
          </a:p>
          <a:p>
            <a:pPr marL="0" indent="0">
              <a:buNone/>
            </a:pPr>
            <a:endParaRPr lang="en-US" sz="1333"/>
          </a:p>
          <a:p>
            <a:pPr lvl="1"/>
            <a:r>
              <a:rPr lang="en-US" sz="2933"/>
              <a:t>Create a culture of safety</a:t>
            </a:r>
          </a:p>
          <a:p>
            <a:pPr lvl="1"/>
            <a:r>
              <a:rPr lang="en-US" sz="2933"/>
              <a:t>Preach “Safety first”</a:t>
            </a:r>
            <a:endParaRPr lang="en-US" sz="2667"/>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12002" y="3089906"/>
            <a:ext cx="4308021" cy="3285495"/>
          </a:xfrm>
          <a:prstGeom prst="rect">
            <a:avLst/>
          </a:prstGeom>
        </p:spPr>
      </p:pic>
    </p:spTree>
    <p:extLst>
      <p:ext uri="{BB962C8B-B14F-4D97-AF65-F5344CB8AC3E}">
        <p14:creationId xmlns:p14="http://schemas.microsoft.com/office/powerpoint/2010/main" val="169119649"/>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8"/>
          <p:cNvSpPr>
            <a:spLocks noChangeArrowheads="1"/>
          </p:cNvSpPr>
          <p:nvPr/>
        </p:nvSpPr>
        <p:spPr bwMode="auto">
          <a:xfrm>
            <a:off x="9082128" y="4391027"/>
            <a:ext cx="49660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buClr>
                <a:srgbClr val="6B9F25"/>
              </a:buClr>
            </a:pPr>
            <a:endParaRPr lang="en-US" sz="3200">
              <a:solidFill>
                <a:prstClr val="black"/>
              </a:solidFill>
            </a:endParaRPr>
          </a:p>
        </p:txBody>
      </p:sp>
      <p:sp>
        <p:nvSpPr>
          <p:cNvPr id="2052" name="Rectangle 9"/>
          <p:cNvSpPr>
            <a:spLocks noChangeArrowheads="1"/>
          </p:cNvSpPr>
          <p:nvPr/>
        </p:nvSpPr>
        <p:spPr bwMode="auto">
          <a:xfrm>
            <a:off x="9757834" y="4965701"/>
            <a:ext cx="460781"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buClr>
                <a:srgbClr val="6B9F25"/>
              </a:buClr>
            </a:pPr>
            <a:endParaRPr lang="en-US" sz="3200">
              <a:solidFill>
                <a:prstClr val="black"/>
              </a:solidFill>
            </a:endParaRPr>
          </a:p>
        </p:txBody>
      </p:sp>
      <p:sp>
        <p:nvSpPr>
          <p:cNvPr id="2053" name="Rectangle 11"/>
          <p:cNvSpPr>
            <a:spLocks noChangeArrowheads="1"/>
          </p:cNvSpPr>
          <p:nvPr/>
        </p:nvSpPr>
        <p:spPr bwMode="auto">
          <a:xfrm>
            <a:off x="9054450" y="6116640"/>
            <a:ext cx="460781"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buClr>
                <a:srgbClr val="6B9F25"/>
              </a:buClr>
            </a:pPr>
            <a:endParaRPr lang="en-US" sz="3200">
              <a:solidFill>
                <a:prstClr val="black"/>
              </a:solidFill>
            </a:endParaRPr>
          </a:p>
        </p:txBody>
      </p:sp>
      <p:sp>
        <p:nvSpPr>
          <p:cNvPr id="2054" name="Rectangle 12"/>
          <p:cNvSpPr>
            <a:spLocks noChangeArrowheads="1"/>
          </p:cNvSpPr>
          <p:nvPr/>
        </p:nvSpPr>
        <p:spPr bwMode="auto">
          <a:xfrm>
            <a:off x="3067541" y="4365627"/>
            <a:ext cx="3168487" cy="7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buClr>
                <a:srgbClr val="6B9F25"/>
              </a:buClr>
            </a:pPr>
            <a:endParaRPr lang="en-US" sz="3200">
              <a:solidFill>
                <a:prstClr val="black"/>
              </a:solidFill>
            </a:endParaRPr>
          </a:p>
        </p:txBody>
      </p:sp>
      <p:sp>
        <p:nvSpPr>
          <p:cNvPr id="2055" name="Rectangle 13"/>
          <p:cNvSpPr>
            <a:spLocks noChangeArrowheads="1"/>
          </p:cNvSpPr>
          <p:nvPr/>
        </p:nvSpPr>
        <p:spPr bwMode="auto">
          <a:xfrm>
            <a:off x="3770926" y="5081589"/>
            <a:ext cx="2927513"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buClr>
                <a:srgbClr val="6B9F25"/>
              </a:buClr>
            </a:pPr>
            <a:endParaRPr lang="en-US" sz="3200">
              <a:solidFill>
                <a:prstClr val="black"/>
              </a:solidFill>
            </a:endParaRPr>
          </a:p>
        </p:txBody>
      </p:sp>
      <p:sp>
        <p:nvSpPr>
          <p:cNvPr id="2057" name="Rectangle 17"/>
          <p:cNvSpPr>
            <a:spLocks noChangeArrowheads="1"/>
          </p:cNvSpPr>
          <p:nvPr/>
        </p:nvSpPr>
        <p:spPr bwMode="auto">
          <a:xfrm>
            <a:off x="9075616" y="5237165"/>
            <a:ext cx="2777717"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buClr>
                <a:srgbClr val="6B9F25"/>
              </a:buClr>
            </a:pPr>
            <a:endParaRPr lang="en-US" sz="3200">
              <a:solidFill>
                <a:prstClr val="black"/>
              </a:solidFill>
            </a:endParaRPr>
          </a:p>
        </p:txBody>
      </p:sp>
      <p:sp>
        <p:nvSpPr>
          <p:cNvPr id="2058" name="Rectangle 18"/>
          <p:cNvSpPr>
            <a:spLocks noChangeArrowheads="1"/>
          </p:cNvSpPr>
          <p:nvPr/>
        </p:nvSpPr>
        <p:spPr bwMode="auto">
          <a:xfrm>
            <a:off x="9075618" y="5800726"/>
            <a:ext cx="2849359"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buClr>
                <a:srgbClr val="6B9F25"/>
              </a:buClr>
            </a:pPr>
            <a:endParaRPr lang="en-US" sz="3200">
              <a:solidFill>
                <a:prstClr val="black"/>
              </a:solidFill>
            </a:endParaRPr>
          </a:p>
        </p:txBody>
      </p:sp>
      <p:sp>
        <p:nvSpPr>
          <p:cNvPr id="2059" name="Rectangle 215"/>
          <p:cNvSpPr>
            <a:spLocks noChangeArrowheads="1"/>
          </p:cNvSpPr>
          <p:nvPr/>
        </p:nvSpPr>
        <p:spPr bwMode="auto">
          <a:xfrm>
            <a:off x="9256348" y="4695827"/>
            <a:ext cx="483576"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buClr>
                <a:srgbClr val="6B9F25"/>
              </a:buClr>
            </a:pPr>
            <a:endParaRPr lang="en-US" sz="3200">
              <a:solidFill>
                <a:prstClr val="black"/>
              </a:solidFill>
            </a:endParaRPr>
          </a:p>
        </p:txBody>
      </p:sp>
      <p:sp>
        <p:nvSpPr>
          <p:cNvPr id="2060" name="Rectangle 216"/>
          <p:cNvSpPr>
            <a:spLocks noChangeArrowheads="1"/>
          </p:cNvSpPr>
          <p:nvPr/>
        </p:nvSpPr>
        <p:spPr bwMode="auto">
          <a:xfrm>
            <a:off x="9365438" y="5270501"/>
            <a:ext cx="32889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buClr>
                <a:srgbClr val="6B9F25"/>
              </a:buClr>
            </a:pPr>
            <a:endParaRPr lang="en-US" sz="3200">
              <a:solidFill>
                <a:prstClr val="black"/>
              </a:solidFill>
            </a:endParaRPr>
          </a:p>
        </p:txBody>
      </p:sp>
      <p:sp>
        <p:nvSpPr>
          <p:cNvPr id="2061" name="Rectangle 217"/>
          <p:cNvSpPr>
            <a:spLocks noChangeArrowheads="1"/>
          </p:cNvSpPr>
          <p:nvPr/>
        </p:nvSpPr>
        <p:spPr bwMode="auto">
          <a:xfrm>
            <a:off x="9365438" y="5846765"/>
            <a:ext cx="32889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buClr>
                <a:srgbClr val="6B9F25"/>
              </a:buClr>
            </a:pPr>
            <a:endParaRPr lang="en-US" sz="3200">
              <a:solidFill>
                <a:prstClr val="black"/>
              </a:solidFill>
            </a:endParaRPr>
          </a:p>
        </p:txBody>
      </p:sp>
      <p:sp>
        <p:nvSpPr>
          <p:cNvPr id="2063" name="Rectangle 221"/>
          <p:cNvSpPr>
            <a:spLocks noChangeArrowheads="1"/>
          </p:cNvSpPr>
          <p:nvPr/>
        </p:nvSpPr>
        <p:spPr bwMode="auto">
          <a:xfrm>
            <a:off x="8732066" y="5402265"/>
            <a:ext cx="15109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buClr>
                <a:srgbClr val="6B9F25"/>
              </a:buClr>
            </a:pPr>
            <a:endParaRPr lang="en-US" sz="3200">
              <a:solidFill>
                <a:prstClr val="black"/>
              </a:solidFill>
            </a:endParaRPr>
          </a:p>
        </p:txBody>
      </p:sp>
      <p:sp>
        <p:nvSpPr>
          <p:cNvPr id="2068" name="Rectangle 229"/>
          <p:cNvSpPr>
            <a:spLocks noChangeArrowheads="1"/>
          </p:cNvSpPr>
          <p:nvPr/>
        </p:nvSpPr>
        <p:spPr bwMode="auto">
          <a:xfrm>
            <a:off x="3078940" y="5389565"/>
            <a:ext cx="58289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buClr>
                <a:srgbClr val="6B9F25"/>
              </a:buClr>
            </a:pPr>
            <a:endParaRPr lang="en-US" sz="3200">
              <a:solidFill>
                <a:prstClr val="black"/>
              </a:solidFill>
            </a:endParaRPr>
          </a:p>
        </p:txBody>
      </p:sp>
      <p:sp>
        <p:nvSpPr>
          <p:cNvPr id="2069" name="Freeform 92"/>
          <p:cNvSpPr>
            <a:spLocks/>
          </p:cNvSpPr>
          <p:nvPr/>
        </p:nvSpPr>
        <p:spPr bwMode="auto">
          <a:xfrm>
            <a:off x="4812975" y="1857377"/>
            <a:ext cx="665936" cy="352425"/>
          </a:xfrm>
          <a:custGeom>
            <a:avLst/>
            <a:gdLst>
              <a:gd name="T0" fmla="*/ 842075765 w 472"/>
              <a:gd name="T1" fmla="*/ 0 h 250"/>
              <a:gd name="T2" fmla="*/ 891274450 w 472"/>
              <a:gd name="T3" fmla="*/ 21860218 h 250"/>
              <a:gd name="T4" fmla="*/ 679336825 w 472"/>
              <a:gd name="T5" fmla="*/ 395463221 h 250"/>
              <a:gd name="T6" fmla="*/ 618783856 w 472"/>
              <a:gd name="T7" fmla="*/ 395463221 h 250"/>
              <a:gd name="T8" fmla="*/ 590398148 w 472"/>
              <a:gd name="T9" fmla="*/ 419311110 h 250"/>
              <a:gd name="T10" fmla="*/ 548768068 w 472"/>
              <a:gd name="T11" fmla="*/ 472967098 h 250"/>
              <a:gd name="T12" fmla="*/ 476860816 w 472"/>
              <a:gd name="T13" fmla="*/ 494825901 h 250"/>
              <a:gd name="T14" fmla="*/ 435229361 w 472"/>
              <a:gd name="T15" fmla="*/ 449119209 h 250"/>
              <a:gd name="T16" fmla="*/ 406845028 w 472"/>
              <a:gd name="T17" fmla="*/ 472967098 h 250"/>
              <a:gd name="T18" fmla="*/ 386029300 w 472"/>
              <a:gd name="T19" fmla="*/ 419311110 h 250"/>
              <a:gd name="T20" fmla="*/ 346291974 w 472"/>
              <a:gd name="T21" fmla="*/ 449119209 h 250"/>
              <a:gd name="T22" fmla="*/ 251676155 w 472"/>
              <a:gd name="T23" fmla="*/ 472967098 h 250"/>
              <a:gd name="T24" fmla="*/ 24600041 w 472"/>
              <a:gd name="T25" fmla="*/ 319948341 h 250"/>
              <a:gd name="T26" fmla="*/ 52984385 w 472"/>
              <a:gd name="T27" fmla="*/ 220585661 h 250"/>
              <a:gd name="T28" fmla="*/ 0 w 472"/>
              <a:gd name="T29" fmla="*/ 156992656 h 250"/>
              <a:gd name="T30" fmla="*/ 24600041 w 472"/>
              <a:gd name="T31" fmla="*/ 156992656 h 250"/>
              <a:gd name="T32" fmla="*/ 24600041 w 472"/>
              <a:gd name="T33" fmla="*/ 121222937 h 250"/>
              <a:gd name="T34" fmla="*/ 52984385 w 472"/>
              <a:gd name="T35" fmla="*/ 21860218 h 250"/>
              <a:gd name="T36" fmla="*/ 842075765 w 472"/>
              <a:gd name="T37" fmla="*/ 0 h 25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72"/>
              <a:gd name="T58" fmla="*/ 0 h 250"/>
              <a:gd name="T59" fmla="*/ 472 w 472"/>
              <a:gd name="T60" fmla="*/ 250 h 25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72" h="250">
                <a:moveTo>
                  <a:pt x="445" y="0"/>
                </a:moveTo>
                <a:lnTo>
                  <a:pt x="471" y="11"/>
                </a:lnTo>
                <a:lnTo>
                  <a:pt x="359" y="199"/>
                </a:lnTo>
                <a:lnTo>
                  <a:pt x="327" y="199"/>
                </a:lnTo>
                <a:lnTo>
                  <a:pt x="312" y="211"/>
                </a:lnTo>
                <a:lnTo>
                  <a:pt x="290" y="238"/>
                </a:lnTo>
                <a:lnTo>
                  <a:pt x="252" y="249"/>
                </a:lnTo>
                <a:lnTo>
                  <a:pt x="230" y="226"/>
                </a:lnTo>
                <a:lnTo>
                  <a:pt x="215" y="238"/>
                </a:lnTo>
                <a:lnTo>
                  <a:pt x="204" y="211"/>
                </a:lnTo>
                <a:lnTo>
                  <a:pt x="183" y="226"/>
                </a:lnTo>
                <a:lnTo>
                  <a:pt x="133" y="238"/>
                </a:lnTo>
                <a:lnTo>
                  <a:pt x="13" y="161"/>
                </a:lnTo>
                <a:lnTo>
                  <a:pt x="28" y="111"/>
                </a:lnTo>
                <a:lnTo>
                  <a:pt x="0" y="79"/>
                </a:lnTo>
                <a:lnTo>
                  <a:pt x="13" y="79"/>
                </a:lnTo>
                <a:lnTo>
                  <a:pt x="13" y="61"/>
                </a:lnTo>
                <a:lnTo>
                  <a:pt x="28" y="11"/>
                </a:lnTo>
                <a:lnTo>
                  <a:pt x="445" y="0"/>
                </a:lnTo>
              </a:path>
            </a:pathLst>
          </a:custGeom>
          <a:solidFill>
            <a:srgbClr val="FCFEB9"/>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070" name="Freeform 99"/>
          <p:cNvSpPr>
            <a:spLocks/>
          </p:cNvSpPr>
          <p:nvPr/>
        </p:nvSpPr>
        <p:spPr bwMode="auto">
          <a:xfrm>
            <a:off x="3767670" y="1828802"/>
            <a:ext cx="543820" cy="409575"/>
          </a:xfrm>
          <a:custGeom>
            <a:avLst/>
            <a:gdLst>
              <a:gd name="T0" fmla="*/ 69815247 w 386"/>
              <a:gd name="T1" fmla="*/ 225397590 h 290"/>
              <a:gd name="T2" fmla="*/ 0 w 386"/>
              <a:gd name="T3" fmla="*/ 0 h 290"/>
              <a:gd name="T4" fmla="*/ 341526692 w 386"/>
              <a:gd name="T5" fmla="*/ 0 h 290"/>
              <a:gd name="T6" fmla="*/ 341526692 w 386"/>
              <a:gd name="T7" fmla="*/ 45878041 h 290"/>
              <a:gd name="T8" fmla="*/ 652862162 w 386"/>
              <a:gd name="T9" fmla="*/ 45878041 h 290"/>
              <a:gd name="T10" fmla="*/ 726450947 w 386"/>
              <a:gd name="T11" fmla="*/ 494677592 h 290"/>
              <a:gd name="T12" fmla="*/ 543422932 w 386"/>
              <a:gd name="T13" fmla="*/ 494677592 h 290"/>
              <a:gd name="T14" fmla="*/ 475495087 w 386"/>
              <a:gd name="T15" fmla="*/ 540555622 h 290"/>
              <a:gd name="T16" fmla="*/ 381150781 w 386"/>
              <a:gd name="T17" fmla="*/ 576459798 h 290"/>
              <a:gd name="T18" fmla="*/ 292467158 w 386"/>
              <a:gd name="T19" fmla="*/ 540555622 h 290"/>
              <a:gd name="T20" fmla="*/ 203783621 w 386"/>
              <a:gd name="T21" fmla="*/ 518613710 h 290"/>
              <a:gd name="T22" fmla="*/ 137743114 w 386"/>
              <a:gd name="T23" fmla="*/ 518613710 h 290"/>
              <a:gd name="T24" fmla="*/ 109439273 w 386"/>
              <a:gd name="T25" fmla="*/ 494677592 h 290"/>
              <a:gd name="T26" fmla="*/ 20755698 w 386"/>
              <a:gd name="T27" fmla="*/ 343082561 h 290"/>
              <a:gd name="T28" fmla="*/ 20755698 w 386"/>
              <a:gd name="T29" fmla="*/ 297205943 h 290"/>
              <a:gd name="T30" fmla="*/ 69815247 w 386"/>
              <a:gd name="T31" fmla="*/ 225397590 h 29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6"/>
              <a:gd name="T49" fmla="*/ 0 h 290"/>
              <a:gd name="T50" fmla="*/ 386 w 386"/>
              <a:gd name="T51" fmla="*/ 290 h 29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6" h="290">
                <a:moveTo>
                  <a:pt x="37" y="113"/>
                </a:moveTo>
                <a:lnTo>
                  <a:pt x="0" y="0"/>
                </a:lnTo>
                <a:lnTo>
                  <a:pt x="181" y="0"/>
                </a:lnTo>
                <a:lnTo>
                  <a:pt x="181" y="23"/>
                </a:lnTo>
                <a:lnTo>
                  <a:pt x="346" y="23"/>
                </a:lnTo>
                <a:lnTo>
                  <a:pt x="385" y="248"/>
                </a:lnTo>
                <a:lnTo>
                  <a:pt x="288" y="248"/>
                </a:lnTo>
                <a:lnTo>
                  <a:pt x="252" y="271"/>
                </a:lnTo>
                <a:lnTo>
                  <a:pt x="202" y="289"/>
                </a:lnTo>
                <a:lnTo>
                  <a:pt x="155" y="271"/>
                </a:lnTo>
                <a:lnTo>
                  <a:pt x="108" y="260"/>
                </a:lnTo>
                <a:lnTo>
                  <a:pt x="73" y="260"/>
                </a:lnTo>
                <a:lnTo>
                  <a:pt x="58" y="248"/>
                </a:lnTo>
                <a:lnTo>
                  <a:pt x="11" y="172"/>
                </a:lnTo>
                <a:lnTo>
                  <a:pt x="11" y="149"/>
                </a:lnTo>
                <a:lnTo>
                  <a:pt x="37" y="113"/>
                </a:lnTo>
              </a:path>
            </a:pathLst>
          </a:custGeom>
          <a:solidFill>
            <a:srgbClr val="FCFEB9"/>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071" name="Freeform 101"/>
          <p:cNvSpPr>
            <a:spLocks/>
          </p:cNvSpPr>
          <p:nvPr/>
        </p:nvSpPr>
        <p:spPr bwMode="auto">
          <a:xfrm>
            <a:off x="5252591" y="1828801"/>
            <a:ext cx="625231" cy="474663"/>
          </a:xfrm>
          <a:custGeom>
            <a:avLst/>
            <a:gdLst>
              <a:gd name="T0" fmla="*/ 393976031 w 444"/>
              <a:gd name="T1" fmla="*/ 0 h 336"/>
              <a:gd name="T2" fmla="*/ 835079346 w 444"/>
              <a:gd name="T3" fmla="*/ 21953115 h 336"/>
              <a:gd name="T4" fmla="*/ 793608709 w 444"/>
              <a:gd name="T5" fmla="*/ 273408126 h 336"/>
              <a:gd name="T6" fmla="*/ 793608709 w 444"/>
              <a:gd name="T7" fmla="*/ 319309055 h 336"/>
              <a:gd name="T8" fmla="*/ 746481424 w 444"/>
              <a:gd name="T9" fmla="*/ 319309055 h 336"/>
              <a:gd name="T10" fmla="*/ 701240433 w 444"/>
              <a:gd name="T11" fmla="*/ 516880066 h 336"/>
              <a:gd name="T12" fmla="*/ 701240433 w 444"/>
              <a:gd name="T13" fmla="*/ 570764072 h 336"/>
              <a:gd name="T14" fmla="*/ 652229430 w 444"/>
              <a:gd name="T15" fmla="*/ 570764072 h 336"/>
              <a:gd name="T16" fmla="*/ 595678062 w 444"/>
              <a:gd name="T17" fmla="*/ 570764072 h 336"/>
              <a:gd name="T18" fmla="*/ 612642511 w 444"/>
              <a:gd name="T19" fmla="*/ 516880066 h 336"/>
              <a:gd name="T20" fmla="*/ 595678062 w 444"/>
              <a:gd name="T21" fmla="*/ 492932246 h 336"/>
              <a:gd name="T22" fmla="*/ 542895503 w 444"/>
              <a:gd name="T23" fmla="*/ 570764072 h 336"/>
              <a:gd name="T24" fmla="*/ 503309958 w 444"/>
              <a:gd name="T25" fmla="*/ 516880066 h 336"/>
              <a:gd name="T26" fmla="*/ 454297582 w 444"/>
              <a:gd name="T27" fmla="*/ 516880066 h 336"/>
              <a:gd name="T28" fmla="*/ 360045759 w 444"/>
              <a:gd name="T29" fmla="*/ 570764072 h 336"/>
              <a:gd name="T30" fmla="*/ 344964942 w 444"/>
              <a:gd name="T31" fmla="*/ 614668878 h 336"/>
              <a:gd name="T32" fmla="*/ 320458754 w 444"/>
              <a:gd name="T33" fmla="*/ 552803207 h 336"/>
              <a:gd name="T34" fmla="*/ 303494305 w 444"/>
              <a:gd name="T35" fmla="*/ 614668878 h 336"/>
              <a:gd name="T36" fmla="*/ 250711747 w 444"/>
              <a:gd name="T37" fmla="*/ 668551472 h 336"/>
              <a:gd name="T38" fmla="*/ 182849830 w 444"/>
              <a:gd name="T39" fmla="*/ 668551472 h 336"/>
              <a:gd name="T40" fmla="*/ 158344972 w 444"/>
              <a:gd name="T41" fmla="*/ 596708014 h 336"/>
              <a:gd name="T42" fmla="*/ 69747029 w 444"/>
              <a:gd name="T43" fmla="*/ 516880066 h 336"/>
              <a:gd name="T44" fmla="*/ 0 w 444"/>
              <a:gd name="T45" fmla="*/ 417096543 h 336"/>
              <a:gd name="T46" fmla="*/ 28276381 w 444"/>
              <a:gd name="T47" fmla="*/ 395144847 h 336"/>
              <a:gd name="T48" fmla="*/ 88597943 w 444"/>
              <a:gd name="T49" fmla="*/ 395144847 h 336"/>
              <a:gd name="T50" fmla="*/ 303494305 w 444"/>
              <a:gd name="T51" fmla="*/ 21953115 h 336"/>
              <a:gd name="T52" fmla="*/ 393976031 w 444"/>
              <a:gd name="T53" fmla="*/ 0 h 3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444"/>
              <a:gd name="T82" fmla="*/ 0 h 336"/>
              <a:gd name="T83" fmla="*/ 444 w 444"/>
              <a:gd name="T84" fmla="*/ 336 h 3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444" h="336">
                <a:moveTo>
                  <a:pt x="209" y="0"/>
                </a:moveTo>
                <a:lnTo>
                  <a:pt x="443" y="11"/>
                </a:lnTo>
                <a:lnTo>
                  <a:pt x="421" y="137"/>
                </a:lnTo>
                <a:lnTo>
                  <a:pt x="421" y="160"/>
                </a:lnTo>
                <a:lnTo>
                  <a:pt x="396" y="160"/>
                </a:lnTo>
                <a:lnTo>
                  <a:pt x="372" y="259"/>
                </a:lnTo>
                <a:lnTo>
                  <a:pt x="372" y="286"/>
                </a:lnTo>
                <a:lnTo>
                  <a:pt x="346" y="286"/>
                </a:lnTo>
                <a:lnTo>
                  <a:pt x="316" y="286"/>
                </a:lnTo>
                <a:lnTo>
                  <a:pt x="325" y="259"/>
                </a:lnTo>
                <a:lnTo>
                  <a:pt x="316" y="247"/>
                </a:lnTo>
                <a:lnTo>
                  <a:pt x="288" y="286"/>
                </a:lnTo>
                <a:lnTo>
                  <a:pt x="267" y="259"/>
                </a:lnTo>
                <a:lnTo>
                  <a:pt x="241" y="259"/>
                </a:lnTo>
                <a:lnTo>
                  <a:pt x="191" y="286"/>
                </a:lnTo>
                <a:lnTo>
                  <a:pt x="183" y="308"/>
                </a:lnTo>
                <a:lnTo>
                  <a:pt x="170" y="277"/>
                </a:lnTo>
                <a:lnTo>
                  <a:pt x="161" y="308"/>
                </a:lnTo>
                <a:lnTo>
                  <a:pt x="133" y="335"/>
                </a:lnTo>
                <a:lnTo>
                  <a:pt x="97" y="335"/>
                </a:lnTo>
                <a:lnTo>
                  <a:pt x="84" y="299"/>
                </a:lnTo>
                <a:lnTo>
                  <a:pt x="37" y="259"/>
                </a:lnTo>
                <a:lnTo>
                  <a:pt x="0" y="209"/>
                </a:lnTo>
                <a:lnTo>
                  <a:pt x="15" y="198"/>
                </a:lnTo>
                <a:lnTo>
                  <a:pt x="47" y="198"/>
                </a:lnTo>
                <a:lnTo>
                  <a:pt x="161" y="11"/>
                </a:lnTo>
                <a:lnTo>
                  <a:pt x="209" y="0"/>
                </a:lnTo>
              </a:path>
            </a:pathLst>
          </a:custGeom>
          <a:solidFill>
            <a:srgbClr val="FCFEB9"/>
          </a:solidFill>
          <a:ln w="12700" cap="rnd">
            <a:solidFill>
              <a:srgbClr val="BFBFBF"/>
            </a:solidFill>
            <a:round/>
            <a:headEnd/>
            <a:tailEnd/>
          </a:ln>
        </p:spPr>
        <p:txBody>
          <a:bodyPr/>
          <a:lstStyle/>
          <a:p>
            <a:pPr>
              <a:buClr>
                <a:srgbClr val="6B9F25"/>
              </a:buClr>
            </a:pPr>
            <a:endParaRPr lang="en-US" sz="3200">
              <a:solidFill>
                <a:prstClr val="black"/>
              </a:solidFill>
            </a:endParaRPr>
          </a:p>
        </p:txBody>
      </p:sp>
      <p:grpSp>
        <p:nvGrpSpPr>
          <p:cNvPr id="2" name="Group 234"/>
          <p:cNvGrpSpPr>
            <a:grpSpLocks/>
          </p:cNvGrpSpPr>
          <p:nvPr/>
        </p:nvGrpSpPr>
        <p:grpSpPr bwMode="auto">
          <a:xfrm>
            <a:off x="1250461" y="1856993"/>
            <a:ext cx="9926959" cy="2062952"/>
            <a:chOff x="1219200" y="1555750"/>
            <a:chExt cx="9678784" cy="2062951"/>
          </a:xfrm>
        </p:grpSpPr>
        <p:sp>
          <p:nvSpPr>
            <p:cNvPr id="2088" name="Freeform 19"/>
            <p:cNvSpPr>
              <a:spLocks/>
            </p:cNvSpPr>
            <p:nvPr/>
          </p:nvSpPr>
          <p:spPr bwMode="auto">
            <a:xfrm>
              <a:off x="7664450" y="1965325"/>
              <a:ext cx="544513" cy="436563"/>
            </a:xfrm>
            <a:custGeom>
              <a:avLst/>
              <a:gdLst>
                <a:gd name="T0" fmla="*/ 608810894 w 396"/>
                <a:gd name="T1" fmla="*/ 0 h 309"/>
                <a:gd name="T2" fmla="*/ 569105459 w 396"/>
                <a:gd name="T3" fmla="*/ 117768871 h 309"/>
                <a:gd name="T4" fmla="*/ 516165336 w 396"/>
                <a:gd name="T5" fmla="*/ 117768871 h 309"/>
                <a:gd name="T6" fmla="*/ 495367971 w 396"/>
                <a:gd name="T7" fmla="*/ 99803393 h 309"/>
                <a:gd name="T8" fmla="*/ 332766178 w 396"/>
                <a:gd name="T9" fmla="*/ 71859111 h 309"/>
                <a:gd name="T10" fmla="*/ 315748777 w 396"/>
                <a:gd name="T11" fmla="*/ 199608198 h 309"/>
                <a:gd name="T12" fmla="*/ 223104594 w 396"/>
                <a:gd name="T13" fmla="*/ 117768871 h 309"/>
                <a:gd name="T14" fmla="*/ 149367063 w 396"/>
                <a:gd name="T15" fmla="*/ 139725580 h 309"/>
                <a:gd name="T16" fmla="*/ 109661627 w 396"/>
                <a:gd name="T17" fmla="*/ 117768871 h 309"/>
                <a:gd name="T18" fmla="*/ 60502822 w 396"/>
                <a:gd name="T19" fmla="*/ 199608198 h 309"/>
                <a:gd name="T20" fmla="*/ 0 w 396"/>
                <a:gd name="T21" fmla="*/ 217572264 h 309"/>
                <a:gd name="T22" fmla="*/ 0 w 396"/>
                <a:gd name="T23" fmla="*/ 243521615 h 309"/>
                <a:gd name="T24" fmla="*/ 20797370 w 396"/>
                <a:gd name="T25" fmla="*/ 321368255 h 309"/>
                <a:gd name="T26" fmla="*/ 92645601 w 396"/>
                <a:gd name="T27" fmla="*/ 321368255 h 309"/>
                <a:gd name="T28" fmla="*/ 149367063 w 396"/>
                <a:gd name="T29" fmla="*/ 415184141 h 309"/>
                <a:gd name="T30" fmla="*/ 243901959 w 396"/>
                <a:gd name="T31" fmla="*/ 614790838 h 309"/>
                <a:gd name="T32" fmla="*/ 293060742 w 396"/>
                <a:gd name="T33" fmla="*/ 614790838 h 309"/>
                <a:gd name="T34" fmla="*/ 243901959 w 396"/>
                <a:gd name="T35" fmla="*/ 574870064 h 309"/>
                <a:gd name="T36" fmla="*/ 315748777 w 396"/>
                <a:gd name="T37" fmla="*/ 614790838 h 309"/>
                <a:gd name="T38" fmla="*/ 293060742 w 396"/>
                <a:gd name="T39" fmla="*/ 574870064 h 309"/>
                <a:gd name="T40" fmla="*/ 332766178 w 396"/>
                <a:gd name="T41" fmla="*/ 574870064 h 309"/>
                <a:gd name="T42" fmla="*/ 385706387 w 396"/>
                <a:gd name="T43" fmla="*/ 497022011 h 309"/>
                <a:gd name="T44" fmla="*/ 453771866 w 396"/>
                <a:gd name="T45" fmla="*/ 518980132 h 309"/>
                <a:gd name="T46" fmla="*/ 569105459 w 396"/>
                <a:gd name="T47" fmla="*/ 439137171 h 309"/>
                <a:gd name="T48" fmla="*/ 584230815 w 396"/>
                <a:gd name="T49" fmla="*/ 415184141 h 309"/>
                <a:gd name="T50" fmla="*/ 516165336 w 396"/>
                <a:gd name="T51" fmla="*/ 371269311 h 309"/>
                <a:gd name="T52" fmla="*/ 746832694 w 396"/>
                <a:gd name="T53" fmla="*/ 175655124 h 309"/>
                <a:gd name="T54" fmla="*/ 657968303 w 396"/>
                <a:gd name="T55" fmla="*/ 17964071 h 309"/>
                <a:gd name="T56" fmla="*/ 608810894 w 396"/>
                <a:gd name="T57" fmla="*/ 0 h 30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96"/>
                <a:gd name="T88" fmla="*/ 0 h 309"/>
                <a:gd name="T89" fmla="*/ 396 w 396"/>
                <a:gd name="T90" fmla="*/ 309 h 30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96" h="309">
                  <a:moveTo>
                    <a:pt x="322" y="0"/>
                  </a:moveTo>
                  <a:lnTo>
                    <a:pt x="301" y="59"/>
                  </a:lnTo>
                  <a:lnTo>
                    <a:pt x="273" y="59"/>
                  </a:lnTo>
                  <a:lnTo>
                    <a:pt x="262" y="50"/>
                  </a:lnTo>
                  <a:lnTo>
                    <a:pt x="176" y="36"/>
                  </a:lnTo>
                  <a:lnTo>
                    <a:pt x="167" y="100"/>
                  </a:lnTo>
                  <a:lnTo>
                    <a:pt x="118" y="59"/>
                  </a:lnTo>
                  <a:lnTo>
                    <a:pt x="79" y="70"/>
                  </a:lnTo>
                  <a:lnTo>
                    <a:pt x="58" y="59"/>
                  </a:lnTo>
                  <a:lnTo>
                    <a:pt x="32" y="100"/>
                  </a:lnTo>
                  <a:lnTo>
                    <a:pt x="0" y="109"/>
                  </a:lnTo>
                  <a:lnTo>
                    <a:pt x="0" y="122"/>
                  </a:lnTo>
                  <a:lnTo>
                    <a:pt x="11" y="161"/>
                  </a:lnTo>
                  <a:lnTo>
                    <a:pt x="49" y="161"/>
                  </a:lnTo>
                  <a:lnTo>
                    <a:pt x="79" y="208"/>
                  </a:lnTo>
                  <a:lnTo>
                    <a:pt x="129" y="308"/>
                  </a:lnTo>
                  <a:lnTo>
                    <a:pt x="155" y="308"/>
                  </a:lnTo>
                  <a:lnTo>
                    <a:pt x="129" y="288"/>
                  </a:lnTo>
                  <a:lnTo>
                    <a:pt x="167" y="308"/>
                  </a:lnTo>
                  <a:lnTo>
                    <a:pt x="155" y="288"/>
                  </a:lnTo>
                  <a:lnTo>
                    <a:pt x="176" y="288"/>
                  </a:lnTo>
                  <a:lnTo>
                    <a:pt x="204" y="249"/>
                  </a:lnTo>
                  <a:lnTo>
                    <a:pt x="240" y="260"/>
                  </a:lnTo>
                  <a:lnTo>
                    <a:pt x="301" y="220"/>
                  </a:lnTo>
                  <a:lnTo>
                    <a:pt x="309" y="208"/>
                  </a:lnTo>
                  <a:lnTo>
                    <a:pt x="273" y="186"/>
                  </a:lnTo>
                  <a:lnTo>
                    <a:pt x="395" y="88"/>
                  </a:lnTo>
                  <a:lnTo>
                    <a:pt x="348" y="9"/>
                  </a:lnTo>
                  <a:lnTo>
                    <a:pt x="322" y="0"/>
                  </a:lnTo>
                </a:path>
              </a:pathLst>
            </a:custGeom>
            <a:solidFill>
              <a:srgbClr val="FF6600"/>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089" name="Freeform 20"/>
            <p:cNvSpPr>
              <a:spLocks/>
            </p:cNvSpPr>
            <p:nvPr/>
          </p:nvSpPr>
          <p:spPr bwMode="auto">
            <a:xfrm>
              <a:off x="5221288" y="2646363"/>
              <a:ext cx="482600" cy="461962"/>
            </a:xfrm>
            <a:custGeom>
              <a:avLst/>
              <a:gdLst>
                <a:gd name="T0" fmla="*/ 661650041 w 351"/>
                <a:gd name="T1" fmla="*/ 429096316 h 327"/>
                <a:gd name="T2" fmla="*/ 640855626 w 351"/>
                <a:gd name="T3" fmla="*/ 131722738 h 327"/>
                <a:gd name="T4" fmla="*/ 567129221 w 351"/>
                <a:gd name="T5" fmla="*/ 99789450 h 327"/>
                <a:gd name="T6" fmla="*/ 552005010 w 351"/>
                <a:gd name="T7" fmla="*/ 99789450 h 327"/>
                <a:gd name="T8" fmla="*/ 499073020 w 351"/>
                <a:gd name="T9" fmla="*/ 99789450 h 327"/>
                <a:gd name="T10" fmla="*/ 478278604 w 351"/>
                <a:gd name="T11" fmla="*/ 75840875 h 327"/>
                <a:gd name="T12" fmla="*/ 429127668 w 351"/>
                <a:gd name="T13" fmla="*/ 131722738 h 327"/>
                <a:gd name="T14" fmla="*/ 387537462 w 351"/>
                <a:gd name="T15" fmla="*/ 153676520 h 327"/>
                <a:gd name="T16" fmla="*/ 387537462 w 351"/>
                <a:gd name="T17" fmla="*/ 99789450 h 327"/>
                <a:gd name="T18" fmla="*/ 319482550 w 351"/>
                <a:gd name="T19" fmla="*/ 99789450 h 327"/>
                <a:gd name="T20" fmla="*/ 294907081 w 351"/>
                <a:gd name="T21" fmla="*/ 131722738 h 327"/>
                <a:gd name="T22" fmla="*/ 207946991 w 351"/>
                <a:gd name="T23" fmla="*/ 31933299 h 327"/>
                <a:gd name="T24" fmla="*/ 73726427 w 351"/>
                <a:gd name="T25" fmla="*/ 0 h 327"/>
                <a:gd name="T26" fmla="*/ 41588842 w 351"/>
                <a:gd name="T27" fmla="*/ 53887092 h 327"/>
                <a:gd name="T28" fmla="*/ 0 w 351"/>
                <a:gd name="T29" fmla="*/ 429096316 h 327"/>
                <a:gd name="T30" fmla="*/ 73726427 w 351"/>
                <a:gd name="T31" fmla="*/ 550840917 h 327"/>
                <a:gd name="T32" fmla="*/ 113426128 w 351"/>
                <a:gd name="T33" fmla="*/ 574790883 h 327"/>
                <a:gd name="T34" fmla="*/ 207946991 w 351"/>
                <a:gd name="T35" fmla="*/ 596744665 h 327"/>
                <a:gd name="T36" fmla="*/ 257097928 w 351"/>
                <a:gd name="T37" fmla="*/ 574790883 h 327"/>
                <a:gd name="T38" fmla="*/ 277893719 w 351"/>
                <a:gd name="T39" fmla="*/ 574790883 h 327"/>
                <a:gd name="T40" fmla="*/ 319482550 w 351"/>
                <a:gd name="T41" fmla="*/ 650630323 h 327"/>
                <a:gd name="T42" fmla="*/ 366743046 w 351"/>
                <a:gd name="T43" fmla="*/ 650630323 h 327"/>
                <a:gd name="T44" fmla="*/ 387537462 w 351"/>
                <a:gd name="T45" fmla="*/ 596744665 h 327"/>
                <a:gd name="T46" fmla="*/ 461265242 w 351"/>
                <a:gd name="T47" fmla="*/ 596744665 h 327"/>
                <a:gd name="T48" fmla="*/ 461265242 w 351"/>
                <a:gd name="T49" fmla="*/ 574790883 h 327"/>
                <a:gd name="T50" fmla="*/ 499073020 w 351"/>
                <a:gd name="T51" fmla="*/ 574790883 h 327"/>
                <a:gd name="T52" fmla="*/ 517978284 w 351"/>
                <a:gd name="T53" fmla="*/ 574790883 h 327"/>
                <a:gd name="T54" fmla="*/ 567129221 w 351"/>
                <a:gd name="T55" fmla="*/ 496953847 h 327"/>
                <a:gd name="T56" fmla="*/ 608718052 w 351"/>
                <a:gd name="T57" fmla="*/ 496953847 h 327"/>
                <a:gd name="T58" fmla="*/ 661650041 w 351"/>
                <a:gd name="T59" fmla="*/ 429096316 h 32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51"/>
                <a:gd name="T91" fmla="*/ 0 h 327"/>
                <a:gd name="T92" fmla="*/ 351 w 351"/>
                <a:gd name="T93" fmla="*/ 327 h 32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51" h="327">
                  <a:moveTo>
                    <a:pt x="350" y="215"/>
                  </a:moveTo>
                  <a:lnTo>
                    <a:pt x="339" y="66"/>
                  </a:lnTo>
                  <a:lnTo>
                    <a:pt x="300" y="50"/>
                  </a:lnTo>
                  <a:lnTo>
                    <a:pt x="292" y="50"/>
                  </a:lnTo>
                  <a:lnTo>
                    <a:pt x="264" y="50"/>
                  </a:lnTo>
                  <a:lnTo>
                    <a:pt x="253" y="38"/>
                  </a:lnTo>
                  <a:lnTo>
                    <a:pt x="227" y="66"/>
                  </a:lnTo>
                  <a:lnTo>
                    <a:pt x="205" y="77"/>
                  </a:lnTo>
                  <a:lnTo>
                    <a:pt x="205" y="50"/>
                  </a:lnTo>
                  <a:lnTo>
                    <a:pt x="169" y="50"/>
                  </a:lnTo>
                  <a:lnTo>
                    <a:pt x="156" y="66"/>
                  </a:lnTo>
                  <a:lnTo>
                    <a:pt x="110" y="16"/>
                  </a:lnTo>
                  <a:lnTo>
                    <a:pt x="39" y="0"/>
                  </a:lnTo>
                  <a:lnTo>
                    <a:pt x="22" y="27"/>
                  </a:lnTo>
                  <a:lnTo>
                    <a:pt x="0" y="215"/>
                  </a:lnTo>
                  <a:lnTo>
                    <a:pt x="39" y="276"/>
                  </a:lnTo>
                  <a:lnTo>
                    <a:pt x="60" y="288"/>
                  </a:lnTo>
                  <a:lnTo>
                    <a:pt x="110" y="299"/>
                  </a:lnTo>
                  <a:lnTo>
                    <a:pt x="136" y="288"/>
                  </a:lnTo>
                  <a:lnTo>
                    <a:pt x="147" y="288"/>
                  </a:lnTo>
                  <a:lnTo>
                    <a:pt x="169" y="326"/>
                  </a:lnTo>
                  <a:lnTo>
                    <a:pt x="194" y="326"/>
                  </a:lnTo>
                  <a:lnTo>
                    <a:pt x="205" y="299"/>
                  </a:lnTo>
                  <a:lnTo>
                    <a:pt x="244" y="299"/>
                  </a:lnTo>
                  <a:lnTo>
                    <a:pt x="244" y="288"/>
                  </a:lnTo>
                  <a:lnTo>
                    <a:pt x="264" y="288"/>
                  </a:lnTo>
                  <a:lnTo>
                    <a:pt x="274" y="288"/>
                  </a:lnTo>
                  <a:lnTo>
                    <a:pt x="300" y="249"/>
                  </a:lnTo>
                  <a:lnTo>
                    <a:pt x="322" y="249"/>
                  </a:lnTo>
                  <a:lnTo>
                    <a:pt x="350" y="215"/>
                  </a:lnTo>
                </a:path>
              </a:pathLst>
            </a:custGeom>
            <a:solidFill>
              <a:srgbClr val="A3F25F"/>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090" name="Freeform 21"/>
            <p:cNvSpPr>
              <a:spLocks/>
            </p:cNvSpPr>
            <p:nvPr/>
          </p:nvSpPr>
          <p:spPr bwMode="auto">
            <a:xfrm>
              <a:off x="3511550" y="1876425"/>
              <a:ext cx="328613" cy="652463"/>
            </a:xfrm>
            <a:custGeom>
              <a:avLst/>
              <a:gdLst>
                <a:gd name="T0" fmla="*/ 0 w 238"/>
                <a:gd name="T1" fmla="*/ 819728099 h 462"/>
                <a:gd name="T2" fmla="*/ 20970480 w 238"/>
                <a:gd name="T3" fmla="*/ 865601038 h 462"/>
                <a:gd name="T4" fmla="*/ 57192476 w 238"/>
                <a:gd name="T5" fmla="*/ 865601038 h 462"/>
                <a:gd name="T6" fmla="*/ 203985863 w 238"/>
                <a:gd name="T7" fmla="*/ 865601038 h 462"/>
                <a:gd name="T8" fmla="*/ 203985863 w 238"/>
                <a:gd name="T9" fmla="*/ 887540453 h 462"/>
                <a:gd name="T10" fmla="*/ 244020029 w 238"/>
                <a:gd name="T11" fmla="*/ 843661622 h 462"/>
                <a:gd name="T12" fmla="*/ 293586731 w 238"/>
                <a:gd name="T13" fmla="*/ 887540453 h 462"/>
                <a:gd name="T14" fmla="*/ 293586731 w 238"/>
                <a:gd name="T15" fmla="*/ 919451817 h 462"/>
                <a:gd name="T16" fmla="*/ 383187685 w 238"/>
                <a:gd name="T17" fmla="*/ 919451817 h 462"/>
                <a:gd name="T18" fmla="*/ 383187685 w 238"/>
                <a:gd name="T19" fmla="*/ 865601038 h 462"/>
                <a:gd name="T20" fmla="*/ 451818079 w 238"/>
                <a:gd name="T21" fmla="*/ 721998312 h 462"/>
                <a:gd name="T22" fmla="*/ 333620897 w 238"/>
                <a:gd name="T23" fmla="*/ 698064789 h 462"/>
                <a:gd name="T24" fmla="*/ 293586731 w 238"/>
                <a:gd name="T25" fmla="*/ 644214010 h 462"/>
                <a:gd name="T26" fmla="*/ 362217211 w 238"/>
                <a:gd name="T27" fmla="*/ 540502078 h 462"/>
                <a:gd name="T28" fmla="*/ 451818079 w 238"/>
                <a:gd name="T29" fmla="*/ 396899528 h 462"/>
                <a:gd name="T30" fmla="*/ 427035418 w 238"/>
                <a:gd name="T31" fmla="*/ 197453417 h 462"/>
                <a:gd name="T32" fmla="*/ 362217211 w 238"/>
                <a:gd name="T33" fmla="*/ 27923160 h 462"/>
                <a:gd name="T34" fmla="*/ 333620897 w 238"/>
                <a:gd name="T35" fmla="*/ 0 h 462"/>
                <a:gd name="T36" fmla="*/ 203985863 w 238"/>
                <a:gd name="T37" fmla="*/ 27923160 h 462"/>
                <a:gd name="T38" fmla="*/ 203985863 w 238"/>
                <a:gd name="T39" fmla="*/ 197453417 h 462"/>
                <a:gd name="T40" fmla="*/ 129635077 w 238"/>
                <a:gd name="T41" fmla="*/ 243324943 h 462"/>
                <a:gd name="T42" fmla="*/ 20970480 w 238"/>
                <a:gd name="T43" fmla="*/ 396899528 h 462"/>
                <a:gd name="T44" fmla="*/ 0 w 238"/>
                <a:gd name="T45" fmla="*/ 819728099 h 4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38"/>
                <a:gd name="T70" fmla="*/ 0 h 462"/>
                <a:gd name="T71" fmla="*/ 238 w 238"/>
                <a:gd name="T72" fmla="*/ 462 h 46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38" h="462">
                  <a:moveTo>
                    <a:pt x="0" y="411"/>
                  </a:moveTo>
                  <a:lnTo>
                    <a:pt x="11" y="434"/>
                  </a:lnTo>
                  <a:lnTo>
                    <a:pt x="30" y="434"/>
                  </a:lnTo>
                  <a:lnTo>
                    <a:pt x="107" y="434"/>
                  </a:lnTo>
                  <a:lnTo>
                    <a:pt x="107" y="445"/>
                  </a:lnTo>
                  <a:lnTo>
                    <a:pt x="128" y="423"/>
                  </a:lnTo>
                  <a:lnTo>
                    <a:pt x="154" y="445"/>
                  </a:lnTo>
                  <a:lnTo>
                    <a:pt x="154" y="461"/>
                  </a:lnTo>
                  <a:lnTo>
                    <a:pt x="201" y="461"/>
                  </a:lnTo>
                  <a:lnTo>
                    <a:pt x="201" y="434"/>
                  </a:lnTo>
                  <a:lnTo>
                    <a:pt x="237" y="362"/>
                  </a:lnTo>
                  <a:lnTo>
                    <a:pt x="175" y="350"/>
                  </a:lnTo>
                  <a:lnTo>
                    <a:pt x="154" y="323"/>
                  </a:lnTo>
                  <a:lnTo>
                    <a:pt x="190" y="271"/>
                  </a:lnTo>
                  <a:lnTo>
                    <a:pt x="237" y="199"/>
                  </a:lnTo>
                  <a:lnTo>
                    <a:pt x="224" y="99"/>
                  </a:lnTo>
                  <a:lnTo>
                    <a:pt x="190" y="14"/>
                  </a:lnTo>
                  <a:lnTo>
                    <a:pt x="175" y="0"/>
                  </a:lnTo>
                  <a:lnTo>
                    <a:pt x="107" y="14"/>
                  </a:lnTo>
                  <a:lnTo>
                    <a:pt x="107" y="99"/>
                  </a:lnTo>
                  <a:lnTo>
                    <a:pt x="68" y="122"/>
                  </a:lnTo>
                  <a:lnTo>
                    <a:pt x="11" y="199"/>
                  </a:lnTo>
                  <a:lnTo>
                    <a:pt x="0" y="411"/>
                  </a:lnTo>
                </a:path>
              </a:pathLst>
            </a:custGeom>
            <a:solidFill>
              <a:srgbClr val="F76681"/>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091" name="Freeform 22"/>
            <p:cNvSpPr>
              <a:spLocks/>
            </p:cNvSpPr>
            <p:nvPr/>
          </p:nvSpPr>
          <p:spPr bwMode="auto">
            <a:xfrm>
              <a:off x="6578600" y="2571750"/>
              <a:ext cx="573088" cy="495300"/>
            </a:xfrm>
            <a:custGeom>
              <a:avLst/>
              <a:gdLst>
                <a:gd name="T0" fmla="*/ 604394817 w 417"/>
                <a:gd name="T1" fmla="*/ 58076050 h 350"/>
                <a:gd name="T2" fmla="*/ 583617978 w 417"/>
                <a:gd name="T3" fmla="*/ 0 h 350"/>
                <a:gd name="T4" fmla="*/ 545843656 w 417"/>
                <a:gd name="T5" fmla="*/ 0 h 350"/>
                <a:gd name="T6" fmla="*/ 494848459 w 417"/>
                <a:gd name="T7" fmla="*/ 0 h 350"/>
                <a:gd name="T8" fmla="*/ 271977676 w 417"/>
                <a:gd name="T9" fmla="*/ 0 h 350"/>
                <a:gd name="T10" fmla="*/ 243646248 w 417"/>
                <a:gd name="T11" fmla="*/ 82107997 h 350"/>
                <a:gd name="T12" fmla="*/ 20775470 w 417"/>
                <a:gd name="T13" fmla="*/ 356467374 h 350"/>
                <a:gd name="T14" fmla="*/ 0 w 417"/>
                <a:gd name="T15" fmla="*/ 378496984 h 350"/>
                <a:gd name="T16" fmla="*/ 39664011 w 417"/>
                <a:gd name="T17" fmla="*/ 454596264 h 350"/>
                <a:gd name="T18" fmla="*/ 311640302 w 417"/>
                <a:gd name="T19" fmla="*/ 698917763 h 350"/>
                <a:gd name="T20" fmla="*/ 404189262 w 417"/>
                <a:gd name="T21" fmla="*/ 532699387 h 350"/>
                <a:gd name="T22" fmla="*/ 424964727 w 417"/>
                <a:gd name="T23" fmla="*/ 554728908 h 350"/>
                <a:gd name="T24" fmla="*/ 453296155 w 417"/>
                <a:gd name="T25" fmla="*/ 532699387 h 350"/>
                <a:gd name="T26" fmla="*/ 474071620 w 417"/>
                <a:gd name="T27" fmla="*/ 500657733 h 350"/>
                <a:gd name="T28" fmla="*/ 424964727 w 417"/>
                <a:gd name="T29" fmla="*/ 454596264 h 350"/>
                <a:gd name="T30" fmla="*/ 494848459 w 417"/>
                <a:gd name="T31" fmla="*/ 400526505 h 350"/>
                <a:gd name="T32" fmla="*/ 494848459 w 417"/>
                <a:gd name="T33" fmla="*/ 334439268 h 350"/>
                <a:gd name="T34" fmla="*/ 676166852 w 417"/>
                <a:gd name="T35" fmla="*/ 158207300 h 350"/>
                <a:gd name="T36" fmla="*/ 785713382 w 417"/>
                <a:gd name="T37" fmla="*/ 0 h 350"/>
                <a:gd name="T38" fmla="*/ 604394817 w 417"/>
                <a:gd name="T39" fmla="*/ 58076050 h 35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17"/>
                <a:gd name="T61" fmla="*/ 0 h 350"/>
                <a:gd name="T62" fmla="*/ 417 w 417"/>
                <a:gd name="T63" fmla="*/ 350 h 35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17" h="350">
                  <a:moveTo>
                    <a:pt x="320" y="29"/>
                  </a:moveTo>
                  <a:lnTo>
                    <a:pt x="309" y="0"/>
                  </a:lnTo>
                  <a:lnTo>
                    <a:pt x="289" y="0"/>
                  </a:lnTo>
                  <a:lnTo>
                    <a:pt x="262" y="0"/>
                  </a:lnTo>
                  <a:lnTo>
                    <a:pt x="144" y="0"/>
                  </a:lnTo>
                  <a:lnTo>
                    <a:pt x="129" y="41"/>
                  </a:lnTo>
                  <a:lnTo>
                    <a:pt x="11" y="178"/>
                  </a:lnTo>
                  <a:lnTo>
                    <a:pt x="0" y="189"/>
                  </a:lnTo>
                  <a:lnTo>
                    <a:pt x="21" y="227"/>
                  </a:lnTo>
                  <a:lnTo>
                    <a:pt x="165" y="349"/>
                  </a:lnTo>
                  <a:lnTo>
                    <a:pt x="214" y="266"/>
                  </a:lnTo>
                  <a:lnTo>
                    <a:pt x="225" y="277"/>
                  </a:lnTo>
                  <a:lnTo>
                    <a:pt x="240" y="266"/>
                  </a:lnTo>
                  <a:lnTo>
                    <a:pt x="251" y="250"/>
                  </a:lnTo>
                  <a:lnTo>
                    <a:pt x="225" y="227"/>
                  </a:lnTo>
                  <a:lnTo>
                    <a:pt x="262" y="200"/>
                  </a:lnTo>
                  <a:lnTo>
                    <a:pt x="262" y="167"/>
                  </a:lnTo>
                  <a:lnTo>
                    <a:pt x="358" y="79"/>
                  </a:lnTo>
                  <a:lnTo>
                    <a:pt x="416" y="0"/>
                  </a:lnTo>
                  <a:lnTo>
                    <a:pt x="320" y="29"/>
                  </a:lnTo>
                </a:path>
              </a:pathLst>
            </a:custGeom>
            <a:solidFill>
              <a:srgbClr val="FFCC00"/>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092" name="Freeform 23"/>
            <p:cNvSpPr>
              <a:spLocks/>
            </p:cNvSpPr>
            <p:nvPr/>
          </p:nvSpPr>
          <p:spPr bwMode="auto">
            <a:xfrm>
              <a:off x="7943850" y="2441575"/>
              <a:ext cx="574675" cy="487363"/>
            </a:xfrm>
            <a:custGeom>
              <a:avLst/>
              <a:gdLst>
                <a:gd name="T0" fmla="*/ 633194225 w 418"/>
                <a:gd name="T1" fmla="*/ 542795228 h 345"/>
                <a:gd name="T2" fmla="*/ 544357470 w 418"/>
                <a:gd name="T3" fmla="*/ 586697437 h 345"/>
                <a:gd name="T4" fmla="*/ 455522089 w 418"/>
                <a:gd name="T5" fmla="*/ 618626059 h 345"/>
                <a:gd name="T6" fmla="*/ 406377767 w 418"/>
                <a:gd name="T7" fmla="*/ 686475440 h 345"/>
                <a:gd name="T8" fmla="*/ 332662573 w 418"/>
                <a:gd name="T9" fmla="*/ 686475440 h 345"/>
                <a:gd name="T10" fmla="*/ 361015576 w 418"/>
                <a:gd name="T11" fmla="*/ 640577163 h 345"/>
                <a:gd name="T12" fmla="*/ 313761546 w 418"/>
                <a:gd name="T13" fmla="*/ 640577163 h 345"/>
                <a:gd name="T14" fmla="*/ 313761546 w 418"/>
                <a:gd name="T15" fmla="*/ 664524336 h 345"/>
                <a:gd name="T16" fmla="*/ 272178735 w 418"/>
                <a:gd name="T17" fmla="*/ 618626059 h 345"/>
                <a:gd name="T18" fmla="*/ 292970140 w 418"/>
                <a:gd name="T19" fmla="*/ 542795228 h 345"/>
                <a:gd name="T20" fmla="*/ 272178735 w 418"/>
                <a:gd name="T21" fmla="*/ 542795228 h 345"/>
                <a:gd name="T22" fmla="*/ 223035788 w 418"/>
                <a:gd name="T23" fmla="*/ 564746333 h 345"/>
                <a:gd name="T24" fmla="*/ 158771151 w 418"/>
                <a:gd name="T25" fmla="*/ 564746333 h 345"/>
                <a:gd name="T26" fmla="*/ 130419609 w 418"/>
                <a:gd name="T27" fmla="*/ 518848055 h 345"/>
                <a:gd name="T28" fmla="*/ 109628204 w 418"/>
                <a:gd name="T29" fmla="*/ 486919433 h 345"/>
                <a:gd name="T30" fmla="*/ 69934374 w 418"/>
                <a:gd name="T31" fmla="*/ 486919433 h 345"/>
                <a:gd name="T32" fmla="*/ 0 w 418"/>
                <a:gd name="T33" fmla="*/ 443015812 h 345"/>
                <a:gd name="T34" fmla="*/ 92616179 w 418"/>
                <a:gd name="T35" fmla="*/ 389136086 h 345"/>
                <a:gd name="T36" fmla="*/ 20791411 w 418"/>
                <a:gd name="T37" fmla="*/ 289357994 h 345"/>
                <a:gd name="T38" fmla="*/ 39692444 w 418"/>
                <a:gd name="T39" fmla="*/ 221508612 h 345"/>
                <a:gd name="T40" fmla="*/ 20791411 w 418"/>
                <a:gd name="T41" fmla="*/ 185587853 h 345"/>
                <a:gd name="T42" fmla="*/ 39692444 w 418"/>
                <a:gd name="T43" fmla="*/ 143681669 h 345"/>
                <a:gd name="T44" fmla="*/ 92616179 w 418"/>
                <a:gd name="T45" fmla="*/ 143681669 h 345"/>
                <a:gd name="T46" fmla="*/ 69934374 w 418"/>
                <a:gd name="T47" fmla="*/ 67849404 h 345"/>
                <a:gd name="T48" fmla="*/ 92616179 w 418"/>
                <a:gd name="T49" fmla="*/ 89800508 h 345"/>
                <a:gd name="T50" fmla="*/ 183343355 w 418"/>
                <a:gd name="T51" fmla="*/ 45898288 h 345"/>
                <a:gd name="T52" fmla="*/ 198463627 w 418"/>
                <a:gd name="T53" fmla="*/ 89800508 h 345"/>
                <a:gd name="T54" fmla="*/ 223035788 w 418"/>
                <a:gd name="T55" fmla="*/ 45898288 h 345"/>
                <a:gd name="T56" fmla="*/ 272178735 w 418"/>
                <a:gd name="T57" fmla="*/ 67849404 h 345"/>
                <a:gd name="T58" fmla="*/ 240046438 w 418"/>
                <a:gd name="T59" fmla="*/ 21951110 h 345"/>
                <a:gd name="T60" fmla="*/ 272178735 w 418"/>
                <a:gd name="T61" fmla="*/ 0 h 345"/>
                <a:gd name="T62" fmla="*/ 313761546 w 418"/>
                <a:gd name="T63" fmla="*/ 45898288 h 345"/>
                <a:gd name="T64" fmla="*/ 361015576 w 418"/>
                <a:gd name="T65" fmla="*/ 21951110 h 345"/>
                <a:gd name="T66" fmla="*/ 423389792 w 418"/>
                <a:gd name="T67" fmla="*/ 67849404 h 345"/>
                <a:gd name="T68" fmla="*/ 470642362 w 418"/>
                <a:gd name="T69" fmla="*/ 67849404 h 345"/>
                <a:gd name="T70" fmla="*/ 512225173 w 418"/>
                <a:gd name="T71" fmla="*/ 67849404 h 345"/>
                <a:gd name="T72" fmla="*/ 585940281 w 418"/>
                <a:gd name="T73" fmla="*/ 0 h 345"/>
                <a:gd name="T74" fmla="*/ 727700910 w 418"/>
                <a:gd name="T75" fmla="*/ 289357994 h 345"/>
                <a:gd name="T76" fmla="*/ 767393343 w 418"/>
                <a:gd name="T77" fmla="*/ 289357994 h 345"/>
                <a:gd name="T78" fmla="*/ 767393343 w 418"/>
                <a:gd name="T79" fmla="*/ 321286616 h 345"/>
                <a:gd name="T80" fmla="*/ 788184749 w 418"/>
                <a:gd name="T81" fmla="*/ 321286616 h 345"/>
                <a:gd name="T82" fmla="*/ 788184749 w 418"/>
                <a:gd name="T83" fmla="*/ 542795228 h 345"/>
                <a:gd name="T84" fmla="*/ 633194225 w 418"/>
                <a:gd name="T85" fmla="*/ 542795228 h 34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18"/>
                <a:gd name="T130" fmla="*/ 0 h 345"/>
                <a:gd name="T131" fmla="*/ 418 w 418"/>
                <a:gd name="T132" fmla="*/ 345 h 34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18" h="345">
                  <a:moveTo>
                    <a:pt x="335" y="272"/>
                  </a:moveTo>
                  <a:lnTo>
                    <a:pt x="288" y="294"/>
                  </a:lnTo>
                  <a:lnTo>
                    <a:pt x="241" y="310"/>
                  </a:lnTo>
                  <a:lnTo>
                    <a:pt x="215" y="344"/>
                  </a:lnTo>
                  <a:lnTo>
                    <a:pt x="176" y="344"/>
                  </a:lnTo>
                  <a:lnTo>
                    <a:pt x="191" y="321"/>
                  </a:lnTo>
                  <a:lnTo>
                    <a:pt x="166" y="321"/>
                  </a:lnTo>
                  <a:lnTo>
                    <a:pt x="166" y="333"/>
                  </a:lnTo>
                  <a:lnTo>
                    <a:pt x="144" y="310"/>
                  </a:lnTo>
                  <a:lnTo>
                    <a:pt x="155" y="272"/>
                  </a:lnTo>
                  <a:lnTo>
                    <a:pt x="144" y="272"/>
                  </a:lnTo>
                  <a:lnTo>
                    <a:pt x="118" y="283"/>
                  </a:lnTo>
                  <a:lnTo>
                    <a:pt x="84" y="283"/>
                  </a:lnTo>
                  <a:lnTo>
                    <a:pt x="69" y="260"/>
                  </a:lnTo>
                  <a:lnTo>
                    <a:pt x="58" y="244"/>
                  </a:lnTo>
                  <a:lnTo>
                    <a:pt x="37" y="244"/>
                  </a:lnTo>
                  <a:lnTo>
                    <a:pt x="0" y="222"/>
                  </a:lnTo>
                  <a:lnTo>
                    <a:pt x="49" y="195"/>
                  </a:lnTo>
                  <a:lnTo>
                    <a:pt x="11" y="145"/>
                  </a:lnTo>
                  <a:lnTo>
                    <a:pt x="21" y="111"/>
                  </a:lnTo>
                  <a:lnTo>
                    <a:pt x="11" y="93"/>
                  </a:lnTo>
                  <a:lnTo>
                    <a:pt x="21" y="72"/>
                  </a:lnTo>
                  <a:lnTo>
                    <a:pt x="49" y="72"/>
                  </a:lnTo>
                  <a:lnTo>
                    <a:pt x="37" y="34"/>
                  </a:lnTo>
                  <a:lnTo>
                    <a:pt x="49" y="45"/>
                  </a:lnTo>
                  <a:lnTo>
                    <a:pt x="97" y="23"/>
                  </a:lnTo>
                  <a:lnTo>
                    <a:pt x="105" y="45"/>
                  </a:lnTo>
                  <a:lnTo>
                    <a:pt x="118" y="23"/>
                  </a:lnTo>
                  <a:lnTo>
                    <a:pt x="144" y="34"/>
                  </a:lnTo>
                  <a:lnTo>
                    <a:pt x="127" y="11"/>
                  </a:lnTo>
                  <a:lnTo>
                    <a:pt x="144" y="0"/>
                  </a:lnTo>
                  <a:lnTo>
                    <a:pt x="166" y="23"/>
                  </a:lnTo>
                  <a:lnTo>
                    <a:pt x="191" y="11"/>
                  </a:lnTo>
                  <a:lnTo>
                    <a:pt x="224" y="34"/>
                  </a:lnTo>
                  <a:lnTo>
                    <a:pt x="249" y="34"/>
                  </a:lnTo>
                  <a:lnTo>
                    <a:pt x="271" y="34"/>
                  </a:lnTo>
                  <a:lnTo>
                    <a:pt x="310" y="0"/>
                  </a:lnTo>
                  <a:lnTo>
                    <a:pt x="385" y="145"/>
                  </a:lnTo>
                  <a:lnTo>
                    <a:pt x="406" y="145"/>
                  </a:lnTo>
                  <a:lnTo>
                    <a:pt x="406" y="161"/>
                  </a:lnTo>
                  <a:lnTo>
                    <a:pt x="417" y="161"/>
                  </a:lnTo>
                  <a:lnTo>
                    <a:pt x="417" y="272"/>
                  </a:lnTo>
                  <a:lnTo>
                    <a:pt x="335" y="272"/>
                  </a:lnTo>
                </a:path>
              </a:pathLst>
            </a:custGeom>
            <a:solidFill>
              <a:srgbClr val="FF6600"/>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093" name="Freeform 24"/>
            <p:cNvSpPr>
              <a:spLocks/>
            </p:cNvSpPr>
            <p:nvPr/>
          </p:nvSpPr>
          <p:spPr bwMode="auto">
            <a:xfrm>
              <a:off x="7021513" y="3065463"/>
              <a:ext cx="368300" cy="422275"/>
            </a:xfrm>
            <a:custGeom>
              <a:avLst/>
              <a:gdLst>
                <a:gd name="T0" fmla="*/ 88763030 w 268"/>
                <a:gd name="T1" fmla="*/ 594380948 h 299"/>
                <a:gd name="T2" fmla="*/ 88763030 w 268"/>
                <a:gd name="T3" fmla="*/ 548505519 h 299"/>
                <a:gd name="T4" fmla="*/ 49103459 w 268"/>
                <a:gd name="T5" fmla="*/ 494652062 h 299"/>
                <a:gd name="T6" fmla="*/ 0 w 268"/>
                <a:gd name="T7" fmla="*/ 355032946 h 299"/>
                <a:gd name="T8" fmla="*/ 141642936 w 268"/>
                <a:gd name="T9" fmla="*/ 103717238 h 299"/>
                <a:gd name="T10" fmla="*/ 232294211 w 268"/>
                <a:gd name="T11" fmla="*/ 53853479 h 299"/>
                <a:gd name="T12" fmla="*/ 232294211 w 268"/>
                <a:gd name="T13" fmla="*/ 0 h 299"/>
                <a:gd name="T14" fmla="*/ 271955156 w 268"/>
                <a:gd name="T15" fmla="*/ 0 h 299"/>
                <a:gd name="T16" fmla="*/ 409820313 w 268"/>
                <a:gd name="T17" fmla="*/ 103717238 h 299"/>
                <a:gd name="T18" fmla="*/ 451369481 w 268"/>
                <a:gd name="T19" fmla="*/ 103717238 h 299"/>
                <a:gd name="T20" fmla="*/ 451369481 w 268"/>
                <a:gd name="T21" fmla="*/ 121668862 h 299"/>
                <a:gd name="T22" fmla="*/ 409820313 w 268"/>
                <a:gd name="T23" fmla="*/ 121668862 h 299"/>
                <a:gd name="T24" fmla="*/ 451369481 w 268"/>
                <a:gd name="T25" fmla="*/ 153580975 h 299"/>
                <a:gd name="T26" fmla="*/ 475920513 w 268"/>
                <a:gd name="T27" fmla="*/ 153580975 h 299"/>
                <a:gd name="T28" fmla="*/ 504249367 w 268"/>
                <a:gd name="T29" fmla="*/ 153580975 h 299"/>
                <a:gd name="T30" fmla="*/ 504249367 w 268"/>
                <a:gd name="T31" fmla="*/ 175522319 h 299"/>
                <a:gd name="T32" fmla="*/ 504249367 w 268"/>
                <a:gd name="T33" fmla="*/ 297189768 h 299"/>
                <a:gd name="T34" fmla="*/ 381491460 w 268"/>
                <a:gd name="T35" fmla="*/ 594380948 h 299"/>
                <a:gd name="T36" fmla="*/ 88763030 w 268"/>
                <a:gd name="T37" fmla="*/ 594380948 h 29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68"/>
                <a:gd name="T58" fmla="*/ 0 h 299"/>
                <a:gd name="T59" fmla="*/ 268 w 268"/>
                <a:gd name="T60" fmla="*/ 299 h 29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68" h="299">
                  <a:moveTo>
                    <a:pt x="47" y="298"/>
                  </a:moveTo>
                  <a:lnTo>
                    <a:pt x="47" y="275"/>
                  </a:lnTo>
                  <a:lnTo>
                    <a:pt x="26" y="248"/>
                  </a:lnTo>
                  <a:lnTo>
                    <a:pt x="0" y="178"/>
                  </a:lnTo>
                  <a:lnTo>
                    <a:pt x="75" y="52"/>
                  </a:lnTo>
                  <a:lnTo>
                    <a:pt x="123" y="27"/>
                  </a:lnTo>
                  <a:lnTo>
                    <a:pt x="123" y="0"/>
                  </a:lnTo>
                  <a:lnTo>
                    <a:pt x="144" y="0"/>
                  </a:lnTo>
                  <a:lnTo>
                    <a:pt x="217" y="52"/>
                  </a:lnTo>
                  <a:lnTo>
                    <a:pt x="239" y="52"/>
                  </a:lnTo>
                  <a:lnTo>
                    <a:pt x="239" y="61"/>
                  </a:lnTo>
                  <a:lnTo>
                    <a:pt x="217" y="61"/>
                  </a:lnTo>
                  <a:lnTo>
                    <a:pt x="239" y="77"/>
                  </a:lnTo>
                  <a:lnTo>
                    <a:pt x="252" y="77"/>
                  </a:lnTo>
                  <a:lnTo>
                    <a:pt x="267" y="77"/>
                  </a:lnTo>
                  <a:lnTo>
                    <a:pt x="267" y="88"/>
                  </a:lnTo>
                  <a:lnTo>
                    <a:pt x="267" y="149"/>
                  </a:lnTo>
                  <a:lnTo>
                    <a:pt x="202" y="298"/>
                  </a:lnTo>
                  <a:lnTo>
                    <a:pt x="47" y="298"/>
                  </a:lnTo>
                </a:path>
              </a:pathLst>
            </a:custGeom>
            <a:solidFill>
              <a:srgbClr val="FFCC00"/>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094" name="Freeform 25"/>
            <p:cNvSpPr>
              <a:spLocks/>
            </p:cNvSpPr>
            <p:nvPr/>
          </p:nvSpPr>
          <p:spPr bwMode="auto">
            <a:xfrm>
              <a:off x="7747000" y="1612900"/>
              <a:ext cx="506413" cy="493713"/>
            </a:xfrm>
            <a:custGeom>
              <a:avLst/>
              <a:gdLst>
                <a:gd name="T0" fmla="*/ 542436935 w 369"/>
                <a:gd name="T1" fmla="*/ 0 h 349"/>
                <a:gd name="T2" fmla="*/ 693114652 w 369"/>
                <a:gd name="T3" fmla="*/ 298184246 h 349"/>
                <a:gd name="T4" fmla="*/ 676162860 w 369"/>
                <a:gd name="T5" fmla="*/ 352216800 h 349"/>
                <a:gd name="T6" fmla="*/ 636610508 w 369"/>
                <a:gd name="T7" fmla="*/ 316195569 h 349"/>
                <a:gd name="T8" fmla="*/ 583873582 w 369"/>
                <a:gd name="T9" fmla="*/ 474292690 h 349"/>
                <a:gd name="T10" fmla="*/ 542436935 w 369"/>
                <a:gd name="T11" fmla="*/ 516319110 h 349"/>
                <a:gd name="T12" fmla="*/ 495350148 w 369"/>
                <a:gd name="T13" fmla="*/ 498307787 h 349"/>
                <a:gd name="T14" fmla="*/ 453914874 w 369"/>
                <a:gd name="T15" fmla="*/ 614379814 h 349"/>
                <a:gd name="T16" fmla="*/ 401177947 w 369"/>
                <a:gd name="T17" fmla="*/ 614379814 h 349"/>
                <a:gd name="T18" fmla="*/ 380458938 w 369"/>
                <a:gd name="T19" fmla="*/ 596368491 h 349"/>
                <a:gd name="T20" fmla="*/ 218482227 w 369"/>
                <a:gd name="T21" fmla="*/ 570351664 h 349"/>
                <a:gd name="T22" fmla="*/ 203413357 w 369"/>
                <a:gd name="T23" fmla="*/ 696429511 h 349"/>
                <a:gd name="T24" fmla="*/ 109241113 w 369"/>
                <a:gd name="T25" fmla="*/ 614379814 h 349"/>
                <a:gd name="T26" fmla="*/ 41436657 w 369"/>
                <a:gd name="T27" fmla="*/ 642396956 h 349"/>
                <a:gd name="T28" fmla="*/ 0 w 369"/>
                <a:gd name="T29" fmla="*/ 614379814 h 349"/>
                <a:gd name="T30" fmla="*/ 0 w 369"/>
                <a:gd name="T31" fmla="*/ 552341756 h 349"/>
                <a:gd name="T32" fmla="*/ 41436657 w 369"/>
                <a:gd name="T33" fmla="*/ 516319110 h 349"/>
                <a:gd name="T34" fmla="*/ 41436657 w 369"/>
                <a:gd name="T35" fmla="*/ 352216800 h 349"/>
                <a:gd name="T36" fmla="*/ 88522082 w 369"/>
                <a:gd name="T37" fmla="*/ 352216800 h 349"/>
                <a:gd name="T38" fmla="*/ 41436657 w 369"/>
                <a:gd name="T39" fmla="*/ 298184246 h 349"/>
                <a:gd name="T40" fmla="*/ 20717643 w 369"/>
                <a:gd name="T41" fmla="*/ 216133135 h 349"/>
                <a:gd name="T42" fmla="*/ 69688740 w 369"/>
                <a:gd name="T43" fmla="*/ 150092988 h 349"/>
                <a:gd name="T44" fmla="*/ 129958751 w 369"/>
                <a:gd name="T45" fmla="*/ 150092988 h 349"/>
                <a:gd name="T46" fmla="*/ 178928460 w 369"/>
                <a:gd name="T47" fmla="*/ 118072386 h 349"/>
                <a:gd name="T48" fmla="*/ 161978040 w 369"/>
                <a:gd name="T49" fmla="*/ 0 h 349"/>
                <a:gd name="T50" fmla="*/ 542436935 w 369"/>
                <a:gd name="T51" fmla="*/ 0 h 34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69"/>
                <a:gd name="T79" fmla="*/ 0 h 349"/>
                <a:gd name="T80" fmla="*/ 369 w 369"/>
                <a:gd name="T81" fmla="*/ 349 h 34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69" h="349">
                  <a:moveTo>
                    <a:pt x="288" y="0"/>
                  </a:moveTo>
                  <a:lnTo>
                    <a:pt x="368" y="149"/>
                  </a:lnTo>
                  <a:lnTo>
                    <a:pt x="359" y="176"/>
                  </a:lnTo>
                  <a:lnTo>
                    <a:pt x="338" y="158"/>
                  </a:lnTo>
                  <a:lnTo>
                    <a:pt x="310" y="237"/>
                  </a:lnTo>
                  <a:lnTo>
                    <a:pt x="288" y="258"/>
                  </a:lnTo>
                  <a:lnTo>
                    <a:pt x="263" y="249"/>
                  </a:lnTo>
                  <a:lnTo>
                    <a:pt x="241" y="307"/>
                  </a:lnTo>
                  <a:lnTo>
                    <a:pt x="213" y="307"/>
                  </a:lnTo>
                  <a:lnTo>
                    <a:pt x="202" y="298"/>
                  </a:lnTo>
                  <a:lnTo>
                    <a:pt x="116" y="285"/>
                  </a:lnTo>
                  <a:lnTo>
                    <a:pt x="108" y="348"/>
                  </a:lnTo>
                  <a:lnTo>
                    <a:pt x="58" y="307"/>
                  </a:lnTo>
                  <a:lnTo>
                    <a:pt x="22" y="321"/>
                  </a:lnTo>
                  <a:lnTo>
                    <a:pt x="0" y="307"/>
                  </a:lnTo>
                  <a:lnTo>
                    <a:pt x="0" y="276"/>
                  </a:lnTo>
                  <a:lnTo>
                    <a:pt x="22" y="258"/>
                  </a:lnTo>
                  <a:lnTo>
                    <a:pt x="22" y="176"/>
                  </a:lnTo>
                  <a:lnTo>
                    <a:pt x="47" y="176"/>
                  </a:lnTo>
                  <a:lnTo>
                    <a:pt x="22" y="149"/>
                  </a:lnTo>
                  <a:lnTo>
                    <a:pt x="11" y="108"/>
                  </a:lnTo>
                  <a:lnTo>
                    <a:pt x="37" y="75"/>
                  </a:lnTo>
                  <a:lnTo>
                    <a:pt x="69" y="75"/>
                  </a:lnTo>
                  <a:lnTo>
                    <a:pt x="95" y="59"/>
                  </a:lnTo>
                  <a:lnTo>
                    <a:pt x="86" y="0"/>
                  </a:lnTo>
                  <a:lnTo>
                    <a:pt x="288" y="0"/>
                  </a:lnTo>
                </a:path>
              </a:pathLst>
            </a:custGeom>
            <a:solidFill>
              <a:srgbClr val="FFCC99"/>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095" name="Freeform 26"/>
            <p:cNvSpPr>
              <a:spLocks/>
            </p:cNvSpPr>
            <p:nvPr/>
          </p:nvSpPr>
          <p:spPr bwMode="auto">
            <a:xfrm>
              <a:off x="5729288" y="2328863"/>
              <a:ext cx="347662" cy="388937"/>
            </a:xfrm>
            <a:custGeom>
              <a:avLst/>
              <a:gdLst>
                <a:gd name="T0" fmla="*/ 89456744 w 252"/>
                <a:gd name="T1" fmla="*/ 520075188 h 275"/>
                <a:gd name="T2" fmla="*/ 184622360 w 252"/>
                <a:gd name="T3" fmla="*/ 548080054 h 275"/>
                <a:gd name="T4" fmla="*/ 253142108 w 252"/>
                <a:gd name="T5" fmla="*/ 548080054 h 275"/>
                <a:gd name="T6" fmla="*/ 321661857 w 252"/>
                <a:gd name="T7" fmla="*/ 520075188 h 275"/>
                <a:gd name="T8" fmla="*/ 321661857 w 252"/>
                <a:gd name="T9" fmla="*/ 448065302 h 275"/>
                <a:gd name="T10" fmla="*/ 477734552 w 252"/>
                <a:gd name="T11" fmla="*/ 242034769 h 275"/>
                <a:gd name="T12" fmla="*/ 274079082 w 252"/>
                <a:gd name="T13" fmla="*/ 22002515 h 275"/>
                <a:gd name="T14" fmla="*/ 184622360 w 252"/>
                <a:gd name="T15" fmla="*/ 22002515 h 275"/>
                <a:gd name="T16" fmla="*/ 184622360 w 252"/>
                <a:gd name="T17" fmla="*/ 0 h 275"/>
                <a:gd name="T18" fmla="*/ 163686723 w 252"/>
                <a:gd name="T19" fmla="*/ 22002515 h 275"/>
                <a:gd name="T20" fmla="*/ 142749750 w 252"/>
                <a:gd name="T21" fmla="*/ 54008497 h 275"/>
                <a:gd name="T22" fmla="*/ 89456744 w 252"/>
                <a:gd name="T23" fmla="*/ 22002515 h 275"/>
                <a:gd name="T24" fmla="*/ 68519770 w 252"/>
                <a:gd name="T25" fmla="*/ 54008497 h 275"/>
                <a:gd name="T26" fmla="*/ 89456744 w 252"/>
                <a:gd name="T27" fmla="*/ 100014796 h 275"/>
                <a:gd name="T28" fmla="*/ 53293006 w 252"/>
                <a:gd name="T29" fmla="*/ 178025623 h 275"/>
                <a:gd name="T30" fmla="*/ 0 w 252"/>
                <a:gd name="T31" fmla="*/ 448065302 h 275"/>
                <a:gd name="T32" fmla="*/ 89456744 w 252"/>
                <a:gd name="T33" fmla="*/ 520075188 h 27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52"/>
                <a:gd name="T52" fmla="*/ 0 h 275"/>
                <a:gd name="T53" fmla="*/ 252 w 252"/>
                <a:gd name="T54" fmla="*/ 275 h 27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52" h="275">
                  <a:moveTo>
                    <a:pt x="47" y="260"/>
                  </a:moveTo>
                  <a:lnTo>
                    <a:pt x="97" y="274"/>
                  </a:lnTo>
                  <a:lnTo>
                    <a:pt x="133" y="274"/>
                  </a:lnTo>
                  <a:lnTo>
                    <a:pt x="169" y="260"/>
                  </a:lnTo>
                  <a:lnTo>
                    <a:pt x="169" y="224"/>
                  </a:lnTo>
                  <a:lnTo>
                    <a:pt x="251" y="121"/>
                  </a:lnTo>
                  <a:lnTo>
                    <a:pt x="144" y="11"/>
                  </a:lnTo>
                  <a:lnTo>
                    <a:pt x="97" y="11"/>
                  </a:lnTo>
                  <a:lnTo>
                    <a:pt x="97" y="0"/>
                  </a:lnTo>
                  <a:lnTo>
                    <a:pt x="86" y="11"/>
                  </a:lnTo>
                  <a:lnTo>
                    <a:pt x="75" y="27"/>
                  </a:lnTo>
                  <a:lnTo>
                    <a:pt x="47" y="11"/>
                  </a:lnTo>
                  <a:lnTo>
                    <a:pt x="36" y="27"/>
                  </a:lnTo>
                  <a:lnTo>
                    <a:pt x="47" y="50"/>
                  </a:lnTo>
                  <a:lnTo>
                    <a:pt x="28" y="89"/>
                  </a:lnTo>
                  <a:lnTo>
                    <a:pt x="0" y="224"/>
                  </a:lnTo>
                  <a:lnTo>
                    <a:pt x="47" y="260"/>
                  </a:lnTo>
                </a:path>
              </a:pathLst>
            </a:custGeom>
            <a:solidFill>
              <a:srgbClr val="A3F25F"/>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096" name="Freeform 27"/>
            <p:cNvSpPr>
              <a:spLocks/>
            </p:cNvSpPr>
            <p:nvPr/>
          </p:nvSpPr>
          <p:spPr bwMode="auto">
            <a:xfrm>
              <a:off x="2982913" y="2119313"/>
              <a:ext cx="573087" cy="439737"/>
            </a:xfrm>
            <a:custGeom>
              <a:avLst/>
              <a:gdLst>
                <a:gd name="T0" fmla="*/ 725271277 w 417"/>
                <a:gd name="T1" fmla="*/ 474760915 h 312"/>
                <a:gd name="T2" fmla="*/ 746046706 w 417"/>
                <a:gd name="T3" fmla="*/ 518462581 h 312"/>
                <a:gd name="T4" fmla="*/ 785710636 w 417"/>
                <a:gd name="T5" fmla="*/ 518462581 h 312"/>
                <a:gd name="T6" fmla="*/ 785710636 w 417"/>
                <a:gd name="T7" fmla="*/ 572096380 h 312"/>
                <a:gd name="T8" fmla="*/ 202093591 w 417"/>
                <a:gd name="T9" fmla="*/ 536340984 h 312"/>
                <a:gd name="T10" fmla="*/ 162430992 w 417"/>
                <a:gd name="T11" fmla="*/ 617785318 h 312"/>
                <a:gd name="T12" fmla="*/ 0 w 417"/>
                <a:gd name="T13" fmla="*/ 595933780 h 312"/>
                <a:gd name="T14" fmla="*/ 20775434 w 417"/>
                <a:gd name="T15" fmla="*/ 156929715 h 312"/>
                <a:gd name="T16" fmla="*/ 67993957 w 417"/>
                <a:gd name="T17" fmla="*/ 156929715 h 312"/>
                <a:gd name="T18" fmla="*/ 67993957 w 417"/>
                <a:gd name="T19" fmla="*/ 81444356 h 312"/>
                <a:gd name="T20" fmla="*/ 254978374 w 417"/>
                <a:gd name="T21" fmla="*/ 81444356 h 312"/>
                <a:gd name="T22" fmla="*/ 254978374 w 417"/>
                <a:gd name="T23" fmla="*/ 0 h 312"/>
                <a:gd name="T24" fmla="*/ 746046706 w 417"/>
                <a:gd name="T25" fmla="*/ 21851543 h 312"/>
                <a:gd name="T26" fmla="*/ 746046706 w 417"/>
                <a:gd name="T27" fmla="*/ 57606956 h 312"/>
                <a:gd name="T28" fmla="*/ 725271277 w 417"/>
                <a:gd name="T29" fmla="*/ 474760915 h 3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17"/>
                <a:gd name="T46" fmla="*/ 0 h 312"/>
                <a:gd name="T47" fmla="*/ 417 w 417"/>
                <a:gd name="T48" fmla="*/ 312 h 31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17" h="312">
                  <a:moveTo>
                    <a:pt x="384" y="239"/>
                  </a:moveTo>
                  <a:lnTo>
                    <a:pt x="395" y="261"/>
                  </a:lnTo>
                  <a:lnTo>
                    <a:pt x="416" y="261"/>
                  </a:lnTo>
                  <a:lnTo>
                    <a:pt x="416" y="288"/>
                  </a:lnTo>
                  <a:lnTo>
                    <a:pt x="107" y="270"/>
                  </a:lnTo>
                  <a:lnTo>
                    <a:pt x="86" y="311"/>
                  </a:lnTo>
                  <a:lnTo>
                    <a:pt x="0" y="300"/>
                  </a:lnTo>
                  <a:lnTo>
                    <a:pt x="11" y="79"/>
                  </a:lnTo>
                  <a:lnTo>
                    <a:pt x="36" y="79"/>
                  </a:lnTo>
                  <a:lnTo>
                    <a:pt x="36" y="41"/>
                  </a:lnTo>
                  <a:lnTo>
                    <a:pt x="135" y="41"/>
                  </a:lnTo>
                  <a:lnTo>
                    <a:pt x="135" y="0"/>
                  </a:lnTo>
                  <a:lnTo>
                    <a:pt x="395" y="11"/>
                  </a:lnTo>
                  <a:lnTo>
                    <a:pt x="395" y="29"/>
                  </a:lnTo>
                  <a:lnTo>
                    <a:pt x="384" y="239"/>
                  </a:lnTo>
                </a:path>
              </a:pathLst>
            </a:custGeom>
            <a:solidFill>
              <a:srgbClr val="F76681"/>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097" name="Freeform 28"/>
            <p:cNvSpPr>
              <a:spLocks/>
            </p:cNvSpPr>
            <p:nvPr/>
          </p:nvSpPr>
          <p:spPr bwMode="auto">
            <a:xfrm>
              <a:off x="9969500" y="1722438"/>
              <a:ext cx="444500" cy="465137"/>
            </a:xfrm>
            <a:custGeom>
              <a:avLst/>
              <a:gdLst>
                <a:gd name="T0" fmla="*/ 479136587 w 323"/>
                <a:gd name="T1" fmla="*/ 609918594 h 330"/>
                <a:gd name="T2" fmla="*/ 426108996 w 323"/>
                <a:gd name="T3" fmla="*/ 609918594 h 330"/>
                <a:gd name="T4" fmla="*/ 386339334 w 323"/>
                <a:gd name="T5" fmla="*/ 653625951 h 330"/>
                <a:gd name="T6" fmla="*/ 354143974 w 323"/>
                <a:gd name="T7" fmla="*/ 653625951 h 330"/>
                <a:gd name="T8" fmla="*/ 337100226 w 323"/>
                <a:gd name="T9" fmla="*/ 653625951 h 330"/>
                <a:gd name="T10" fmla="*/ 297329189 w 323"/>
                <a:gd name="T11" fmla="*/ 582104821 h 330"/>
                <a:gd name="T12" fmla="*/ 244302974 w 323"/>
                <a:gd name="T13" fmla="*/ 582104821 h 330"/>
                <a:gd name="T14" fmla="*/ 183700995 w 323"/>
                <a:gd name="T15" fmla="*/ 556278451 h 330"/>
                <a:gd name="T16" fmla="*/ 149612081 w 323"/>
                <a:gd name="T17" fmla="*/ 516544490 h 330"/>
                <a:gd name="T18" fmla="*/ 109841043 w 323"/>
                <a:gd name="T19" fmla="*/ 458929542 h 330"/>
                <a:gd name="T20" fmla="*/ 134460554 w 323"/>
                <a:gd name="T21" fmla="*/ 441048554 h 330"/>
                <a:gd name="T22" fmla="*/ 39769672 w 323"/>
                <a:gd name="T23" fmla="*/ 395355204 h 330"/>
                <a:gd name="T24" fmla="*/ 0 w 323"/>
                <a:gd name="T25" fmla="*/ 413234782 h 330"/>
                <a:gd name="T26" fmla="*/ 60602000 w 323"/>
                <a:gd name="T27" fmla="*/ 164896688 h 330"/>
                <a:gd name="T28" fmla="*/ 149612081 w 323"/>
                <a:gd name="T29" fmla="*/ 119201927 h 330"/>
                <a:gd name="T30" fmla="*/ 244302974 w 323"/>
                <a:gd name="T31" fmla="*/ 164896688 h 330"/>
                <a:gd name="T32" fmla="*/ 354143974 w 323"/>
                <a:gd name="T33" fmla="*/ 67547756 h 330"/>
                <a:gd name="T34" fmla="*/ 426108996 w 323"/>
                <a:gd name="T35" fmla="*/ 67547756 h 330"/>
                <a:gd name="T36" fmla="*/ 426108996 w 323"/>
                <a:gd name="T37" fmla="*/ 21854389 h 330"/>
                <a:gd name="T38" fmla="*/ 517012652 w 323"/>
                <a:gd name="T39" fmla="*/ 21854389 h 330"/>
                <a:gd name="T40" fmla="*/ 535951372 w 323"/>
                <a:gd name="T41" fmla="*/ 0 h 330"/>
                <a:gd name="T42" fmla="*/ 585190394 w 323"/>
                <a:gd name="T43" fmla="*/ 43707368 h 330"/>
                <a:gd name="T44" fmla="*/ 426108996 w 323"/>
                <a:gd name="T45" fmla="*/ 218538284 h 330"/>
                <a:gd name="T46" fmla="*/ 479136587 w 323"/>
                <a:gd name="T47" fmla="*/ 262245641 h 330"/>
                <a:gd name="T48" fmla="*/ 517012652 w 323"/>
                <a:gd name="T49" fmla="*/ 262245641 h 330"/>
                <a:gd name="T50" fmla="*/ 585190394 w 323"/>
                <a:gd name="T51" fmla="*/ 395355204 h 330"/>
                <a:gd name="T52" fmla="*/ 609809904 w 323"/>
                <a:gd name="T53" fmla="*/ 395355204 h 330"/>
                <a:gd name="T54" fmla="*/ 479136587 w 323"/>
                <a:gd name="T55" fmla="*/ 609918594 h 33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23"/>
                <a:gd name="T85" fmla="*/ 0 h 330"/>
                <a:gd name="T86" fmla="*/ 323 w 323"/>
                <a:gd name="T87" fmla="*/ 330 h 33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23" h="330">
                  <a:moveTo>
                    <a:pt x="253" y="307"/>
                  </a:moveTo>
                  <a:lnTo>
                    <a:pt x="225" y="307"/>
                  </a:lnTo>
                  <a:lnTo>
                    <a:pt x="204" y="329"/>
                  </a:lnTo>
                  <a:lnTo>
                    <a:pt x="187" y="329"/>
                  </a:lnTo>
                  <a:lnTo>
                    <a:pt x="178" y="329"/>
                  </a:lnTo>
                  <a:lnTo>
                    <a:pt x="157" y="293"/>
                  </a:lnTo>
                  <a:lnTo>
                    <a:pt x="129" y="293"/>
                  </a:lnTo>
                  <a:lnTo>
                    <a:pt x="97" y="280"/>
                  </a:lnTo>
                  <a:lnTo>
                    <a:pt x="79" y="260"/>
                  </a:lnTo>
                  <a:lnTo>
                    <a:pt x="58" y="231"/>
                  </a:lnTo>
                  <a:lnTo>
                    <a:pt x="71" y="222"/>
                  </a:lnTo>
                  <a:lnTo>
                    <a:pt x="21" y="199"/>
                  </a:lnTo>
                  <a:lnTo>
                    <a:pt x="0" y="208"/>
                  </a:lnTo>
                  <a:lnTo>
                    <a:pt x="32" y="83"/>
                  </a:lnTo>
                  <a:lnTo>
                    <a:pt x="79" y="60"/>
                  </a:lnTo>
                  <a:lnTo>
                    <a:pt x="129" y="83"/>
                  </a:lnTo>
                  <a:lnTo>
                    <a:pt x="187" y="34"/>
                  </a:lnTo>
                  <a:lnTo>
                    <a:pt x="225" y="34"/>
                  </a:lnTo>
                  <a:lnTo>
                    <a:pt x="225" y="11"/>
                  </a:lnTo>
                  <a:lnTo>
                    <a:pt x="273" y="11"/>
                  </a:lnTo>
                  <a:lnTo>
                    <a:pt x="283" y="0"/>
                  </a:lnTo>
                  <a:lnTo>
                    <a:pt x="309" y="22"/>
                  </a:lnTo>
                  <a:lnTo>
                    <a:pt x="225" y="110"/>
                  </a:lnTo>
                  <a:lnTo>
                    <a:pt x="253" y="132"/>
                  </a:lnTo>
                  <a:lnTo>
                    <a:pt x="273" y="132"/>
                  </a:lnTo>
                  <a:lnTo>
                    <a:pt x="309" y="199"/>
                  </a:lnTo>
                  <a:lnTo>
                    <a:pt x="322" y="199"/>
                  </a:lnTo>
                  <a:lnTo>
                    <a:pt x="253" y="307"/>
                  </a:lnTo>
                </a:path>
              </a:pathLst>
            </a:custGeom>
            <a:solidFill>
              <a:srgbClr val="FFCC99"/>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098" name="Freeform 29"/>
            <p:cNvSpPr>
              <a:spLocks/>
            </p:cNvSpPr>
            <p:nvPr/>
          </p:nvSpPr>
          <p:spPr bwMode="auto">
            <a:xfrm>
              <a:off x="4548188" y="1765300"/>
              <a:ext cx="395287" cy="492125"/>
            </a:xfrm>
            <a:custGeom>
              <a:avLst/>
              <a:gdLst>
                <a:gd name="T0" fmla="*/ 359810011 w 288"/>
                <a:gd name="T1" fmla="*/ 593948176 h 348"/>
                <a:gd name="T2" fmla="*/ 431395358 w 288"/>
                <a:gd name="T3" fmla="*/ 549952500 h 348"/>
                <a:gd name="T4" fmla="*/ 448350144 w 288"/>
                <a:gd name="T5" fmla="*/ 395965510 h 348"/>
                <a:gd name="T6" fmla="*/ 540656482 w 288"/>
                <a:gd name="T7" fmla="*/ 233979989 h 348"/>
                <a:gd name="T8" fmla="*/ 540656482 w 288"/>
                <a:gd name="T9" fmla="*/ 129988878 h 348"/>
                <a:gd name="T10" fmla="*/ 448350144 w 288"/>
                <a:gd name="T11" fmla="*/ 153987034 h 348"/>
                <a:gd name="T12" fmla="*/ 222291283 w 288"/>
                <a:gd name="T13" fmla="*/ 0 h 348"/>
                <a:gd name="T14" fmla="*/ 180846557 w 288"/>
                <a:gd name="T15" fmla="*/ 31996610 h 348"/>
                <a:gd name="T16" fmla="*/ 180846557 w 288"/>
                <a:gd name="T17" fmla="*/ 75993712 h 348"/>
                <a:gd name="T18" fmla="*/ 162008626 w 288"/>
                <a:gd name="T19" fmla="*/ 53995166 h 348"/>
                <a:gd name="T20" fmla="*/ 162008626 w 288"/>
                <a:gd name="T21" fmla="*/ 99991890 h 348"/>
                <a:gd name="T22" fmla="*/ 109261166 w 288"/>
                <a:gd name="T23" fmla="*/ 75993712 h 348"/>
                <a:gd name="T24" fmla="*/ 39560262 w 288"/>
                <a:gd name="T25" fmla="*/ 153987034 h 348"/>
                <a:gd name="T26" fmla="*/ 0 w 288"/>
                <a:gd name="T27" fmla="*/ 233979989 h 348"/>
                <a:gd name="T28" fmla="*/ 39560262 w 288"/>
                <a:gd name="T29" fmla="*/ 233979989 h 348"/>
                <a:gd name="T30" fmla="*/ 67817791 w 288"/>
                <a:gd name="T31" fmla="*/ 197982755 h 348"/>
                <a:gd name="T32" fmla="*/ 88540154 w 288"/>
                <a:gd name="T33" fmla="*/ 251977899 h 348"/>
                <a:gd name="T34" fmla="*/ 180846557 w 288"/>
                <a:gd name="T35" fmla="*/ 251977899 h 348"/>
                <a:gd name="T36" fmla="*/ 180846557 w 288"/>
                <a:gd name="T37" fmla="*/ 297974601 h 348"/>
                <a:gd name="T38" fmla="*/ 129983530 w 288"/>
                <a:gd name="T39" fmla="*/ 351969745 h 348"/>
                <a:gd name="T40" fmla="*/ 180846557 w 288"/>
                <a:gd name="T41" fmla="*/ 351969745 h 348"/>
                <a:gd name="T42" fmla="*/ 129983530 w 288"/>
                <a:gd name="T43" fmla="*/ 419963666 h 348"/>
                <a:gd name="T44" fmla="*/ 180846557 w 288"/>
                <a:gd name="T45" fmla="*/ 473958810 h 348"/>
                <a:gd name="T46" fmla="*/ 162008626 w 288"/>
                <a:gd name="T47" fmla="*/ 495957356 h 348"/>
                <a:gd name="T48" fmla="*/ 129983530 w 288"/>
                <a:gd name="T49" fmla="*/ 693940022 h 348"/>
                <a:gd name="T50" fmla="*/ 342855139 w 288"/>
                <a:gd name="T51" fmla="*/ 693940022 h 348"/>
                <a:gd name="T52" fmla="*/ 359810011 w 288"/>
                <a:gd name="T53" fmla="*/ 593948176 h 34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88"/>
                <a:gd name="T82" fmla="*/ 0 h 348"/>
                <a:gd name="T83" fmla="*/ 288 w 288"/>
                <a:gd name="T84" fmla="*/ 348 h 34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88" h="348">
                  <a:moveTo>
                    <a:pt x="191" y="297"/>
                  </a:moveTo>
                  <a:lnTo>
                    <a:pt x="229" y="275"/>
                  </a:lnTo>
                  <a:lnTo>
                    <a:pt x="238" y="198"/>
                  </a:lnTo>
                  <a:lnTo>
                    <a:pt x="287" y="117"/>
                  </a:lnTo>
                  <a:lnTo>
                    <a:pt x="287" y="65"/>
                  </a:lnTo>
                  <a:lnTo>
                    <a:pt x="238" y="77"/>
                  </a:lnTo>
                  <a:lnTo>
                    <a:pt x="118" y="0"/>
                  </a:lnTo>
                  <a:lnTo>
                    <a:pt x="96" y="16"/>
                  </a:lnTo>
                  <a:lnTo>
                    <a:pt x="96" y="38"/>
                  </a:lnTo>
                  <a:lnTo>
                    <a:pt x="86" y="27"/>
                  </a:lnTo>
                  <a:lnTo>
                    <a:pt x="86" y="50"/>
                  </a:lnTo>
                  <a:lnTo>
                    <a:pt x="58" y="38"/>
                  </a:lnTo>
                  <a:lnTo>
                    <a:pt x="21" y="77"/>
                  </a:lnTo>
                  <a:lnTo>
                    <a:pt x="0" y="117"/>
                  </a:lnTo>
                  <a:lnTo>
                    <a:pt x="21" y="117"/>
                  </a:lnTo>
                  <a:lnTo>
                    <a:pt x="36" y="99"/>
                  </a:lnTo>
                  <a:lnTo>
                    <a:pt x="47" y="126"/>
                  </a:lnTo>
                  <a:lnTo>
                    <a:pt x="96" y="126"/>
                  </a:lnTo>
                  <a:lnTo>
                    <a:pt x="96" y="149"/>
                  </a:lnTo>
                  <a:lnTo>
                    <a:pt x="69" y="176"/>
                  </a:lnTo>
                  <a:lnTo>
                    <a:pt x="96" y="176"/>
                  </a:lnTo>
                  <a:lnTo>
                    <a:pt x="69" y="210"/>
                  </a:lnTo>
                  <a:lnTo>
                    <a:pt x="96" y="237"/>
                  </a:lnTo>
                  <a:lnTo>
                    <a:pt x="86" y="248"/>
                  </a:lnTo>
                  <a:lnTo>
                    <a:pt x="69" y="347"/>
                  </a:lnTo>
                  <a:lnTo>
                    <a:pt x="182" y="347"/>
                  </a:lnTo>
                  <a:lnTo>
                    <a:pt x="191" y="297"/>
                  </a:lnTo>
                </a:path>
              </a:pathLst>
            </a:custGeom>
            <a:solidFill>
              <a:srgbClr val="FCFEB9"/>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099" name="Freeform 30"/>
            <p:cNvSpPr>
              <a:spLocks/>
            </p:cNvSpPr>
            <p:nvPr/>
          </p:nvSpPr>
          <p:spPr bwMode="auto">
            <a:xfrm>
              <a:off x="2835275" y="2786063"/>
              <a:ext cx="523875" cy="409575"/>
            </a:xfrm>
            <a:custGeom>
              <a:avLst/>
              <a:gdLst>
                <a:gd name="T0" fmla="*/ 0 w 382"/>
                <a:gd name="T1" fmla="*/ 353056414 h 290"/>
                <a:gd name="T2" fmla="*/ 60183914 w 382"/>
                <a:gd name="T3" fmla="*/ 454785003 h 290"/>
                <a:gd name="T4" fmla="*/ 88394985 w 382"/>
                <a:gd name="T5" fmla="*/ 576459798 h 290"/>
                <a:gd name="T6" fmla="*/ 182431953 w 382"/>
                <a:gd name="T7" fmla="*/ 554517886 h 290"/>
                <a:gd name="T8" fmla="*/ 203119524 w 382"/>
                <a:gd name="T9" fmla="*/ 554517886 h 290"/>
                <a:gd name="T10" fmla="*/ 221926905 w 382"/>
                <a:gd name="T11" fmla="*/ 454785003 h 290"/>
                <a:gd name="T12" fmla="*/ 242615846 w 382"/>
                <a:gd name="T13" fmla="*/ 476725503 h 290"/>
                <a:gd name="T14" fmla="*/ 270826917 w 382"/>
                <a:gd name="T15" fmla="*/ 476725503 h 290"/>
                <a:gd name="T16" fmla="*/ 270826917 w 382"/>
                <a:gd name="T17" fmla="*/ 398933120 h 290"/>
                <a:gd name="T18" fmla="*/ 364863907 w 382"/>
                <a:gd name="T19" fmla="*/ 353056414 h 290"/>
                <a:gd name="T20" fmla="*/ 404358858 w 382"/>
                <a:gd name="T21" fmla="*/ 353056414 h 290"/>
                <a:gd name="T22" fmla="*/ 494634011 w 382"/>
                <a:gd name="T23" fmla="*/ 353056414 h 290"/>
                <a:gd name="T24" fmla="*/ 547295775 w 382"/>
                <a:gd name="T25" fmla="*/ 353056414 h 290"/>
                <a:gd name="T26" fmla="*/ 566103155 w 382"/>
                <a:gd name="T27" fmla="*/ 353056414 h 290"/>
                <a:gd name="T28" fmla="*/ 675185690 w 382"/>
                <a:gd name="T29" fmla="*/ 353056414 h 290"/>
                <a:gd name="T30" fmla="*/ 716562202 w 382"/>
                <a:gd name="T31" fmla="*/ 353056414 h 290"/>
                <a:gd name="T32" fmla="*/ 716562202 w 382"/>
                <a:gd name="T33" fmla="*/ 299200149 h 290"/>
                <a:gd name="T34" fmla="*/ 716562202 w 382"/>
                <a:gd name="T35" fmla="*/ 153589192 h 290"/>
                <a:gd name="T36" fmla="*/ 656378309 w 382"/>
                <a:gd name="T37" fmla="*/ 177525310 h 290"/>
                <a:gd name="T38" fmla="*/ 566103155 w 382"/>
                <a:gd name="T39" fmla="*/ 153589192 h 290"/>
                <a:gd name="T40" fmla="*/ 473946441 w 382"/>
                <a:gd name="T41" fmla="*/ 99732927 h 290"/>
                <a:gd name="T42" fmla="*/ 404358858 w 382"/>
                <a:gd name="T43" fmla="*/ 0 h 290"/>
                <a:gd name="T44" fmla="*/ 336652750 w 382"/>
                <a:gd name="T45" fmla="*/ 0 h 290"/>
                <a:gd name="T46" fmla="*/ 242615846 w 382"/>
                <a:gd name="T47" fmla="*/ 177525310 h 290"/>
                <a:gd name="T48" fmla="*/ 41376523 w 382"/>
                <a:gd name="T49" fmla="*/ 277259649 h 290"/>
                <a:gd name="T50" fmla="*/ 0 w 382"/>
                <a:gd name="T51" fmla="*/ 277259649 h 290"/>
                <a:gd name="T52" fmla="*/ 0 w 382"/>
                <a:gd name="T53" fmla="*/ 353056414 h 29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382"/>
                <a:gd name="T82" fmla="*/ 0 h 290"/>
                <a:gd name="T83" fmla="*/ 382 w 382"/>
                <a:gd name="T84" fmla="*/ 290 h 29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382" h="290">
                  <a:moveTo>
                    <a:pt x="0" y="177"/>
                  </a:moveTo>
                  <a:lnTo>
                    <a:pt x="32" y="228"/>
                  </a:lnTo>
                  <a:lnTo>
                    <a:pt x="47" y="289"/>
                  </a:lnTo>
                  <a:lnTo>
                    <a:pt x="97" y="278"/>
                  </a:lnTo>
                  <a:lnTo>
                    <a:pt x="108" y="278"/>
                  </a:lnTo>
                  <a:lnTo>
                    <a:pt x="118" y="228"/>
                  </a:lnTo>
                  <a:lnTo>
                    <a:pt x="129" y="239"/>
                  </a:lnTo>
                  <a:lnTo>
                    <a:pt x="144" y="239"/>
                  </a:lnTo>
                  <a:lnTo>
                    <a:pt x="144" y="200"/>
                  </a:lnTo>
                  <a:lnTo>
                    <a:pt x="194" y="177"/>
                  </a:lnTo>
                  <a:lnTo>
                    <a:pt x="215" y="177"/>
                  </a:lnTo>
                  <a:lnTo>
                    <a:pt x="263" y="177"/>
                  </a:lnTo>
                  <a:lnTo>
                    <a:pt x="291" y="177"/>
                  </a:lnTo>
                  <a:lnTo>
                    <a:pt x="301" y="177"/>
                  </a:lnTo>
                  <a:lnTo>
                    <a:pt x="359" y="177"/>
                  </a:lnTo>
                  <a:lnTo>
                    <a:pt x="381" y="177"/>
                  </a:lnTo>
                  <a:lnTo>
                    <a:pt x="381" y="150"/>
                  </a:lnTo>
                  <a:lnTo>
                    <a:pt x="381" y="77"/>
                  </a:lnTo>
                  <a:lnTo>
                    <a:pt x="349" y="89"/>
                  </a:lnTo>
                  <a:lnTo>
                    <a:pt x="301" y="77"/>
                  </a:lnTo>
                  <a:lnTo>
                    <a:pt x="252" y="50"/>
                  </a:lnTo>
                  <a:lnTo>
                    <a:pt x="215" y="0"/>
                  </a:lnTo>
                  <a:lnTo>
                    <a:pt x="179" y="0"/>
                  </a:lnTo>
                  <a:lnTo>
                    <a:pt x="129" y="89"/>
                  </a:lnTo>
                  <a:lnTo>
                    <a:pt x="22" y="139"/>
                  </a:lnTo>
                  <a:lnTo>
                    <a:pt x="0" y="139"/>
                  </a:lnTo>
                  <a:lnTo>
                    <a:pt x="0" y="177"/>
                  </a:lnTo>
                </a:path>
              </a:pathLst>
            </a:custGeom>
            <a:solidFill>
              <a:srgbClr val="F76681"/>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00" name="Freeform 31"/>
            <p:cNvSpPr>
              <a:spLocks/>
            </p:cNvSpPr>
            <p:nvPr/>
          </p:nvSpPr>
          <p:spPr bwMode="auto">
            <a:xfrm>
              <a:off x="8142288" y="1593850"/>
              <a:ext cx="706437" cy="312738"/>
            </a:xfrm>
            <a:custGeom>
              <a:avLst/>
              <a:gdLst>
                <a:gd name="T0" fmla="*/ 474126376 w 514"/>
                <a:gd name="T1" fmla="*/ 44055019 h 221"/>
                <a:gd name="T2" fmla="*/ 494904410 w 514"/>
                <a:gd name="T3" fmla="*/ 0 h 221"/>
                <a:gd name="T4" fmla="*/ 806581964 w 514"/>
                <a:gd name="T5" fmla="*/ 22027509 h 221"/>
                <a:gd name="T6" fmla="*/ 855694431 w 514"/>
                <a:gd name="T7" fmla="*/ 44055019 h 221"/>
                <a:gd name="T8" fmla="*/ 948252752 w 514"/>
                <a:gd name="T9" fmla="*/ 176221491 h 221"/>
                <a:gd name="T10" fmla="*/ 969032161 w 514"/>
                <a:gd name="T11" fmla="*/ 242305462 h 221"/>
                <a:gd name="T12" fmla="*/ 948252752 w 514"/>
                <a:gd name="T13" fmla="*/ 318401247 h 221"/>
                <a:gd name="T14" fmla="*/ 901028698 w 514"/>
                <a:gd name="T15" fmla="*/ 296372328 h 221"/>
                <a:gd name="T16" fmla="*/ 901028698 w 514"/>
                <a:gd name="T17" fmla="*/ 318401247 h 221"/>
                <a:gd name="T18" fmla="*/ 876472465 w 514"/>
                <a:gd name="T19" fmla="*/ 318401247 h 221"/>
                <a:gd name="T20" fmla="*/ 855694431 w 514"/>
                <a:gd name="T21" fmla="*/ 318401247 h 221"/>
                <a:gd name="T22" fmla="*/ 806581964 w 514"/>
                <a:gd name="T23" fmla="*/ 396499493 h 221"/>
                <a:gd name="T24" fmla="*/ 766914309 w 514"/>
                <a:gd name="T25" fmla="*/ 396499493 h 221"/>
                <a:gd name="T26" fmla="*/ 717801670 w 514"/>
                <a:gd name="T27" fmla="*/ 418526996 h 221"/>
                <a:gd name="T28" fmla="*/ 676244228 w 514"/>
                <a:gd name="T29" fmla="*/ 396499493 h 221"/>
                <a:gd name="T30" fmla="*/ 657354606 w 514"/>
                <a:gd name="T31" fmla="*/ 396499493 h 221"/>
                <a:gd name="T32" fmla="*/ 636576572 w 514"/>
                <a:gd name="T33" fmla="*/ 396499493 h 221"/>
                <a:gd name="T34" fmla="*/ 562907873 w 514"/>
                <a:gd name="T35" fmla="*/ 440554500 h 221"/>
                <a:gd name="T36" fmla="*/ 544018251 w 514"/>
                <a:gd name="T37" fmla="*/ 440554500 h 221"/>
                <a:gd name="T38" fmla="*/ 515683819 w 514"/>
                <a:gd name="T39" fmla="*/ 440554500 h 221"/>
                <a:gd name="T40" fmla="*/ 474126376 w 514"/>
                <a:gd name="T41" fmla="*/ 396499493 h 221"/>
                <a:gd name="T42" fmla="*/ 453348342 w 514"/>
                <a:gd name="T43" fmla="*/ 440554500 h 221"/>
                <a:gd name="T44" fmla="*/ 406124288 w 514"/>
                <a:gd name="T45" fmla="*/ 440554500 h 221"/>
                <a:gd name="T46" fmla="*/ 364566846 w 514"/>
                <a:gd name="T47" fmla="*/ 342431123 h 221"/>
                <a:gd name="T48" fmla="*/ 311676094 w 514"/>
                <a:gd name="T49" fmla="*/ 296372328 h 221"/>
                <a:gd name="T50" fmla="*/ 272008438 w 514"/>
                <a:gd name="T51" fmla="*/ 296372328 h 221"/>
                <a:gd name="T52" fmla="*/ 222895972 w 514"/>
                <a:gd name="T53" fmla="*/ 296372328 h 221"/>
                <a:gd name="T54" fmla="*/ 154893841 w 514"/>
                <a:gd name="T55" fmla="*/ 318401247 h 221"/>
                <a:gd name="T56" fmla="*/ 0 w 514"/>
                <a:gd name="T57" fmla="*/ 22027509 h 221"/>
                <a:gd name="T58" fmla="*/ 474126376 w 514"/>
                <a:gd name="T59" fmla="*/ 44055019 h 22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14"/>
                <a:gd name="T91" fmla="*/ 0 h 221"/>
                <a:gd name="T92" fmla="*/ 514 w 514"/>
                <a:gd name="T93" fmla="*/ 221 h 22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14" h="221">
                  <a:moveTo>
                    <a:pt x="251" y="22"/>
                  </a:moveTo>
                  <a:lnTo>
                    <a:pt x="262" y="0"/>
                  </a:lnTo>
                  <a:lnTo>
                    <a:pt x="427" y="11"/>
                  </a:lnTo>
                  <a:lnTo>
                    <a:pt x="453" y="22"/>
                  </a:lnTo>
                  <a:lnTo>
                    <a:pt x="502" y="88"/>
                  </a:lnTo>
                  <a:lnTo>
                    <a:pt x="513" y="121"/>
                  </a:lnTo>
                  <a:lnTo>
                    <a:pt x="502" y="159"/>
                  </a:lnTo>
                  <a:lnTo>
                    <a:pt x="477" y="148"/>
                  </a:lnTo>
                  <a:lnTo>
                    <a:pt x="477" y="159"/>
                  </a:lnTo>
                  <a:lnTo>
                    <a:pt x="464" y="159"/>
                  </a:lnTo>
                  <a:lnTo>
                    <a:pt x="453" y="159"/>
                  </a:lnTo>
                  <a:lnTo>
                    <a:pt x="427" y="198"/>
                  </a:lnTo>
                  <a:lnTo>
                    <a:pt x="406" y="198"/>
                  </a:lnTo>
                  <a:lnTo>
                    <a:pt x="380" y="209"/>
                  </a:lnTo>
                  <a:lnTo>
                    <a:pt x="358" y="198"/>
                  </a:lnTo>
                  <a:lnTo>
                    <a:pt x="348" y="198"/>
                  </a:lnTo>
                  <a:lnTo>
                    <a:pt x="337" y="198"/>
                  </a:lnTo>
                  <a:lnTo>
                    <a:pt x="298" y="220"/>
                  </a:lnTo>
                  <a:lnTo>
                    <a:pt x="288" y="220"/>
                  </a:lnTo>
                  <a:lnTo>
                    <a:pt x="273" y="220"/>
                  </a:lnTo>
                  <a:lnTo>
                    <a:pt x="251" y="198"/>
                  </a:lnTo>
                  <a:lnTo>
                    <a:pt x="240" y="220"/>
                  </a:lnTo>
                  <a:lnTo>
                    <a:pt x="215" y="220"/>
                  </a:lnTo>
                  <a:lnTo>
                    <a:pt x="193" y="171"/>
                  </a:lnTo>
                  <a:lnTo>
                    <a:pt x="165" y="148"/>
                  </a:lnTo>
                  <a:lnTo>
                    <a:pt x="144" y="148"/>
                  </a:lnTo>
                  <a:lnTo>
                    <a:pt x="118" y="148"/>
                  </a:lnTo>
                  <a:lnTo>
                    <a:pt x="82" y="159"/>
                  </a:lnTo>
                  <a:lnTo>
                    <a:pt x="0" y="11"/>
                  </a:lnTo>
                  <a:lnTo>
                    <a:pt x="251" y="22"/>
                  </a:lnTo>
                </a:path>
              </a:pathLst>
            </a:custGeom>
            <a:solidFill>
              <a:srgbClr val="FFCC99"/>
            </a:solidFill>
            <a:ln w="12700" cap="rnd">
              <a:solidFill>
                <a:srgbClr val="FCD1C1"/>
              </a:solidFill>
              <a:round/>
              <a:headEnd/>
              <a:tailEnd/>
            </a:ln>
          </p:spPr>
          <p:txBody>
            <a:bodyPr/>
            <a:lstStyle/>
            <a:p>
              <a:pPr>
                <a:buClr>
                  <a:srgbClr val="6B9F25"/>
                </a:buClr>
              </a:pPr>
              <a:endParaRPr lang="en-US" sz="3200">
                <a:solidFill>
                  <a:prstClr val="black"/>
                </a:solidFill>
              </a:endParaRPr>
            </a:p>
          </p:txBody>
        </p:sp>
        <p:sp>
          <p:nvSpPr>
            <p:cNvPr id="2101" name="Freeform 32"/>
            <p:cNvSpPr>
              <a:spLocks/>
            </p:cNvSpPr>
            <p:nvPr/>
          </p:nvSpPr>
          <p:spPr bwMode="auto">
            <a:xfrm>
              <a:off x="6169025" y="1584325"/>
              <a:ext cx="585788" cy="254000"/>
            </a:xfrm>
            <a:custGeom>
              <a:avLst/>
              <a:gdLst>
                <a:gd name="T0" fmla="*/ 560843320 w 427"/>
                <a:gd name="T1" fmla="*/ 18121977 h 179"/>
                <a:gd name="T2" fmla="*/ 801742221 w 427"/>
                <a:gd name="T3" fmla="*/ 0 h 179"/>
                <a:gd name="T4" fmla="*/ 781040726 w 427"/>
                <a:gd name="T5" fmla="*/ 140948711 h 179"/>
                <a:gd name="T6" fmla="*/ 668117946 w 427"/>
                <a:gd name="T7" fmla="*/ 163097788 h 179"/>
                <a:gd name="T8" fmla="*/ 621068345 w 427"/>
                <a:gd name="T9" fmla="*/ 195313251 h 179"/>
                <a:gd name="T10" fmla="*/ 621068345 w 427"/>
                <a:gd name="T11" fmla="*/ 213435223 h 179"/>
                <a:gd name="T12" fmla="*/ 600365478 w 427"/>
                <a:gd name="T13" fmla="*/ 213435223 h 179"/>
                <a:gd name="T14" fmla="*/ 621068345 w 427"/>
                <a:gd name="T15" fmla="*/ 195313251 h 179"/>
                <a:gd name="T16" fmla="*/ 532613011 w 427"/>
                <a:gd name="T17" fmla="*/ 213435223 h 179"/>
                <a:gd name="T18" fmla="*/ 470505782 w 427"/>
                <a:gd name="T19" fmla="*/ 358410994 h 179"/>
                <a:gd name="T20" fmla="*/ 359466663 w 427"/>
                <a:gd name="T21" fmla="*/ 239611404 h 179"/>
                <a:gd name="T22" fmla="*/ 222079524 w 427"/>
                <a:gd name="T23" fmla="*/ 213435223 h 179"/>
                <a:gd name="T24" fmla="*/ 176910712 w 427"/>
                <a:gd name="T25" fmla="*/ 213435223 h 179"/>
                <a:gd name="T26" fmla="*/ 148680403 w 427"/>
                <a:gd name="T27" fmla="*/ 163097788 h 179"/>
                <a:gd name="T28" fmla="*/ 109156873 w 427"/>
                <a:gd name="T29" fmla="*/ 163097788 h 179"/>
                <a:gd name="T30" fmla="*/ 129859739 w 427"/>
                <a:gd name="T31" fmla="*/ 195313251 h 179"/>
                <a:gd name="T32" fmla="*/ 88455356 w 427"/>
                <a:gd name="T33" fmla="*/ 195313251 h 179"/>
                <a:gd name="T34" fmla="*/ 56460640 w 427"/>
                <a:gd name="T35" fmla="*/ 163097788 h 179"/>
                <a:gd name="T36" fmla="*/ 0 w 427"/>
                <a:gd name="T37" fmla="*/ 213435223 h 179"/>
                <a:gd name="T38" fmla="*/ 39522169 w 427"/>
                <a:gd name="T39" fmla="*/ 0 h 179"/>
                <a:gd name="T40" fmla="*/ 560843320 w 427"/>
                <a:gd name="T41" fmla="*/ 18121977 h 1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27"/>
                <a:gd name="T64" fmla="*/ 0 h 179"/>
                <a:gd name="T65" fmla="*/ 427 w 427"/>
                <a:gd name="T66" fmla="*/ 179 h 1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27" h="179">
                  <a:moveTo>
                    <a:pt x="298" y="9"/>
                  </a:moveTo>
                  <a:lnTo>
                    <a:pt x="426" y="0"/>
                  </a:lnTo>
                  <a:lnTo>
                    <a:pt x="415" y="70"/>
                  </a:lnTo>
                  <a:lnTo>
                    <a:pt x="355" y="81"/>
                  </a:lnTo>
                  <a:lnTo>
                    <a:pt x="330" y="97"/>
                  </a:lnTo>
                  <a:lnTo>
                    <a:pt x="330" y="106"/>
                  </a:lnTo>
                  <a:lnTo>
                    <a:pt x="319" y="106"/>
                  </a:lnTo>
                  <a:lnTo>
                    <a:pt x="330" y="97"/>
                  </a:lnTo>
                  <a:lnTo>
                    <a:pt x="283" y="106"/>
                  </a:lnTo>
                  <a:lnTo>
                    <a:pt x="250" y="178"/>
                  </a:lnTo>
                  <a:lnTo>
                    <a:pt x="191" y="119"/>
                  </a:lnTo>
                  <a:lnTo>
                    <a:pt x="118" y="106"/>
                  </a:lnTo>
                  <a:lnTo>
                    <a:pt x="94" y="106"/>
                  </a:lnTo>
                  <a:lnTo>
                    <a:pt x="79" y="81"/>
                  </a:lnTo>
                  <a:lnTo>
                    <a:pt x="58" y="81"/>
                  </a:lnTo>
                  <a:lnTo>
                    <a:pt x="69" y="97"/>
                  </a:lnTo>
                  <a:lnTo>
                    <a:pt x="47" y="97"/>
                  </a:lnTo>
                  <a:lnTo>
                    <a:pt x="30" y="81"/>
                  </a:lnTo>
                  <a:lnTo>
                    <a:pt x="0" y="106"/>
                  </a:lnTo>
                  <a:lnTo>
                    <a:pt x="21" y="0"/>
                  </a:lnTo>
                  <a:lnTo>
                    <a:pt x="298" y="9"/>
                  </a:lnTo>
                </a:path>
              </a:pathLst>
            </a:custGeom>
            <a:solidFill>
              <a:srgbClr val="FCD1C1"/>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02" name="Freeform 33"/>
            <p:cNvSpPr>
              <a:spLocks/>
            </p:cNvSpPr>
            <p:nvPr/>
          </p:nvSpPr>
          <p:spPr bwMode="auto">
            <a:xfrm>
              <a:off x="8913813" y="2089150"/>
              <a:ext cx="450850" cy="558800"/>
            </a:xfrm>
            <a:custGeom>
              <a:avLst/>
              <a:gdLst>
                <a:gd name="T0" fmla="*/ 617822514 w 328"/>
                <a:gd name="T1" fmla="*/ 440292000 h 395"/>
                <a:gd name="T2" fmla="*/ 568699126 w 328"/>
                <a:gd name="T3" fmla="*/ 440292000 h 395"/>
                <a:gd name="T4" fmla="*/ 617822514 w 328"/>
                <a:gd name="T5" fmla="*/ 520346088 h 395"/>
                <a:gd name="T6" fmla="*/ 529022966 w 328"/>
                <a:gd name="T7" fmla="*/ 638424028 h 395"/>
                <a:gd name="T8" fmla="*/ 476120962 w 328"/>
                <a:gd name="T9" fmla="*/ 684454987 h 395"/>
                <a:gd name="T10" fmla="*/ 406214496 w 328"/>
                <a:gd name="T11" fmla="*/ 666443242 h 395"/>
                <a:gd name="T12" fmla="*/ 345753798 w 328"/>
                <a:gd name="T13" fmla="*/ 666443242 h 395"/>
                <a:gd name="T14" fmla="*/ 296630410 w 328"/>
                <a:gd name="T15" fmla="*/ 684454987 h 395"/>
                <a:gd name="T16" fmla="*/ 204052246 w 328"/>
                <a:gd name="T17" fmla="*/ 684454987 h 395"/>
                <a:gd name="T18" fmla="*/ 162486048 w 328"/>
                <a:gd name="T19" fmla="*/ 766509613 h 395"/>
                <a:gd name="T20" fmla="*/ 88800944 w 328"/>
                <a:gd name="T21" fmla="*/ 766509613 h 395"/>
                <a:gd name="T22" fmla="*/ 73685104 w 328"/>
                <a:gd name="T23" fmla="*/ 788523497 h 395"/>
                <a:gd name="T24" fmla="*/ 52902026 w 328"/>
                <a:gd name="T25" fmla="*/ 788523497 h 395"/>
                <a:gd name="T26" fmla="*/ 20783083 w 328"/>
                <a:gd name="T27" fmla="*/ 638424028 h 395"/>
                <a:gd name="T28" fmla="*/ 52902026 w 328"/>
                <a:gd name="T29" fmla="*/ 620412283 h 395"/>
                <a:gd name="T30" fmla="*/ 73685104 w 328"/>
                <a:gd name="T31" fmla="*/ 588390931 h 395"/>
                <a:gd name="T32" fmla="*/ 0 w 328"/>
                <a:gd name="T33" fmla="*/ 520346088 h 395"/>
                <a:gd name="T34" fmla="*/ 0 w 328"/>
                <a:gd name="T35" fmla="*/ 498330789 h 395"/>
                <a:gd name="T36" fmla="*/ 52902026 w 328"/>
                <a:gd name="T37" fmla="*/ 298198311 h 395"/>
                <a:gd name="T38" fmla="*/ 73685104 w 328"/>
                <a:gd name="T39" fmla="*/ 298198311 h 395"/>
                <a:gd name="T40" fmla="*/ 88800944 w 328"/>
                <a:gd name="T41" fmla="*/ 222147777 h 395"/>
                <a:gd name="T42" fmla="*/ 73685104 w 328"/>
                <a:gd name="T43" fmla="*/ 168111082 h 395"/>
                <a:gd name="T44" fmla="*/ 88800944 w 328"/>
                <a:gd name="T45" fmla="*/ 168111082 h 395"/>
                <a:gd name="T46" fmla="*/ 109582668 w 328"/>
                <a:gd name="T47" fmla="*/ 168111082 h 395"/>
                <a:gd name="T48" fmla="*/ 88800944 w 328"/>
                <a:gd name="T49" fmla="*/ 96064101 h 395"/>
                <a:gd name="T50" fmla="*/ 109582668 w 328"/>
                <a:gd name="T51" fmla="*/ 96064101 h 395"/>
                <a:gd name="T52" fmla="*/ 109582668 w 328"/>
                <a:gd name="T53" fmla="*/ 40027055 h 395"/>
                <a:gd name="T54" fmla="*/ 183269168 w 328"/>
                <a:gd name="T55" fmla="*/ 96064101 h 395"/>
                <a:gd name="T56" fmla="*/ 183269168 w 328"/>
                <a:gd name="T57" fmla="*/ 22015304 h 395"/>
                <a:gd name="T58" fmla="*/ 204052246 w 328"/>
                <a:gd name="T59" fmla="*/ 0 h 395"/>
                <a:gd name="T60" fmla="*/ 204052246 w 328"/>
                <a:gd name="T61" fmla="*/ 40027055 h 395"/>
                <a:gd name="T62" fmla="*/ 296630410 w 328"/>
                <a:gd name="T63" fmla="*/ 122081538 h 395"/>
                <a:gd name="T64" fmla="*/ 296630410 w 328"/>
                <a:gd name="T65" fmla="*/ 96064101 h 395"/>
                <a:gd name="T66" fmla="*/ 385431418 w 328"/>
                <a:gd name="T67" fmla="*/ 168111082 h 395"/>
                <a:gd name="T68" fmla="*/ 617822514 w 328"/>
                <a:gd name="T69" fmla="*/ 398264595 h 395"/>
                <a:gd name="T70" fmla="*/ 617822514 w 328"/>
                <a:gd name="T71" fmla="*/ 440292000 h 39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28"/>
                <a:gd name="T109" fmla="*/ 0 h 395"/>
                <a:gd name="T110" fmla="*/ 328 w 328"/>
                <a:gd name="T111" fmla="*/ 395 h 39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28" h="395">
                  <a:moveTo>
                    <a:pt x="327" y="220"/>
                  </a:moveTo>
                  <a:lnTo>
                    <a:pt x="301" y="220"/>
                  </a:lnTo>
                  <a:lnTo>
                    <a:pt x="327" y="260"/>
                  </a:lnTo>
                  <a:lnTo>
                    <a:pt x="280" y="319"/>
                  </a:lnTo>
                  <a:lnTo>
                    <a:pt x="252" y="342"/>
                  </a:lnTo>
                  <a:lnTo>
                    <a:pt x="215" y="333"/>
                  </a:lnTo>
                  <a:lnTo>
                    <a:pt x="183" y="333"/>
                  </a:lnTo>
                  <a:lnTo>
                    <a:pt x="157" y="342"/>
                  </a:lnTo>
                  <a:lnTo>
                    <a:pt x="108" y="342"/>
                  </a:lnTo>
                  <a:lnTo>
                    <a:pt x="86" y="383"/>
                  </a:lnTo>
                  <a:lnTo>
                    <a:pt x="47" y="383"/>
                  </a:lnTo>
                  <a:lnTo>
                    <a:pt x="39" y="394"/>
                  </a:lnTo>
                  <a:lnTo>
                    <a:pt x="28" y="394"/>
                  </a:lnTo>
                  <a:lnTo>
                    <a:pt x="11" y="319"/>
                  </a:lnTo>
                  <a:lnTo>
                    <a:pt x="28" y="310"/>
                  </a:lnTo>
                  <a:lnTo>
                    <a:pt x="39" y="294"/>
                  </a:lnTo>
                  <a:lnTo>
                    <a:pt x="0" y="260"/>
                  </a:lnTo>
                  <a:lnTo>
                    <a:pt x="0" y="249"/>
                  </a:lnTo>
                  <a:lnTo>
                    <a:pt x="28" y="149"/>
                  </a:lnTo>
                  <a:lnTo>
                    <a:pt x="39" y="149"/>
                  </a:lnTo>
                  <a:lnTo>
                    <a:pt x="47" y="111"/>
                  </a:lnTo>
                  <a:lnTo>
                    <a:pt x="39" y="84"/>
                  </a:lnTo>
                  <a:lnTo>
                    <a:pt x="47" y="84"/>
                  </a:lnTo>
                  <a:lnTo>
                    <a:pt x="58" y="84"/>
                  </a:lnTo>
                  <a:lnTo>
                    <a:pt x="47" y="48"/>
                  </a:lnTo>
                  <a:lnTo>
                    <a:pt x="58" y="48"/>
                  </a:lnTo>
                  <a:lnTo>
                    <a:pt x="58" y="20"/>
                  </a:lnTo>
                  <a:lnTo>
                    <a:pt x="97" y="48"/>
                  </a:lnTo>
                  <a:lnTo>
                    <a:pt x="97" y="11"/>
                  </a:lnTo>
                  <a:lnTo>
                    <a:pt x="108" y="0"/>
                  </a:lnTo>
                  <a:lnTo>
                    <a:pt x="108" y="20"/>
                  </a:lnTo>
                  <a:lnTo>
                    <a:pt x="157" y="61"/>
                  </a:lnTo>
                  <a:lnTo>
                    <a:pt x="157" y="48"/>
                  </a:lnTo>
                  <a:lnTo>
                    <a:pt x="204" y="84"/>
                  </a:lnTo>
                  <a:lnTo>
                    <a:pt x="327" y="199"/>
                  </a:lnTo>
                  <a:lnTo>
                    <a:pt x="327" y="220"/>
                  </a:lnTo>
                </a:path>
              </a:pathLst>
            </a:custGeom>
            <a:solidFill>
              <a:srgbClr val="FFCC99"/>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03" name="Freeform 34"/>
            <p:cNvSpPr>
              <a:spLocks/>
            </p:cNvSpPr>
            <p:nvPr/>
          </p:nvSpPr>
          <p:spPr bwMode="auto">
            <a:xfrm>
              <a:off x="5649913" y="2646363"/>
              <a:ext cx="449262" cy="492125"/>
            </a:xfrm>
            <a:custGeom>
              <a:avLst/>
              <a:gdLst>
                <a:gd name="T0" fmla="*/ 69840315 w 327"/>
                <a:gd name="T1" fmla="*/ 427502951 h 349"/>
                <a:gd name="T2" fmla="*/ 49076725 w 327"/>
                <a:gd name="T3" fmla="*/ 131233802 h 349"/>
                <a:gd name="T4" fmla="*/ 49076725 w 327"/>
                <a:gd name="T5" fmla="*/ 53686751 h 349"/>
                <a:gd name="T6" fmla="*/ 109479793 w 327"/>
                <a:gd name="T7" fmla="*/ 0 h 349"/>
                <a:gd name="T8" fmla="*/ 200082346 w 327"/>
                <a:gd name="T9" fmla="*/ 75558809 h 349"/>
                <a:gd name="T10" fmla="*/ 292573954 w 327"/>
                <a:gd name="T11" fmla="*/ 99419130 h 349"/>
                <a:gd name="T12" fmla="*/ 362414334 w 327"/>
                <a:gd name="T13" fmla="*/ 99419130 h 349"/>
                <a:gd name="T14" fmla="*/ 436030075 w 327"/>
                <a:gd name="T15" fmla="*/ 75558809 h 349"/>
                <a:gd name="T16" fmla="*/ 477555882 w 327"/>
                <a:gd name="T17" fmla="*/ 196850019 h 349"/>
                <a:gd name="T18" fmla="*/ 615348745 w 327"/>
                <a:gd name="T19" fmla="*/ 296269105 h 349"/>
                <a:gd name="T20" fmla="*/ 587035633 w 327"/>
                <a:gd name="T21" fmla="*/ 548794095 h 349"/>
                <a:gd name="T22" fmla="*/ 615348745 w 327"/>
                <a:gd name="T23" fmla="*/ 548794095 h 349"/>
                <a:gd name="T24" fmla="*/ 545508452 w 327"/>
                <a:gd name="T25" fmla="*/ 691957296 h 349"/>
                <a:gd name="T26" fmla="*/ 492656301 w 327"/>
                <a:gd name="T27" fmla="*/ 670085238 h 349"/>
                <a:gd name="T28" fmla="*/ 477555882 w 327"/>
                <a:gd name="T29" fmla="*/ 670085238 h 349"/>
                <a:gd name="T30" fmla="*/ 477555882 w 327"/>
                <a:gd name="T31" fmla="*/ 646224940 h 349"/>
                <a:gd name="T32" fmla="*/ 415266485 w 327"/>
                <a:gd name="T33" fmla="*/ 646224940 h 349"/>
                <a:gd name="T34" fmla="*/ 362414334 w 327"/>
                <a:gd name="T35" fmla="*/ 592538210 h 349"/>
                <a:gd name="T36" fmla="*/ 179320087 w 327"/>
                <a:gd name="T37" fmla="*/ 570666153 h 349"/>
                <a:gd name="T38" fmla="*/ 179320087 w 327"/>
                <a:gd name="T39" fmla="*/ 592538210 h 349"/>
                <a:gd name="T40" fmla="*/ 162331944 w 327"/>
                <a:gd name="T41" fmla="*/ 592538210 h 349"/>
                <a:gd name="T42" fmla="*/ 109479793 w 327"/>
                <a:gd name="T43" fmla="*/ 592538210 h 349"/>
                <a:gd name="T44" fmla="*/ 109479793 w 327"/>
                <a:gd name="T45" fmla="*/ 616398509 h 349"/>
                <a:gd name="T46" fmla="*/ 88716181 w 327"/>
                <a:gd name="T47" fmla="*/ 592538210 h 349"/>
                <a:gd name="T48" fmla="*/ 20763596 w 327"/>
                <a:gd name="T49" fmla="*/ 616398509 h 349"/>
                <a:gd name="T50" fmla="*/ 49076725 w 327"/>
                <a:gd name="T51" fmla="*/ 592538210 h 349"/>
                <a:gd name="T52" fmla="*/ 0 w 327"/>
                <a:gd name="T53" fmla="*/ 548794095 h 349"/>
                <a:gd name="T54" fmla="*/ 49076725 w 327"/>
                <a:gd name="T55" fmla="*/ 495107365 h 349"/>
                <a:gd name="T56" fmla="*/ 20763596 w 327"/>
                <a:gd name="T57" fmla="*/ 495107365 h 349"/>
                <a:gd name="T58" fmla="*/ 69840315 w 327"/>
                <a:gd name="T59" fmla="*/ 427502951 h 34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27"/>
                <a:gd name="T91" fmla="*/ 0 h 349"/>
                <a:gd name="T92" fmla="*/ 327 w 327"/>
                <a:gd name="T93" fmla="*/ 349 h 34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27" h="349">
                  <a:moveTo>
                    <a:pt x="37" y="215"/>
                  </a:moveTo>
                  <a:lnTo>
                    <a:pt x="26" y="66"/>
                  </a:lnTo>
                  <a:lnTo>
                    <a:pt x="26" y="27"/>
                  </a:lnTo>
                  <a:lnTo>
                    <a:pt x="58" y="0"/>
                  </a:lnTo>
                  <a:lnTo>
                    <a:pt x="106" y="38"/>
                  </a:lnTo>
                  <a:lnTo>
                    <a:pt x="155" y="50"/>
                  </a:lnTo>
                  <a:lnTo>
                    <a:pt x="192" y="50"/>
                  </a:lnTo>
                  <a:lnTo>
                    <a:pt x="231" y="38"/>
                  </a:lnTo>
                  <a:lnTo>
                    <a:pt x="253" y="99"/>
                  </a:lnTo>
                  <a:lnTo>
                    <a:pt x="326" y="149"/>
                  </a:lnTo>
                  <a:lnTo>
                    <a:pt x="311" y="276"/>
                  </a:lnTo>
                  <a:lnTo>
                    <a:pt x="326" y="276"/>
                  </a:lnTo>
                  <a:lnTo>
                    <a:pt x="289" y="348"/>
                  </a:lnTo>
                  <a:lnTo>
                    <a:pt x="261" y="337"/>
                  </a:lnTo>
                  <a:lnTo>
                    <a:pt x="253" y="337"/>
                  </a:lnTo>
                  <a:lnTo>
                    <a:pt x="253" y="325"/>
                  </a:lnTo>
                  <a:lnTo>
                    <a:pt x="220" y="325"/>
                  </a:lnTo>
                  <a:lnTo>
                    <a:pt x="192" y="298"/>
                  </a:lnTo>
                  <a:lnTo>
                    <a:pt x="95" y="287"/>
                  </a:lnTo>
                  <a:lnTo>
                    <a:pt x="95" y="298"/>
                  </a:lnTo>
                  <a:lnTo>
                    <a:pt x="86" y="298"/>
                  </a:lnTo>
                  <a:lnTo>
                    <a:pt x="58" y="298"/>
                  </a:lnTo>
                  <a:lnTo>
                    <a:pt x="58" y="310"/>
                  </a:lnTo>
                  <a:lnTo>
                    <a:pt x="47" y="298"/>
                  </a:lnTo>
                  <a:lnTo>
                    <a:pt x="11" y="310"/>
                  </a:lnTo>
                  <a:lnTo>
                    <a:pt x="26" y="298"/>
                  </a:lnTo>
                  <a:lnTo>
                    <a:pt x="0" y="276"/>
                  </a:lnTo>
                  <a:lnTo>
                    <a:pt x="26" y="249"/>
                  </a:lnTo>
                  <a:lnTo>
                    <a:pt x="11" y="249"/>
                  </a:lnTo>
                  <a:lnTo>
                    <a:pt x="37" y="215"/>
                  </a:lnTo>
                </a:path>
              </a:pathLst>
            </a:custGeom>
            <a:solidFill>
              <a:srgbClr val="A3F25F"/>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04" name="Freeform 35"/>
            <p:cNvSpPr>
              <a:spLocks/>
            </p:cNvSpPr>
            <p:nvPr/>
          </p:nvSpPr>
          <p:spPr bwMode="auto">
            <a:xfrm>
              <a:off x="2276475" y="2317750"/>
              <a:ext cx="496888" cy="365125"/>
            </a:xfrm>
            <a:custGeom>
              <a:avLst/>
              <a:gdLst>
                <a:gd name="T0" fmla="*/ 113671737 w 361"/>
                <a:gd name="T1" fmla="*/ 174246669 h 258"/>
                <a:gd name="T2" fmla="*/ 0 w 361"/>
                <a:gd name="T3" fmla="*/ 174246669 h 258"/>
                <a:gd name="T4" fmla="*/ 0 w 361"/>
                <a:gd name="T5" fmla="*/ 294415238 h 258"/>
                <a:gd name="T6" fmla="*/ 41679403 w 361"/>
                <a:gd name="T7" fmla="*/ 358505967 h 258"/>
                <a:gd name="T8" fmla="*/ 244394573 w 361"/>
                <a:gd name="T9" fmla="*/ 416587792 h 258"/>
                <a:gd name="T10" fmla="*/ 356172312 w 361"/>
                <a:gd name="T11" fmla="*/ 492695090 h 258"/>
                <a:gd name="T12" fmla="*/ 428164701 w 361"/>
                <a:gd name="T13" fmla="*/ 492695090 h 258"/>
                <a:gd name="T14" fmla="*/ 498263048 w 361"/>
                <a:gd name="T15" fmla="*/ 514727118 h 258"/>
                <a:gd name="T16" fmla="*/ 682033090 w 361"/>
                <a:gd name="T17" fmla="*/ 358505967 h 258"/>
                <a:gd name="T18" fmla="*/ 661192706 w 361"/>
                <a:gd name="T19" fmla="*/ 318449792 h 258"/>
                <a:gd name="T20" fmla="*/ 587306449 w 361"/>
                <a:gd name="T21" fmla="*/ 264373107 h 258"/>
                <a:gd name="T22" fmla="*/ 539942440 w 361"/>
                <a:gd name="T23" fmla="*/ 264373107 h 258"/>
                <a:gd name="T24" fmla="*/ 519102056 w 361"/>
                <a:gd name="T25" fmla="*/ 264373107 h 258"/>
                <a:gd name="T26" fmla="*/ 498263048 w 361"/>
                <a:gd name="T27" fmla="*/ 220310465 h 258"/>
                <a:gd name="T28" fmla="*/ 449005085 w 361"/>
                <a:gd name="T29" fmla="*/ 242342494 h 258"/>
                <a:gd name="T30" fmla="*/ 356172312 w 361"/>
                <a:gd name="T31" fmla="*/ 220310465 h 258"/>
                <a:gd name="T32" fmla="*/ 335333304 w 361"/>
                <a:gd name="T33" fmla="*/ 76107320 h 258"/>
                <a:gd name="T34" fmla="*/ 244394573 w 361"/>
                <a:gd name="T35" fmla="*/ 0 h 258"/>
                <a:gd name="T36" fmla="*/ 113671737 w 361"/>
                <a:gd name="T37" fmla="*/ 174246669 h 25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61"/>
                <a:gd name="T58" fmla="*/ 0 h 258"/>
                <a:gd name="T59" fmla="*/ 361 w 361"/>
                <a:gd name="T60" fmla="*/ 258 h 25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61" h="258">
                  <a:moveTo>
                    <a:pt x="60" y="87"/>
                  </a:moveTo>
                  <a:lnTo>
                    <a:pt x="0" y="87"/>
                  </a:lnTo>
                  <a:lnTo>
                    <a:pt x="0" y="147"/>
                  </a:lnTo>
                  <a:lnTo>
                    <a:pt x="22" y="179"/>
                  </a:lnTo>
                  <a:lnTo>
                    <a:pt x="129" y="208"/>
                  </a:lnTo>
                  <a:lnTo>
                    <a:pt x="188" y="246"/>
                  </a:lnTo>
                  <a:lnTo>
                    <a:pt x="226" y="246"/>
                  </a:lnTo>
                  <a:lnTo>
                    <a:pt x="263" y="257"/>
                  </a:lnTo>
                  <a:lnTo>
                    <a:pt x="360" y="179"/>
                  </a:lnTo>
                  <a:lnTo>
                    <a:pt x="349" y="159"/>
                  </a:lnTo>
                  <a:lnTo>
                    <a:pt x="310" y="132"/>
                  </a:lnTo>
                  <a:lnTo>
                    <a:pt x="285" y="132"/>
                  </a:lnTo>
                  <a:lnTo>
                    <a:pt x="274" y="132"/>
                  </a:lnTo>
                  <a:lnTo>
                    <a:pt x="263" y="110"/>
                  </a:lnTo>
                  <a:lnTo>
                    <a:pt x="237" y="121"/>
                  </a:lnTo>
                  <a:lnTo>
                    <a:pt x="188" y="110"/>
                  </a:lnTo>
                  <a:lnTo>
                    <a:pt x="177" y="38"/>
                  </a:lnTo>
                  <a:lnTo>
                    <a:pt x="129" y="0"/>
                  </a:lnTo>
                  <a:lnTo>
                    <a:pt x="60" y="87"/>
                  </a:lnTo>
                </a:path>
              </a:pathLst>
            </a:custGeom>
            <a:solidFill>
              <a:srgbClr val="F76681"/>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05" name="Freeform 36"/>
            <p:cNvSpPr>
              <a:spLocks/>
            </p:cNvSpPr>
            <p:nvPr/>
          </p:nvSpPr>
          <p:spPr bwMode="auto">
            <a:xfrm>
              <a:off x="6754813" y="2119313"/>
              <a:ext cx="647700" cy="492125"/>
            </a:xfrm>
            <a:custGeom>
              <a:avLst/>
              <a:gdLst>
                <a:gd name="T0" fmla="*/ 365313855 w 472"/>
                <a:gd name="T1" fmla="*/ 691957296 h 349"/>
                <a:gd name="T2" fmla="*/ 344599725 w 472"/>
                <a:gd name="T3" fmla="*/ 634294085 h 349"/>
                <a:gd name="T4" fmla="*/ 303173008 w 472"/>
                <a:gd name="T5" fmla="*/ 634294085 h 349"/>
                <a:gd name="T6" fmla="*/ 250447223 w 472"/>
                <a:gd name="T7" fmla="*/ 634294085 h 349"/>
                <a:gd name="T8" fmla="*/ 28246310 w 472"/>
                <a:gd name="T9" fmla="*/ 634294085 h 349"/>
                <a:gd name="T10" fmla="*/ 0 w 472"/>
                <a:gd name="T11" fmla="*/ 588561729 h 349"/>
                <a:gd name="T12" fmla="*/ 48958993 w 472"/>
                <a:gd name="T13" fmla="*/ 588561729 h 349"/>
                <a:gd name="T14" fmla="*/ 92269824 w 472"/>
                <a:gd name="T15" fmla="*/ 393700039 h 349"/>
                <a:gd name="T16" fmla="*/ 48958993 w 472"/>
                <a:gd name="T17" fmla="*/ 393700039 h 349"/>
                <a:gd name="T18" fmla="*/ 0 w 472"/>
                <a:gd name="T19" fmla="*/ 298257346 h 349"/>
                <a:gd name="T20" fmla="*/ 48958993 w 472"/>
                <a:gd name="T21" fmla="*/ 53686751 h 349"/>
                <a:gd name="T22" fmla="*/ 48958993 w 472"/>
                <a:gd name="T23" fmla="*/ 103395611 h 349"/>
                <a:gd name="T24" fmla="*/ 182656928 w 472"/>
                <a:gd name="T25" fmla="*/ 103395611 h 349"/>
                <a:gd name="T26" fmla="*/ 214668668 w 472"/>
                <a:gd name="T27" fmla="*/ 53686751 h 349"/>
                <a:gd name="T28" fmla="*/ 271159895 w 472"/>
                <a:gd name="T29" fmla="*/ 53686751 h 349"/>
                <a:gd name="T30" fmla="*/ 323885680 w 472"/>
                <a:gd name="T31" fmla="*/ 25848550 h 349"/>
                <a:gd name="T32" fmla="*/ 365313855 w 472"/>
                <a:gd name="T33" fmla="*/ 0 h 349"/>
                <a:gd name="T34" fmla="*/ 412390106 w 472"/>
                <a:gd name="T35" fmla="*/ 0 h 349"/>
                <a:gd name="T36" fmla="*/ 474530867 w 472"/>
                <a:gd name="T37" fmla="*/ 25848550 h 349"/>
                <a:gd name="T38" fmla="*/ 502777167 w 472"/>
                <a:gd name="T39" fmla="*/ 0 h 349"/>
                <a:gd name="T40" fmla="*/ 502777167 w 472"/>
                <a:gd name="T41" fmla="*/ 25848550 h 349"/>
                <a:gd name="T42" fmla="*/ 542321162 w 472"/>
                <a:gd name="T43" fmla="*/ 0 h 349"/>
                <a:gd name="T44" fmla="*/ 615759620 w 472"/>
                <a:gd name="T45" fmla="*/ 53686751 h 349"/>
                <a:gd name="T46" fmla="*/ 655304988 w 472"/>
                <a:gd name="T47" fmla="*/ 125267669 h 349"/>
                <a:gd name="T48" fmla="*/ 683549915 w 472"/>
                <a:gd name="T49" fmla="*/ 103395611 h 349"/>
                <a:gd name="T50" fmla="*/ 704263960 w 472"/>
                <a:gd name="T51" fmla="*/ 103395611 h 349"/>
                <a:gd name="T52" fmla="*/ 813481143 w 472"/>
                <a:gd name="T53" fmla="*/ 276385288 h 349"/>
                <a:gd name="T54" fmla="*/ 886920973 w 472"/>
                <a:gd name="T55" fmla="*/ 419548578 h 349"/>
                <a:gd name="T56" fmla="*/ 724978176 w 472"/>
                <a:gd name="T57" fmla="*/ 540839722 h 349"/>
                <a:gd name="T58" fmla="*/ 542321162 w 472"/>
                <a:gd name="T59" fmla="*/ 634294085 h 349"/>
                <a:gd name="T60" fmla="*/ 365313855 w 472"/>
                <a:gd name="T61" fmla="*/ 691957296 h 34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72"/>
                <a:gd name="T94" fmla="*/ 0 h 349"/>
                <a:gd name="T95" fmla="*/ 472 w 472"/>
                <a:gd name="T96" fmla="*/ 349 h 34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72" h="349">
                  <a:moveTo>
                    <a:pt x="194" y="348"/>
                  </a:moveTo>
                  <a:lnTo>
                    <a:pt x="183" y="319"/>
                  </a:lnTo>
                  <a:lnTo>
                    <a:pt x="161" y="319"/>
                  </a:lnTo>
                  <a:lnTo>
                    <a:pt x="133" y="319"/>
                  </a:lnTo>
                  <a:lnTo>
                    <a:pt x="15" y="319"/>
                  </a:lnTo>
                  <a:lnTo>
                    <a:pt x="0" y="296"/>
                  </a:lnTo>
                  <a:lnTo>
                    <a:pt x="26" y="296"/>
                  </a:lnTo>
                  <a:lnTo>
                    <a:pt x="49" y="198"/>
                  </a:lnTo>
                  <a:lnTo>
                    <a:pt x="26" y="198"/>
                  </a:lnTo>
                  <a:lnTo>
                    <a:pt x="0" y="150"/>
                  </a:lnTo>
                  <a:lnTo>
                    <a:pt x="26" y="27"/>
                  </a:lnTo>
                  <a:lnTo>
                    <a:pt x="26" y="52"/>
                  </a:lnTo>
                  <a:lnTo>
                    <a:pt x="97" y="52"/>
                  </a:lnTo>
                  <a:lnTo>
                    <a:pt x="114" y="27"/>
                  </a:lnTo>
                  <a:lnTo>
                    <a:pt x="144" y="27"/>
                  </a:lnTo>
                  <a:lnTo>
                    <a:pt x="172" y="13"/>
                  </a:lnTo>
                  <a:lnTo>
                    <a:pt x="194" y="0"/>
                  </a:lnTo>
                  <a:lnTo>
                    <a:pt x="219" y="0"/>
                  </a:lnTo>
                  <a:lnTo>
                    <a:pt x="252" y="13"/>
                  </a:lnTo>
                  <a:lnTo>
                    <a:pt x="267" y="0"/>
                  </a:lnTo>
                  <a:lnTo>
                    <a:pt x="267" y="13"/>
                  </a:lnTo>
                  <a:lnTo>
                    <a:pt x="288" y="0"/>
                  </a:lnTo>
                  <a:lnTo>
                    <a:pt x="327" y="27"/>
                  </a:lnTo>
                  <a:lnTo>
                    <a:pt x="348" y="63"/>
                  </a:lnTo>
                  <a:lnTo>
                    <a:pt x="363" y="52"/>
                  </a:lnTo>
                  <a:lnTo>
                    <a:pt x="374" y="52"/>
                  </a:lnTo>
                  <a:lnTo>
                    <a:pt x="432" y="139"/>
                  </a:lnTo>
                  <a:lnTo>
                    <a:pt x="471" y="211"/>
                  </a:lnTo>
                  <a:lnTo>
                    <a:pt x="385" y="272"/>
                  </a:lnTo>
                  <a:lnTo>
                    <a:pt x="288" y="319"/>
                  </a:lnTo>
                  <a:lnTo>
                    <a:pt x="194" y="348"/>
                  </a:lnTo>
                </a:path>
              </a:pathLst>
            </a:custGeom>
            <a:solidFill>
              <a:srgbClr val="FCD1C1"/>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06" name="Freeform 37"/>
            <p:cNvSpPr>
              <a:spLocks/>
            </p:cNvSpPr>
            <p:nvPr/>
          </p:nvSpPr>
          <p:spPr bwMode="auto">
            <a:xfrm>
              <a:off x="4795838" y="1836738"/>
              <a:ext cx="588962" cy="512762"/>
            </a:xfrm>
            <a:custGeom>
              <a:avLst/>
              <a:gdLst>
                <a:gd name="T0" fmla="*/ 20829714 w 428"/>
                <a:gd name="T1" fmla="*/ 500831463 h 363"/>
                <a:gd name="T2" fmla="*/ 92786301 w 428"/>
                <a:gd name="T3" fmla="*/ 450948071 h 363"/>
                <a:gd name="T4" fmla="*/ 109829040 w 428"/>
                <a:gd name="T5" fmla="*/ 303292353 h 363"/>
                <a:gd name="T6" fmla="*/ 202615341 w 428"/>
                <a:gd name="T7" fmla="*/ 135684169 h 363"/>
                <a:gd name="T8" fmla="*/ 202615341 w 428"/>
                <a:gd name="T9" fmla="*/ 35915940 h 363"/>
                <a:gd name="T10" fmla="*/ 244273382 w 428"/>
                <a:gd name="T11" fmla="*/ 0 h 363"/>
                <a:gd name="T12" fmla="*/ 263209606 w 428"/>
                <a:gd name="T13" fmla="*/ 53873916 h 363"/>
                <a:gd name="T14" fmla="*/ 291613253 w 428"/>
                <a:gd name="T15" fmla="*/ 35915940 h 363"/>
                <a:gd name="T16" fmla="*/ 333272670 w 428"/>
                <a:gd name="T17" fmla="*/ 81808841 h 363"/>
                <a:gd name="T18" fmla="*/ 407122791 w 428"/>
                <a:gd name="T19" fmla="*/ 53873916 h 363"/>
                <a:gd name="T20" fmla="*/ 446888723 w 428"/>
                <a:gd name="T21" fmla="*/ 0 h 363"/>
                <a:gd name="T22" fmla="*/ 516951788 w 428"/>
                <a:gd name="T23" fmla="*/ 99766827 h 363"/>
                <a:gd name="T24" fmla="*/ 605949700 w 428"/>
                <a:gd name="T25" fmla="*/ 181577059 h 363"/>
                <a:gd name="T26" fmla="*/ 630566378 w 428"/>
                <a:gd name="T27" fmla="*/ 257399463 h 363"/>
                <a:gd name="T28" fmla="*/ 698735958 w 428"/>
                <a:gd name="T29" fmla="*/ 257399463 h 363"/>
                <a:gd name="T30" fmla="*/ 747969486 w 428"/>
                <a:gd name="T31" fmla="*/ 450948071 h 363"/>
                <a:gd name="T32" fmla="*/ 791522388 w 428"/>
                <a:gd name="T33" fmla="*/ 425009103 h 363"/>
                <a:gd name="T34" fmla="*/ 791522388 w 428"/>
                <a:gd name="T35" fmla="*/ 500831463 h 363"/>
                <a:gd name="T36" fmla="*/ 808565127 w 428"/>
                <a:gd name="T37" fmla="*/ 500831463 h 363"/>
                <a:gd name="T38" fmla="*/ 791522388 w 428"/>
                <a:gd name="T39" fmla="*/ 578651193 h 363"/>
                <a:gd name="T40" fmla="*/ 768799195 w 428"/>
                <a:gd name="T41" fmla="*/ 522781342 h 363"/>
                <a:gd name="T42" fmla="*/ 747969486 w 428"/>
                <a:gd name="T43" fmla="*/ 600599659 h 363"/>
                <a:gd name="T44" fmla="*/ 653289571 w 428"/>
                <a:gd name="T45" fmla="*/ 654473553 h 363"/>
                <a:gd name="T46" fmla="*/ 653289571 w 428"/>
                <a:gd name="T47" fmla="*/ 722314909 h 363"/>
                <a:gd name="T48" fmla="*/ 407122791 w 428"/>
                <a:gd name="T49" fmla="*/ 600599659 h 363"/>
                <a:gd name="T50" fmla="*/ 202615341 w 428"/>
                <a:gd name="T51" fmla="*/ 578651193 h 363"/>
                <a:gd name="T52" fmla="*/ 20829714 w 428"/>
                <a:gd name="T53" fmla="*/ 700366442 h 363"/>
                <a:gd name="T54" fmla="*/ 0 w 428"/>
                <a:gd name="T55" fmla="*/ 600599659 h 363"/>
                <a:gd name="T56" fmla="*/ 20829714 w 428"/>
                <a:gd name="T57" fmla="*/ 500831463 h 36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428"/>
                <a:gd name="T88" fmla="*/ 0 h 363"/>
                <a:gd name="T89" fmla="*/ 428 w 428"/>
                <a:gd name="T90" fmla="*/ 363 h 36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428" h="363">
                  <a:moveTo>
                    <a:pt x="11" y="251"/>
                  </a:moveTo>
                  <a:lnTo>
                    <a:pt x="49" y="226"/>
                  </a:lnTo>
                  <a:lnTo>
                    <a:pt x="58" y="152"/>
                  </a:lnTo>
                  <a:lnTo>
                    <a:pt x="107" y="68"/>
                  </a:lnTo>
                  <a:lnTo>
                    <a:pt x="107" y="18"/>
                  </a:lnTo>
                  <a:lnTo>
                    <a:pt x="129" y="0"/>
                  </a:lnTo>
                  <a:lnTo>
                    <a:pt x="139" y="27"/>
                  </a:lnTo>
                  <a:lnTo>
                    <a:pt x="154" y="18"/>
                  </a:lnTo>
                  <a:lnTo>
                    <a:pt x="176" y="41"/>
                  </a:lnTo>
                  <a:lnTo>
                    <a:pt x="215" y="27"/>
                  </a:lnTo>
                  <a:lnTo>
                    <a:pt x="236" y="0"/>
                  </a:lnTo>
                  <a:lnTo>
                    <a:pt x="273" y="50"/>
                  </a:lnTo>
                  <a:lnTo>
                    <a:pt x="320" y="91"/>
                  </a:lnTo>
                  <a:lnTo>
                    <a:pt x="333" y="129"/>
                  </a:lnTo>
                  <a:lnTo>
                    <a:pt x="369" y="129"/>
                  </a:lnTo>
                  <a:lnTo>
                    <a:pt x="395" y="226"/>
                  </a:lnTo>
                  <a:lnTo>
                    <a:pt x="418" y="213"/>
                  </a:lnTo>
                  <a:lnTo>
                    <a:pt x="418" y="251"/>
                  </a:lnTo>
                  <a:lnTo>
                    <a:pt x="427" y="251"/>
                  </a:lnTo>
                  <a:lnTo>
                    <a:pt x="418" y="290"/>
                  </a:lnTo>
                  <a:lnTo>
                    <a:pt x="406" y="262"/>
                  </a:lnTo>
                  <a:lnTo>
                    <a:pt x="395" y="301"/>
                  </a:lnTo>
                  <a:lnTo>
                    <a:pt x="345" y="328"/>
                  </a:lnTo>
                  <a:lnTo>
                    <a:pt x="345" y="362"/>
                  </a:lnTo>
                  <a:lnTo>
                    <a:pt x="215" y="301"/>
                  </a:lnTo>
                  <a:lnTo>
                    <a:pt x="107" y="290"/>
                  </a:lnTo>
                  <a:lnTo>
                    <a:pt x="11" y="351"/>
                  </a:lnTo>
                  <a:lnTo>
                    <a:pt x="0" y="301"/>
                  </a:lnTo>
                  <a:lnTo>
                    <a:pt x="11" y="251"/>
                  </a:lnTo>
                </a:path>
              </a:pathLst>
            </a:custGeom>
            <a:solidFill>
              <a:srgbClr val="FCFEB9"/>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07" name="Freeform 38"/>
            <p:cNvSpPr>
              <a:spLocks/>
            </p:cNvSpPr>
            <p:nvPr/>
          </p:nvSpPr>
          <p:spPr bwMode="auto">
            <a:xfrm>
              <a:off x="3489325" y="2470150"/>
              <a:ext cx="300038" cy="563563"/>
            </a:xfrm>
            <a:custGeom>
              <a:avLst/>
              <a:gdLst>
                <a:gd name="T0" fmla="*/ 232993291 w 218"/>
                <a:gd name="T1" fmla="*/ 21945057 h 399"/>
                <a:gd name="T2" fmla="*/ 232993291 w 218"/>
                <a:gd name="T3" fmla="*/ 43890115 h 399"/>
                <a:gd name="T4" fmla="*/ 274668282 w 218"/>
                <a:gd name="T5" fmla="*/ 0 h 399"/>
                <a:gd name="T6" fmla="*/ 322024725 w 218"/>
                <a:gd name="T7" fmla="*/ 43890115 h 399"/>
                <a:gd name="T8" fmla="*/ 322024725 w 218"/>
                <a:gd name="T9" fmla="*/ 79799953 h 399"/>
                <a:gd name="T10" fmla="*/ 411054870 w 218"/>
                <a:gd name="T11" fmla="*/ 79799953 h 399"/>
                <a:gd name="T12" fmla="*/ 390217374 w 218"/>
                <a:gd name="T13" fmla="*/ 143639356 h 399"/>
                <a:gd name="T14" fmla="*/ 322024725 w 218"/>
                <a:gd name="T15" fmla="*/ 247377333 h 399"/>
                <a:gd name="T16" fmla="*/ 342860845 w 218"/>
                <a:gd name="T17" fmla="*/ 301242075 h 399"/>
                <a:gd name="T18" fmla="*/ 322024725 w 218"/>
                <a:gd name="T19" fmla="*/ 398997009 h 399"/>
                <a:gd name="T20" fmla="*/ 411054870 w 218"/>
                <a:gd name="T21" fmla="*/ 574554598 h 399"/>
                <a:gd name="T22" fmla="*/ 390217374 w 218"/>
                <a:gd name="T23" fmla="*/ 618444701 h 399"/>
                <a:gd name="T24" fmla="*/ 322024725 w 218"/>
                <a:gd name="T25" fmla="*/ 642384116 h 399"/>
                <a:gd name="T26" fmla="*/ 303081047 w 218"/>
                <a:gd name="T27" fmla="*/ 696248858 h 399"/>
                <a:gd name="T28" fmla="*/ 322024725 w 218"/>
                <a:gd name="T29" fmla="*/ 718193909 h 399"/>
                <a:gd name="T30" fmla="*/ 361803233 w 218"/>
                <a:gd name="T31" fmla="*/ 718193909 h 399"/>
                <a:gd name="T32" fmla="*/ 411054870 w 218"/>
                <a:gd name="T33" fmla="*/ 740138961 h 399"/>
                <a:gd name="T34" fmla="*/ 361803233 w 218"/>
                <a:gd name="T35" fmla="*/ 794003880 h 399"/>
                <a:gd name="T36" fmla="*/ 342860845 w 218"/>
                <a:gd name="T37" fmla="*/ 794003880 h 399"/>
                <a:gd name="T38" fmla="*/ 322024725 w 218"/>
                <a:gd name="T39" fmla="*/ 762084190 h 399"/>
                <a:gd name="T40" fmla="*/ 274668282 w 218"/>
                <a:gd name="T41" fmla="*/ 740138961 h 399"/>
                <a:gd name="T42" fmla="*/ 181849213 w 218"/>
                <a:gd name="T43" fmla="*/ 794003880 h 399"/>
                <a:gd name="T44" fmla="*/ 121233253 w 218"/>
                <a:gd name="T45" fmla="*/ 762084190 h 399"/>
                <a:gd name="T46" fmla="*/ 71981595 w 218"/>
                <a:gd name="T47" fmla="*/ 794003880 h 399"/>
                <a:gd name="T48" fmla="*/ 0 w 218"/>
                <a:gd name="T49" fmla="*/ 718193909 h 399"/>
                <a:gd name="T50" fmla="*/ 0 w 218"/>
                <a:gd name="T51" fmla="*/ 542634908 h 399"/>
                <a:gd name="T52" fmla="*/ 71981595 w 218"/>
                <a:gd name="T53" fmla="*/ 420942060 h 399"/>
                <a:gd name="T54" fmla="*/ 89030080 w 218"/>
                <a:gd name="T55" fmla="*/ 79799953 h 399"/>
                <a:gd name="T56" fmla="*/ 89030080 w 218"/>
                <a:gd name="T57" fmla="*/ 21945057 h 399"/>
                <a:gd name="T58" fmla="*/ 232993291 w 218"/>
                <a:gd name="T59" fmla="*/ 21945057 h 39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18"/>
                <a:gd name="T91" fmla="*/ 0 h 399"/>
                <a:gd name="T92" fmla="*/ 218 w 218"/>
                <a:gd name="T93" fmla="*/ 399 h 39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18" h="399">
                  <a:moveTo>
                    <a:pt x="123" y="11"/>
                  </a:moveTo>
                  <a:lnTo>
                    <a:pt x="123" y="22"/>
                  </a:lnTo>
                  <a:lnTo>
                    <a:pt x="145" y="0"/>
                  </a:lnTo>
                  <a:lnTo>
                    <a:pt x="170" y="22"/>
                  </a:lnTo>
                  <a:lnTo>
                    <a:pt x="170" y="40"/>
                  </a:lnTo>
                  <a:lnTo>
                    <a:pt x="217" y="40"/>
                  </a:lnTo>
                  <a:lnTo>
                    <a:pt x="206" y="72"/>
                  </a:lnTo>
                  <a:lnTo>
                    <a:pt x="170" y="124"/>
                  </a:lnTo>
                  <a:lnTo>
                    <a:pt x="181" y="151"/>
                  </a:lnTo>
                  <a:lnTo>
                    <a:pt x="170" y="200"/>
                  </a:lnTo>
                  <a:lnTo>
                    <a:pt x="217" y="288"/>
                  </a:lnTo>
                  <a:lnTo>
                    <a:pt x="206" y="310"/>
                  </a:lnTo>
                  <a:lnTo>
                    <a:pt x="170" y="322"/>
                  </a:lnTo>
                  <a:lnTo>
                    <a:pt x="160" y="349"/>
                  </a:lnTo>
                  <a:lnTo>
                    <a:pt x="170" y="360"/>
                  </a:lnTo>
                  <a:lnTo>
                    <a:pt x="191" y="360"/>
                  </a:lnTo>
                  <a:lnTo>
                    <a:pt x="217" y="371"/>
                  </a:lnTo>
                  <a:lnTo>
                    <a:pt x="191" y="398"/>
                  </a:lnTo>
                  <a:lnTo>
                    <a:pt x="181" y="398"/>
                  </a:lnTo>
                  <a:lnTo>
                    <a:pt x="170" y="382"/>
                  </a:lnTo>
                  <a:lnTo>
                    <a:pt x="145" y="371"/>
                  </a:lnTo>
                  <a:lnTo>
                    <a:pt x="96" y="398"/>
                  </a:lnTo>
                  <a:lnTo>
                    <a:pt x="64" y="382"/>
                  </a:lnTo>
                  <a:lnTo>
                    <a:pt x="38" y="398"/>
                  </a:lnTo>
                  <a:lnTo>
                    <a:pt x="0" y="360"/>
                  </a:lnTo>
                  <a:lnTo>
                    <a:pt x="0" y="272"/>
                  </a:lnTo>
                  <a:lnTo>
                    <a:pt x="38" y="211"/>
                  </a:lnTo>
                  <a:lnTo>
                    <a:pt x="47" y="40"/>
                  </a:lnTo>
                  <a:lnTo>
                    <a:pt x="47" y="11"/>
                  </a:lnTo>
                  <a:lnTo>
                    <a:pt x="123" y="11"/>
                  </a:lnTo>
                </a:path>
              </a:pathLst>
            </a:custGeom>
            <a:solidFill>
              <a:srgbClr val="F76681"/>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08" name="Freeform 39"/>
            <p:cNvSpPr>
              <a:spLocks/>
            </p:cNvSpPr>
            <p:nvPr/>
          </p:nvSpPr>
          <p:spPr bwMode="auto">
            <a:xfrm>
              <a:off x="5899150" y="2154238"/>
              <a:ext cx="466725" cy="349250"/>
            </a:xfrm>
            <a:custGeom>
              <a:avLst/>
              <a:gdLst>
                <a:gd name="T0" fmla="*/ 45224285 w 340"/>
                <a:gd name="T1" fmla="*/ 269906643 h 247"/>
                <a:gd name="T2" fmla="*/ 0 w 340"/>
                <a:gd name="T3" fmla="*/ 71975198 h 247"/>
                <a:gd name="T4" fmla="*/ 45224285 w 340"/>
                <a:gd name="T5" fmla="*/ 71975198 h 247"/>
                <a:gd name="T6" fmla="*/ 69721848 w 340"/>
                <a:gd name="T7" fmla="*/ 71975198 h 247"/>
                <a:gd name="T8" fmla="*/ 133789462 w 340"/>
                <a:gd name="T9" fmla="*/ 49982351 h 247"/>
                <a:gd name="T10" fmla="*/ 203511331 w 340"/>
                <a:gd name="T11" fmla="*/ 49982351 h 247"/>
                <a:gd name="T12" fmla="*/ 203511331 w 340"/>
                <a:gd name="T13" fmla="*/ 27990907 h 247"/>
                <a:gd name="T14" fmla="*/ 273231784 w 340"/>
                <a:gd name="T15" fmla="*/ 49982351 h 247"/>
                <a:gd name="T16" fmla="*/ 292076486 w 340"/>
                <a:gd name="T17" fmla="*/ 0 h 247"/>
                <a:gd name="T18" fmla="*/ 365566515 w 340"/>
                <a:gd name="T19" fmla="*/ 0 h 247"/>
                <a:gd name="T20" fmla="*/ 427750735 w 340"/>
                <a:gd name="T21" fmla="*/ 103963401 h 247"/>
                <a:gd name="T22" fmla="*/ 456015042 w 340"/>
                <a:gd name="T23" fmla="*/ 103963401 h 247"/>
                <a:gd name="T24" fmla="*/ 495587817 w 340"/>
                <a:gd name="T25" fmla="*/ 71975198 h 247"/>
                <a:gd name="T26" fmla="*/ 544580197 w 340"/>
                <a:gd name="T27" fmla="*/ 103963401 h 247"/>
                <a:gd name="T28" fmla="*/ 586036344 w 340"/>
                <a:gd name="T29" fmla="*/ 203929517 h 247"/>
                <a:gd name="T30" fmla="*/ 638798213 w 340"/>
                <a:gd name="T31" fmla="*/ 203929517 h 247"/>
                <a:gd name="T32" fmla="*/ 586036344 w 340"/>
                <a:gd name="T33" fmla="*/ 247913796 h 247"/>
                <a:gd name="T34" fmla="*/ 606764417 w 340"/>
                <a:gd name="T35" fmla="*/ 369871301 h 247"/>
                <a:gd name="T36" fmla="*/ 586036344 w 340"/>
                <a:gd name="T37" fmla="*/ 401860984 h 247"/>
                <a:gd name="T38" fmla="*/ 638798213 w 340"/>
                <a:gd name="T39" fmla="*/ 401860984 h 247"/>
                <a:gd name="T40" fmla="*/ 565308270 w 340"/>
                <a:gd name="T41" fmla="*/ 445845264 h 247"/>
                <a:gd name="T42" fmla="*/ 638798213 w 340"/>
                <a:gd name="T43" fmla="*/ 445845264 h 247"/>
                <a:gd name="T44" fmla="*/ 638798213 w 340"/>
                <a:gd name="T45" fmla="*/ 469836046 h 247"/>
                <a:gd name="T46" fmla="*/ 586036344 w 340"/>
                <a:gd name="T47" fmla="*/ 491828893 h 247"/>
                <a:gd name="T48" fmla="*/ 544580197 w 340"/>
                <a:gd name="T49" fmla="*/ 491828893 h 247"/>
                <a:gd name="T50" fmla="*/ 456015042 w 340"/>
                <a:gd name="T51" fmla="*/ 469836046 h 247"/>
                <a:gd name="T52" fmla="*/ 407022662 w 340"/>
                <a:gd name="T53" fmla="*/ 469836046 h 247"/>
                <a:gd name="T54" fmla="*/ 407022662 w 340"/>
                <a:gd name="T55" fmla="*/ 445845264 h 247"/>
                <a:gd name="T56" fmla="*/ 312804559 w 340"/>
                <a:gd name="T57" fmla="*/ 469836046 h 247"/>
                <a:gd name="T58" fmla="*/ 273231784 w 340"/>
                <a:gd name="T59" fmla="*/ 469836046 h 247"/>
                <a:gd name="T60" fmla="*/ 244967478 w 340"/>
                <a:gd name="T61" fmla="*/ 491828893 h 247"/>
                <a:gd name="T62" fmla="*/ 45224285 w 340"/>
                <a:gd name="T63" fmla="*/ 269906643 h 2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40"/>
                <a:gd name="T97" fmla="*/ 0 h 247"/>
                <a:gd name="T98" fmla="*/ 340 w 340"/>
                <a:gd name="T99" fmla="*/ 247 h 24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40" h="247">
                  <a:moveTo>
                    <a:pt x="24" y="135"/>
                  </a:moveTo>
                  <a:lnTo>
                    <a:pt x="0" y="36"/>
                  </a:lnTo>
                  <a:lnTo>
                    <a:pt x="24" y="36"/>
                  </a:lnTo>
                  <a:lnTo>
                    <a:pt x="37" y="36"/>
                  </a:lnTo>
                  <a:lnTo>
                    <a:pt x="71" y="25"/>
                  </a:lnTo>
                  <a:lnTo>
                    <a:pt x="108" y="25"/>
                  </a:lnTo>
                  <a:lnTo>
                    <a:pt x="108" y="14"/>
                  </a:lnTo>
                  <a:lnTo>
                    <a:pt x="145" y="25"/>
                  </a:lnTo>
                  <a:lnTo>
                    <a:pt x="155" y="0"/>
                  </a:lnTo>
                  <a:lnTo>
                    <a:pt x="194" y="0"/>
                  </a:lnTo>
                  <a:lnTo>
                    <a:pt x="227" y="52"/>
                  </a:lnTo>
                  <a:lnTo>
                    <a:pt x="242" y="52"/>
                  </a:lnTo>
                  <a:lnTo>
                    <a:pt x="263" y="36"/>
                  </a:lnTo>
                  <a:lnTo>
                    <a:pt x="289" y="52"/>
                  </a:lnTo>
                  <a:lnTo>
                    <a:pt x="311" y="102"/>
                  </a:lnTo>
                  <a:lnTo>
                    <a:pt x="339" y="102"/>
                  </a:lnTo>
                  <a:lnTo>
                    <a:pt x="311" y="124"/>
                  </a:lnTo>
                  <a:lnTo>
                    <a:pt x="322" y="185"/>
                  </a:lnTo>
                  <a:lnTo>
                    <a:pt x="311" y="201"/>
                  </a:lnTo>
                  <a:lnTo>
                    <a:pt x="339" y="201"/>
                  </a:lnTo>
                  <a:lnTo>
                    <a:pt x="300" y="223"/>
                  </a:lnTo>
                  <a:lnTo>
                    <a:pt x="339" y="223"/>
                  </a:lnTo>
                  <a:lnTo>
                    <a:pt x="339" y="235"/>
                  </a:lnTo>
                  <a:lnTo>
                    <a:pt x="311" y="246"/>
                  </a:lnTo>
                  <a:lnTo>
                    <a:pt x="289" y="246"/>
                  </a:lnTo>
                  <a:lnTo>
                    <a:pt x="242" y="235"/>
                  </a:lnTo>
                  <a:lnTo>
                    <a:pt x="216" y="235"/>
                  </a:lnTo>
                  <a:lnTo>
                    <a:pt x="216" y="223"/>
                  </a:lnTo>
                  <a:lnTo>
                    <a:pt x="166" y="235"/>
                  </a:lnTo>
                  <a:lnTo>
                    <a:pt x="145" y="235"/>
                  </a:lnTo>
                  <a:lnTo>
                    <a:pt x="130" y="246"/>
                  </a:lnTo>
                  <a:lnTo>
                    <a:pt x="24" y="135"/>
                  </a:lnTo>
                </a:path>
              </a:pathLst>
            </a:custGeom>
            <a:solidFill>
              <a:srgbClr val="FCD1C1"/>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09" name="Freeform 40"/>
            <p:cNvSpPr>
              <a:spLocks/>
            </p:cNvSpPr>
            <p:nvPr/>
          </p:nvSpPr>
          <p:spPr bwMode="auto">
            <a:xfrm>
              <a:off x="4229100" y="1905000"/>
              <a:ext cx="450850" cy="461963"/>
            </a:xfrm>
            <a:custGeom>
              <a:avLst/>
              <a:gdLst>
                <a:gd name="T0" fmla="*/ 476120962 w 328"/>
                <a:gd name="T1" fmla="*/ 35924331 h 327"/>
                <a:gd name="T2" fmla="*/ 508239889 w 328"/>
                <a:gd name="T3" fmla="*/ 0 h 327"/>
                <a:gd name="T4" fmla="*/ 529022966 w 328"/>
                <a:gd name="T5" fmla="*/ 53887209 h 327"/>
                <a:gd name="T6" fmla="*/ 617822514 w 328"/>
                <a:gd name="T7" fmla="*/ 53887209 h 327"/>
                <a:gd name="T8" fmla="*/ 617822514 w 328"/>
                <a:gd name="T9" fmla="*/ 99791079 h 327"/>
                <a:gd name="T10" fmla="*/ 568699126 w 328"/>
                <a:gd name="T11" fmla="*/ 153676853 h 327"/>
                <a:gd name="T12" fmla="*/ 617822514 w 328"/>
                <a:gd name="T13" fmla="*/ 153676853 h 327"/>
                <a:gd name="T14" fmla="*/ 568699126 w 328"/>
                <a:gd name="T15" fmla="*/ 221534574 h 327"/>
                <a:gd name="T16" fmla="*/ 617822514 w 328"/>
                <a:gd name="T17" fmla="*/ 279412724 h 327"/>
                <a:gd name="T18" fmla="*/ 597039437 w 328"/>
                <a:gd name="T19" fmla="*/ 297375591 h 327"/>
                <a:gd name="T20" fmla="*/ 568699126 w 328"/>
                <a:gd name="T21" fmla="*/ 500947298 h 327"/>
                <a:gd name="T22" fmla="*/ 547916049 w 328"/>
                <a:gd name="T23" fmla="*/ 650633144 h 327"/>
                <a:gd name="T24" fmla="*/ 438333423 w 328"/>
                <a:gd name="T25" fmla="*/ 622692163 h 327"/>
                <a:gd name="T26" fmla="*/ 183269168 w 328"/>
                <a:gd name="T27" fmla="*/ 600738333 h 327"/>
                <a:gd name="T28" fmla="*/ 122808513 w 328"/>
                <a:gd name="T29" fmla="*/ 600738333 h 327"/>
                <a:gd name="T30" fmla="*/ 52902026 w 328"/>
                <a:gd name="T31" fmla="*/ 578784503 h 327"/>
                <a:gd name="T32" fmla="*/ 0 w 328"/>
                <a:gd name="T33" fmla="*/ 279412724 h 327"/>
                <a:gd name="T34" fmla="*/ 52902026 w 328"/>
                <a:gd name="T35" fmla="*/ 181619246 h 327"/>
                <a:gd name="T36" fmla="*/ 73685104 w 328"/>
                <a:gd name="T37" fmla="*/ 0 h 327"/>
                <a:gd name="T38" fmla="*/ 345753798 w 328"/>
                <a:gd name="T39" fmla="*/ 53887209 h 327"/>
                <a:gd name="T40" fmla="*/ 366536962 w 328"/>
                <a:gd name="T41" fmla="*/ 35924331 h 327"/>
                <a:gd name="T42" fmla="*/ 385431418 w 328"/>
                <a:gd name="T43" fmla="*/ 53887209 h 327"/>
                <a:gd name="T44" fmla="*/ 438333423 w 328"/>
                <a:gd name="T45" fmla="*/ 35924331 h 327"/>
                <a:gd name="T46" fmla="*/ 476120962 w 328"/>
                <a:gd name="T47" fmla="*/ 35924331 h 32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28"/>
                <a:gd name="T73" fmla="*/ 0 h 327"/>
                <a:gd name="T74" fmla="*/ 328 w 328"/>
                <a:gd name="T75" fmla="*/ 327 h 32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28" h="327">
                  <a:moveTo>
                    <a:pt x="252" y="18"/>
                  </a:moveTo>
                  <a:lnTo>
                    <a:pt x="269" y="0"/>
                  </a:lnTo>
                  <a:lnTo>
                    <a:pt x="280" y="27"/>
                  </a:lnTo>
                  <a:lnTo>
                    <a:pt x="327" y="27"/>
                  </a:lnTo>
                  <a:lnTo>
                    <a:pt x="327" y="50"/>
                  </a:lnTo>
                  <a:lnTo>
                    <a:pt x="301" y="77"/>
                  </a:lnTo>
                  <a:lnTo>
                    <a:pt x="327" y="77"/>
                  </a:lnTo>
                  <a:lnTo>
                    <a:pt x="301" y="111"/>
                  </a:lnTo>
                  <a:lnTo>
                    <a:pt x="327" y="140"/>
                  </a:lnTo>
                  <a:lnTo>
                    <a:pt x="316" y="149"/>
                  </a:lnTo>
                  <a:lnTo>
                    <a:pt x="301" y="251"/>
                  </a:lnTo>
                  <a:lnTo>
                    <a:pt x="290" y="326"/>
                  </a:lnTo>
                  <a:lnTo>
                    <a:pt x="232" y="312"/>
                  </a:lnTo>
                  <a:lnTo>
                    <a:pt x="97" y="301"/>
                  </a:lnTo>
                  <a:lnTo>
                    <a:pt x="65" y="301"/>
                  </a:lnTo>
                  <a:lnTo>
                    <a:pt x="28" y="290"/>
                  </a:lnTo>
                  <a:lnTo>
                    <a:pt x="0" y="140"/>
                  </a:lnTo>
                  <a:lnTo>
                    <a:pt x="28" y="91"/>
                  </a:lnTo>
                  <a:lnTo>
                    <a:pt x="39" y="0"/>
                  </a:lnTo>
                  <a:lnTo>
                    <a:pt x="183" y="27"/>
                  </a:lnTo>
                  <a:lnTo>
                    <a:pt x="194" y="18"/>
                  </a:lnTo>
                  <a:lnTo>
                    <a:pt x="204" y="27"/>
                  </a:lnTo>
                  <a:lnTo>
                    <a:pt x="232" y="18"/>
                  </a:lnTo>
                  <a:lnTo>
                    <a:pt x="252" y="18"/>
                  </a:lnTo>
                </a:path>
              </a:pathLst>
            </a:custGeom>
            <a:solidFill>
              <a:srgbClr val="FCFEB9"/>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10" name="Freeform 41"/>
            <p:cNvSpPr>
              <a:spLocks/>
            </p:cNvSpPr>
            <p:nvPr/>
          </p:nvSpPr>
          <p:spPr bwMode="auto">
            <a:xfrm>
              <a:off x="1844675" y="2049463"/>
              <a:ext cx="644525" cy="387350"/>
            </a:xfrm>
            <a:custGeom>
              <a:avLst/>
              <a:gdLst>
                <a:gd name="T0" fmla="*/ 49103469 w 469"/>
                <a:gd name="T1" fmla="*/ 419686646 h 274"/>
                <a:gd name="T2" fmla="*/ 0 w 469"/>
                <a:gd name="T3" fmla="*/ 353735302 h 274"/>
                <a:gd name="T4" fmla="*/ 88763047 w 469"/>
                <a:gd name="T5" fmla="*/ 277792117 h 274"/>
                <a:gd name="T6" fmla="*/ 88763047 w 469"/>
                <a:gd name="T7" fmla="*/ 201848932 h 274"/>
                <a:gd name="T8" fmla="*/ 230406032 w 469"/>
                <a:gd name="T9" fmla="*/ 155884317 h 274"/>
                <a:gd name="T10" fmla="*/ 230406032 w 469"/>
                <a:gd name="T11" fmla="*/ 101923941 h 274"/>
                <a:gd name="T12" fmla="*/ 177526094 w 469"/>
                <a:gd name="T13" fmla="*/ 53960398 h 274"/>
                <a:gd name="T14" fmla="*/ 381491534 w 469"/>
                <a:gd name="T15" fmla="*/ 53960398 h 274"/>
                <a:gd name="T16" fmla="*/ 381491534 w 469"/>
                <a:gd name="T17" fmla="*/ 0 h 274"/>
                <a:gd name="T18" fmla="*/ 883852775 w 469"/>
                <a:gd name="T19" fmla="*/ 25980723 h 274"/>
                <a:gd name="T20" fmla="*/ 855523916 w 469"/>
                <a:gd name="T21" fmla="*/ 317762661 h 274"/>
                <a:gd name="T22" fmla="*/ 815864338 w 469"/>
                <a:gd name="T23" fmla="*/ 353735302 h 274"/>
                <a:gd name="T24" fmla="*/ 834749328 w 469"/>
                <a:gd name="T25" fmla="*/ 375719614 h 274"/>
                <a:gd name="T26" fmla="*/ 706326552 w 469"/>
                <a:gd name="T27" fmla="*/ 545592304 h 274"/>
                <a:gd name="T28" fmla="*/ 591122892 w 469"/>
                <a:gd name="T29" fmla="*/ 545592304 h 274"/>
                <a:gd name="T30" fmla="*/ 502361241 w 469"/>
                <a:gd name="T31" fmla="*/ 451662799 h 274"/>
                <a:gd name="T32" fmla="*/ 360716946 w 469"/>
                <a:gd name="T33" fmla="*/ 451662799 h 274"/>
                <a:gd name="T34" fmla="*/ 360716946 w 469"/>
                <a:gd name="T35" fmla="*/ 491633343 h 274"/>
                <a:gd name="T36" fmla="*/ 360716946 w 469"/>
                <a:gd name="T37" fmla="*/ 473647022 h 274"/>
                <a:gd name="T38" fmla="*/ 339943646 w 469"/>
                <a:gd name="T39" fmla="*/ 491633343 h 274"/>
                <a:gd name="T40" fmla="*/ 271955209 w 469"/>
                <a:gd name="T41" fmla="*/ 473647022 h 274"/>
                <a:gd name="T42" fmla="*/ 251180621 w 469"/>
                <a:gd name="T43" fmla="*/ 491633343 h 274"/>
                <a:gd name="T44" fmla="*/ 158639730 w 469"/>
                <a:gd name="T45" fmla="*/ 491633343 h 274"/>
                <a:gd name="T46" fmla="*/ 137866516 w 469"/>
                <a:gd name="T47" fmla="*/ 519611592 h 274"/>
                <a:gd name="T48" fmla="*/ 49103469 w 469"/>
                <a:gd name="T49" fmla="*/ 419686646 h 27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69"/>
                <a:gd name="T76" fmla="*/ 0 h 274"/>
                <a:gd name="T77" fmla="*/ 469 w 469"/>
                <a:gd name="T78" fmla="*/ 274 h 27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69" h="274">
                  <a:moveTo>
                    <a:pt x="26" y="210"/>
                  </a:moveTo>
                  <a:lnTo>
                    <a:pt x="0" y="177"/>
                  </a:lnTo>
                  <a:lnTo>
                    <a:pt x="47" y="139"/>
                  </a:lnTo>
                  <a:lnTo>
                    <a:pt x="47" y="101"/>
                  </a:lnTo>
                  <a:lnTo>
                    <a:pt x="122" y="78"/>
                  </a:lnTo>
                  <a:lnTo>
                    <a:pt x="122" y="51"/>
                  </a:lnTo>
                  <a:lnTo>
                    <a:pt x="94" y="27"/>
                  </a:lnTo>
                  <a:lnTo>
                    <a:pt x="202" y="27"/>
                  </a:lnTo>
                  <a:lnTo>
                    <a:pt x="202" y="0"/>
                  </a:lnTo>
                  <a:lnTo>
                    <a:pt x="468" y="13"/>
                  </a:lnTo>
                  <a:lnTo>
                    <a:pt x="453" y="159"/>
                  </a:lnTo>
                  <a:lnTo>
                    <a:pt x="432" y="177"/>
                  </a:lnTo>
                  <a:lnTo>
                    <a:pt x="442" y="188"/>
                  </a:lnTo>
                  <a:lnTo>
                    <a:pt x="374" y="273"/>
                  </a:lnTo>
                  <a:lnTo>
                    <a:pt x="313" y="273"/>
                  </a:lnTo>
                  <a:lnTo>
                    <a:pt x="266" y="226"/>
                  </a:lnTo>
                  <a:lnTo>
                    <a:pt x="191" y="226"/>
                  </a:lnTo>
                  <a:lnTo>
                    <a:pt x="191" y="246"/>
                  </a:lnTo>
                  <a:lnTo>
                    <a:pt x="191" y="237"/>
                  </a:lnTo>
                  <a:lnTo>
                    <a:pt x="180" y="246"/>
                  </a:lnTo>
                  <a:lnTo>
                    <a:pt x="144" y="237"/>
                  </a:lnTo>
                  <a:lnTo>
                    <a:pt x="133" y="246"/>
                  </a:lnTo>
                  <a:lnTo>
                    <a:pt x="84" y="246"/>
                  </a:lnTo>
                  <a:lnTo>
                    <a:pt x="73" y="260"/>
                  </a:lnTo>
                  <a:lnTo>
                    <a:pt x="26" y="210"/>
                  </a:lnTo>
                </a:path>
              </a:pathLst>
            </a:custGeom>
            <a:solidFill>
              <a:srgbClr val="F76681"/>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11" name="Freeform 42"/>
            <p:cNvSpPr>
              <a:spLocks/>
            </p:cNvSpPr>
            <p:nvPr/>
          </p:nvSpPr>
          <p:spPr bwMode="auto">
            <a:xfrm>
              <a:off x="1946275" y="2995613"/>
              <a:ext cx="504825" cy="492125"/>
            </a:xfrm>
            <a:custGeom>
              <a:avLst/>
              <a:gdLst>
                <a:gd name="T0" fmla="*/ 0 w 367"/>
                <a:gd name="T1" fmla="*/ 693940022 h 348"/>
                <a:gd name="T2" fmla="*/ 20813369 w 367"/>
                <a:gd name="T3" fmla="*/ 53995166 h 348"/>
                <a:gd name="T4" fmla="*/ 92714493 w 367"/>
                <a:gd name="T5" fmla="*/ 21998551 h 348"/>
                <a:gd name="T6" fmla="*/ 149477713 w 367"/>
                <a:gd name="T7" fmla="*/ 0 h 348"/>
                <a:gd name="T8" fmla="*/ 276250688 w 367"/>
                <a:gd name="T9" fmla="*/ 0 h 348"/>
                <a:gd name="T10" fmla="*/ 692516676 w 367"/>
                <a:gd name="T11" fmla="*/ 21998551 h 348"/>
                <a:gd name="T12" fmla="*/ 675488810 w 367"/>
                <a:gd name="T13" fmla="*/ 693940022 h 348"/>
                <a:gd name="T14" fmla="*/ 0 w 367"/>
                <a:gd name="T15" fmla="*/ 693940022 h 348"/>
                <a:gd name="T16" fmla="*/ 0 60000 65536"/>
                <a:gd name="T17" fmla="*/ 0 60000 65536"/>
                <a:gd name="T18" fmla="*/ 0 60000 65536"/>
                <a:gd name="T19" fmla="*/ 0 60000 65536"/>
                <a:gd name="T20" fmla="*/ 0 60000 65536"/>
                <a:gd name="T21" fmla="*/ 0 60000 65536"/>
                <a:gd name="T22" fmla="*/ 0 60000 65536"/>
                <a:gd name="T23" fmla="*/ 0 60000 65536"/>
                <a:gd name="T24" fmla="*/ 0 w 367"/>
                <a:gd name="T25" fmla="*/ 0 h 348"/>
                <a:gd name="T26" fmla="*/ 367 w 367"/>
                <a:gd name="T27" fmla="*/ 348 h 34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67" h="348">
                  <a:moveTo>
                    <a:pt x="0" y="347"/>
                  </a:moveTo>
                  <a:lnTo>
                    <a:pt x="11" y="27"/>
                  </a:lnTo>
                  <a:lnTo>
                    <a:pt x="49" y="11"/>
                  </a:lnTo>
                  <a:lnTo>
                    <a:pt x="79" y="0"/>
                  </a:lnTo>
                  <a:lnTo>
                    <a:pt x="146" y="0"/>
                  </a:lnTo>
                  <a:lnTo>
                    <a:pt x="366" y="11"/>
                  </a:lnTo>
                  <a:lnTo>
                    <a:pt x="357" y="347"/>
                  </a:lnTo>
                  <a:lnTo>
                    <a:pt x="0" y="347"/>
                  </a:lnTo>
                </a:path>
              </a:pathLst>
            </a:custGeom>
            <a:solidFill>
              <a:srgbClr val="00B0F0"/>
            </a:solidFill>
            <a:ln w="12700" cap="rnd">
              <a:solidFill>
                <a:srgbClr val="BFBFBF"/>
              </a:solidFill>
              <a:round/>
              <a:headEnd/>
              <a:tailEnd/>
            </a:ln>
          </p:spPr>
          <p:txBody>
            <a:bodyPr/>
            <a:lstStyle/>
            <a:p>
              <a:pPr>
                <a:buClr>
                  <a:srgbClr val="6B9F25"/>
                </a:buClr>
              </a:pPr>
              <a:endParaRPr lang="en-US" sz="3200">
                <a:solidFill>
                  <a:srgbClr val="FF0000"/>
                </a:solidFill>
              </a:endParaRPr>
            </a:p>
          </p:txBody>
        </p:sp>
        <p:sp>
          <p:nvSpPr>
            <p:cNvPr id="2112" name="Freeform 43"/>
            <p:cNvSpPr>
              <a:spLocks/>
            </p:cNvSpPr>
            <p:nvPr/>
          </p:nvSpPr>
          <p:spPr bwMode="auto">
            <a:xfrm>
              <a:off x="6924675" y="1627188"/>
              <a:ext cx="492125" cy="531812"/>
            </a:xfrm>
            <a:custGeom>
              <a:avLst/>
              <a:gdLst>
                <a:gd name="T0" fmla="*/ 270221982 w 358"/>
                <a:gd name="T1" fmla="*/ 716367636 h 377"/>
                <a:gd name="T2" fmla="*/ 270221982 w 358"/>
                <a:gd name="T3" fmla="*/ 694478713 h 377"/>
                <a:gd name="T4" fmla="*/ 238097778 w 358"/>
                <a:gd name="T5" fmla="*/ 716367636 h 377"/>
                <a:gd name="T6" fmla="*/ 177628240 w 358"/>
                <a:gd name="T7" fmla="*/ 694478713 h 377"/>
                <a:gd name="T8" fmla="*/ 128496861 w 358"/>
                <a:gd name="T9" fmla="*/ 694478713 h 377"/>
                <a:gd name="T10" fmla="*/ 88814807 w 358"/>
                <a:gd name="T11" fmla="*/ 716367636 h 377"/>
                <a:gd name="T12" fmla="*/ 39683418 w 358"/>
                <a:gd name="T13" fmla="*/ 748205990 h 377"/>
                <a:gd name="T14" fmla="*/ 0 w 358"/>
                <a:gd name="T15" fmla="*/ 716367636 h 377"/>
                <a:gd name="T16" fmla="*/ 39683418 w 358"/>
                <a:gd name="T17" fmla="*/ 648710451 h 377"/>
                <a:gd name="T18" fmla="*/ 0 w 358"/>
                <a:gd name="T19" fmla="*/ 451710140 h 377"/>
                <a:gd name="T20" fmla="*/ 0 w 358"/>
                <a:gd name="T21" fmla="*/ 296497173 h 377"/>
                <a:gd name="T22" fmla="*/ 20786094 w 358"/>
                <a:gd name="T23" fmla="*/ 296497173 h 377"/>
                <a:gd name="T24" fmla="*/ 39683418 w 358"/>
                <a:gd name="T25" fmla="*/ 129344580 h 377"/>
                <a:gd name="T26" fmla="*/ 88814807 w 358"/>
                <a:gd name="T27" fmla="*/ 99495407 h 377"/>
                <a:gd name="T28" fmla="*/ 109600917 w 358"/>
                <a:gd name="T29" fmla="*/ 53727123 h 377"/>
                <a:gd name="T30" fmla="*/ 128496861 w 358"/>
                <a:gd name="T31" fmla="*/ 53727123 h 377"/>
                <a:gd name="T32" fmla="*/ 177628240 w 358"/>
                <a:gd name="T33" fmla="*/ 0 h 377"/>
                <a:gd name="T34" fmla="*/ 177628240 w 358"/>
                <a:gd name="T35" fmla="*/ 35819019 h 377"/>
                <a:gd name="T36" fmla="*/ 270221982 w 358"/>
                <a:gd name="T37" fmla="*/ 0 h 377"/>
                <a:gd name="T38" fmla="*/ 311794159 w 358"/>
                <a:gd name="T39" fmla="*/ 0 h 377"/>
                <a:gd name="T40" fmla="*/ 451630553 w 358"/>
                <a:gd name="T41" fmla="*/ 53727123 h 377"/>
                <a:gd name="T42" fmla="*/ 493202730 w 358"/>
                <a:gd name="T43" fmla="*/ 99495407 h 377"/>
                <a:gd name="T44" fmla="*/ 582016141 w 358"/>
                <a:gd name="T45" fmla="*/ 99495407 h 377"/>
                <a:gd name="T46" fmla="*/ 674609841 w 358"/>
                <a:gd name="T47" fmla="*/ 278587669 h 377"/>
                <a:gd name="T48" fmla="*/ 674609841 w 358"/>
                <a:gd name="T49" fmla="*/ 296497173 h 377"/>
                <a:gd name="T50" fmla="*/ 629258750 w 358"/>
                <a:gd name="T51" fmla="*/ 350224274 h 377"/>
                <a:gd name="T52" fmla="*/ 582016141 w 358"/>
                <a:gd name="T53" fmla="*/ 350224274 h 377"/>
                <a:gd name="T54" fmla="*/ 561230053 w 358"/>
                <a:gd name="T55" fmla="*/ 394002209 h 377"/>
                <a:gd name="T56" fmla="*/ 493202730 w 358"/>
                <a:gd name="T57" fmla="*/ 429821216 h 377"/>
                <a:gd name="T58" fmla="*/ 493202730 w 358"/>
                <a:gd name="T59" fmla="*/ 475588068 h 377"/>
                <a:gd name="T60" fmla="*/ 451630553 w 358"/>
                <a:gd name="T61" fmla="*/ 475588068 h 377"/>
                <a:gd name="T62" fmla="*/ 400609030 w 358"/>
                <a:gd name="T63" fmla="*/ 493497572 h 377"/>
                <a:gd name="T64" fmla="*/ 383601856 w 358"/>
                <a:gd name="T65" fmla="*/ 475588068 h 377"/>
                <a:gd name="T66" fmla="*/ 359036768 w 358"/>
                <a:gd name="T67" fmla="*/ 493497572 h 377"/>
                <a:gd name="T68" fmla="*/ 311794159 w 358"/>
                <a:gd name="T69" fmla="*/ 618862688 h 377"/>
                <a:gd name="T70" fmla="*/ 311794159 w 358"/>
                <a:gd name="T71" fmla="*/ 694478713 h 377"/>
                <a:gd name="T72" fmla="*/ 270221982 w 358"/>
                <a:gd name="T73" fmla="*/ 716367636 h 37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58"/>
                <a:gd name="T112" fmla="*/ 0 h 377"/>
                <a:gd name="T113" fmla="*/ 358 w 358"/>
                <a:gd name="T114" fmla="*/ 377 h 37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58" h="377">
                  <a:moveTo>
                    <a:pt x="143" y="360"/>
                  </a:moveTo>
                  <a:lnTo>
                    <a:pt x="143" y="349"/>
                  </a:lnTo>
                  <a:lnTo>
                    <a:pt x="126" y="360"/>
                  </a:lnTo>
                  <a:lnTo>
                    <a:pt x="94" y="349"/>
                  </a:lnTo>
                  <a:lnTo>
                    <a:pt x="68" y="349"/>
                  </a:lnTo>
                  <a:lnTo>
                    <a:pt x="47" y="360"/>
                  </a:lnTo>
                  <a:lnTo>
                    <a:pt x="21" y="376"/>
                  </a:lnTo>
                  <a:lnTo>
                    <a:pt x="0" y="360"/>
                  </a:lnTo>
                  <a:lnTo>
                    <a:pt x="21" y="326"/>
                  </a:lnTo>
                  <a:lnTo>
                    <a:pt x="0" y="227"/>
                  </a:lnTo>
                  <a:lnTo>
                    <a:pt x="0" y="149"/>
                  </a:lnTo>
                  <a:lnTo>
                    <a:pt x="11" y="149"/>
                  </a:lnTo>
                  <a:lnTo>
                    <a:pt x="21" y="65"/>
                  </a:lnTo>
                  <a:lnTo>
                    <a:pt x="47" y="50"/>
                  </a:lnTo>
                  <a:lnTo>
                    <a:pt x="58" y="27"/>
                  </a:lnTo>
                  <a:lnTo>
                    <a:pt x="68" y="27"/>
                  </a:lnTo>
                  <a:lnTo>
                    <a:pt x="94" y="0"/>
                  </a:lnTo>
                  <a:lnTo>
                    <a:pt x="94" y="18"/>
                  </a:lnTo>
                  <a:lnTo>
                    <a:pt x="143" y="0"/>
                  </a:lnTo>
                  <a:lnTo>
                    <a:pt x="165" y="0"/>
                  </a:lnTo>
                  <a:lnTo>
                    <a:pt x="239" y="27"/>
                  </a:lnTo>
                  <a:lnTo>
                    <a:pt x="261" y="50"/>
                  </a:lnTo>
                  <a:lnTo>
                    <a:pt x="308" y="50"/>
                  </a:lnTo>
                  <a:lnTo>
                    <a:pt x="357" y="140"/>
                  </a:lnTo>
                  <a:lnTo>
                    <a:pt x="357" y="149"/>
                  </a:lnTo>
                  <a:lnTo>
                    <a:pt x="333" y="176"/>
                  </a:lnTo>
                  <a:lnTo>
                    <a:pt x="308" y="176"/>
                  </a:lnTo>
                  <a:lnTo>
                    <a:pt x="297" y="198"/>
                  </a:lnTo>
                  <a:lnTo>
                    <a:pt x="261" y="216"/>
                  </a:lnTo>
                  <a:lnTo>
                    <a:pt x="261" y="239"/>
                  </a:lnTo>
                  <a:lnTo>
                    <a:pt x="239" y="239"/>
                  </a:lnTo>
                  <a:lnTo>
                    <a:pt x="212" y="248"/>
                  </a:lnTo>
                  <a:lnTo>
                    <a:pt x="203" y="239"/>
                  </a:lnTo>
                  <a:lnTo>
                    <a:pt x="190" y="248"/>
                  </a:lnTo>
                  <a:lnTo>
                    <a:pt x="165" y="311"/>
                  </a:lnTo>
                  <a:lnTo>
                    <a:pt x="165" y="349"/>
                  </a:lnTo>
                  <a:lnTo>
                    <a:pt x="143" y="360"/>
                  </a:lnTo>
                </a:path>
              </a:pathLst>
            </a:custGeom>
            <a:solidFill>
              <a:srgbClr val="FCD1C1"/>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13" name="Freeform 44"/>
            <p:cNvSpPr>
              <a:spLocks/>
            </p:cNvSpPr>
            <p:nvPr/>
          </p:nvSpPr>
          <p:spPr bwMode="auto">
            <a:xfrm>
              <a:off x="5595938" y="3049588"/>
              <a:ext cx="508000" cy="438150"/>
            </a:xfrm>
            <a:custGeom>
              <a:avLst/>
              <a:gdLst>
                <a:gd name="T0" fmla="*/ 0 w 369"/>
                <a:gd name="T1" fmla="*/ 617278374 h 310"/>
                <a:gd name="T2" fmla="*/ 0 w 369"/>
                <a:gd name="T3" fmla="*/ 395537813 h 310"/>
                <a:gd name="T4" fmla="*/ 32220141 w 369"/>
                <a:gd name="T5" fmla="*/ 221740649 h 310"/>
                <a:gd name="T6" fmla="*/ 53067419 w 369"/>
                <a:gd name="T7" fmla="*/ 197768200 h 310"/>
                <a:gd name="T8" fmla="*/ 123193444 w 369"/>
                <a:gd name="T9" fmla="*/ 75911600 h 310"/>
                <a:gd name="T10" fmla="*/ 94764727 w 369"/>
                <a:gd name="T11" fmla="*/ 39953622 h 310"/>
                <a:gd name="T12" fmla="*/ 164889354 w 369"/>
                <a:gd name="T13" fmla="*/ 21973926 h 310"/>
                <a:gd name="T14" fmla="*/ 183842334 w 369"/>
                <a:gd name="T15" fmla="*/ 39953622 h 310"/>
                <a:gd name="T16" fmla="*/ 183842334 w 369"/>
                <a:gd name="T17" fmla="*/ 21973926 h 310"/>
                <a:gd name="T18" fmla="*/ 238805438 w 369"/>
                <a:gd name="T19" fmla="*/ 21973926 h 310"/>
                <a:gd name="T20" fmla="*/ 257758375 w 369"/>
                <a:gd name="T21" fmla="*/ 21973926 h 310"/>
                <a:gd name="T22" fmla="*/ 257758375 w 369"/>
                <a:gd name="T23" fmla="*/ 0 h 310"/>
                <a:gd name="T24" fmla="*/ 439706379 w 369"/>
                <a:gd name="T25" fmla="*/ 21973926 h 310"/>
                <a:gd name="T26" fmla="*/ 492773776 w 369"/>
                <a:gd name="T27" fmla="*/ 75911600 h 310"/>
                <a:gd name="T28" fmla="*/ 553424000 w 369"/>
                <a:gd name="T29" fmla="*/ 75911600 h 310"/>
                <a:gd name="T30" fmla="*/ 553424000 w 369"/>
                <a:gd name="T31" fmla="*/ 99882658 h 310"/>
                <a:gd name="T32" fmla="*/ 574271267 w 369"/>
                <a:gd name="T33" fmla="*/ 99882658 h 310"/>
                <a:gd name="T34" fmla="*/ 623548627 w 369"/>
                <a:gd name="T35" fmla="*/ 121857992 h 310"/>
                <a:gd name="T36" fmla="*/ 697464668 w 369"/>
                <a:gd name="T37" fmla="*/ 221740649 h 310"/>
                <a:gd name="T38" fmla="*/ 697464668 w 369"/>
                <a:gd name="T39" fmla="*/ 617278374 h 310"/>
                <a:gd name="T40" fmla="*/ 0 w 369"/>
                <a:gd name="T41" fmla="*/ 617278374 h 31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69"/>
                <a:gd name="T64" fmla="*/ 0 h 310"/>
                <a:gd name="T65" fmla="*/ 369 w 369"/>
                <a:gd name="T66" fmla="*/ 310 h 31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69" h="310">
                  <a:moveTo>
                    <a:pt x="0" y="309"/>
                  </a:moveTo>
                  <a:lnTo>
                    <a:pt x="0" y="198"/>
                  </a:lnTo>
                  <a:lnTo>
                    <a:pt x="17" y="111"/>
                  </a:lnTo>
                  <a:lnTo>
                    <a:pt x="28" y="99"/>
                  </a:lnTo>
                  <a:lnTo>
                    <a:pt x="65" y="38"/>
                  </a:lnTo>
                  <a:lnTo>
                    <a:pt x="50" y="20"/>
                  </a:lnTo>
                  <a:lnTo>
                    <a:pt x="87" y="11"/>
                  </a:lnTo>
                  <a:lnTo>
                    <a:pt x="97" y="20"/>
                  </a:lnTo>
                  <a:lnTo>
                    <a:pt x="97" y="11"/>
                  </a:lnTo>
                  <a:lnTo>
                    <a:pt x="126" y="11"/>
                  </a:lnTo>
                  <a:lnTo>
                    <a:pt x="136" y="11"/>
                  </a:lnTo>
                  <a:lnTo>
                    <a:pt x="136" y="0"/>
                  </a:lnTo>
                  <a:lnTo>
                    <a:pt x="232" y="11"/>
                  </a:lnTo>
                  <a:lnTo>
                    <a:pt x="260" y="38"/>
                  </a:lnTo>
                  <a:lnTo>
                    <a:pt x="292" y="38"/>
                  </a:lnTo>
                  <a:lnTo>
                    <a:pt x="292" y="50"/>
                  </a:lnTo>
                  <a:lnTo>
                    <a:pt x="303" y="50"/>
                  </a:lnTo>
                  <a:lnTo>
                    <a:pt x="329" y="61"/>
                  </a:lnTo>
                  <a:lnTo>
                    <a:pt x="368" y="111"/>
                  </a:lnTo>
                  <a:lnTo>
                    <a:pt x="368" y="309"/>
                  </a:lnTo>
                  <a:lnTo>
                    <a:pt x="0" y="309"/>
                  </a:lnTo>
                </a:path>
              </a:pathLst>
            </a:custGeom>
            <a:solidFill>
              <a:srgbClr val="A3F25F"/>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14" name="Freeform 45"/>
            <p:cNvSpPr>
              <a:spLocks/>
            </p:cNvSpPr>
            <p:nvPr/>
          </p:nvSpPr>
          <p:spPr bwMode="auto">
            <a:xfrm>
              <a:off x="2438400" y="2049463"/>
              <a:ext cx="561975" cy="495300"/>
            </a:xfrm>
            <a:custGeom>
              <a:avLst/>
              <a:gdLst>
                <a:gd name="T0" fmla="*/ 749511261 w 409"/>
                <a:gd name="T1" fmla="*/ 698917763 h 350"/>
                <a:gd name="T2" fmla="*/ 436113252 w 409"/>
                <a:gd name="T3" fmla="*/ 698917763 h 350"/>
                <a:gd name="T4" fmla="*/ 362483557 w 409"/>
                <a:gd name="T5" fmla="*/ 640841736 h 350"/>
                <a:gd name="T6" fmla="*/ 313397923 w 409"/>
                <a:gd name="T7" fmla="*/ 640841736 h 350"/>
                <a:gd name="T8" fmla="*/ 292629587 w 409"/>
                <a:gd name="T9" fmla="*/ 640841736 h 350"/>
                <a:gd name="T10" fmla="*/ 273750530 w 409"/>
                <a:gd name="T11" fmla="*/ 594780267 h 350"/>
                <a:gd name="T12" fmla="*/ 224664983 w 409"/>
                <a:gd name="T13" fmla="*/ 622817067 h 350"/>
                <a:gd name="T14" fmla="*/ 130268282 w 409"/>
                <a:gd name="T15" fmla="*/ 594780267 h 350"/>
                <a:gd name="T16" fmla="*/ 109499946 w 409"/>
                <a:gd name="T17" fmla="*/ 454596264 h 350"/>
                <a:gd name="T18" fmla="*/ 16991156 w 409"/>
                <a:gd name="T19" fmla="*/ 378496984 h 350"/>
                <a:gd name="T20" fmla="*/ 0 w 409"/>
                <a:gd name="T21" fmla="*/ 356467374 h 350"/>
                <a:gd name="T22" fmla="*/ 41533936 w 409"/>
                <a:gd name="T23" fmla="*/ 320420868 h 350"/>
                <a:gd name="T24" fmla="*/ 73629717 w 409"/>
                <a:gd name="T25" fmla="*/ 22029527 h 350"/>
                <a:gd name="T26" fmla="*/ 362483557 w 409"/>
                <a:gd name="T27" fmla="*/ 22029527 h 350"/>
                <a:gd name="T28" fmla="*/ 362483557 w 409"/>
                <a:gd name="T29" fmla="*/ 0 h 350"/>
                <a:gd name="T30" fmla="*/ 545613155 w 409"/>
                <a:gd name="T31" fmla="*/ 154202447 h 350"/>
                <a:gd name="T32" fmla="*/ 675881394 w 409"/>
                <a:gd name="T33" fmla="*/ 202264971 h 350"/>
                <a:gd name="T34" fmla="*/ 770278224 w 409"/>
                <a:gd name="T35" fmla="*/ 256336146 h 350"/>
                <a:gd name="T36" fmla="*/ 749511261 w 409"/>
                <a:gd name="T37" fmla="*/ 698917763 h 35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09"/>
                <a:gd name="T58" fmla="*/ 0 h 350"/>
                <a:gd name="T59" fmla="*/ 409 w 409"/>
                <a:gd name="T60" fmla="*/ 350 h 35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09" h="350">
                  <a:moveTo>
                    <a:pt x="397" y="349"/>
                  </a:moveTo>
                  <a:lnTo>
                    <a:pt x="231" y="349"/>
                  </a:lnTo>
                  <a:lnTo>
                    <a:pt x="192" y="320"/>
                  </a:lnTo>
                  <a:lnTo>
                    <a:pt x="166" y="320"/>
                  </a:lnTo>
                  <a:lnTo>
                    <a:pt x="155" y="320"/>
                  </a:lnTo>
                  <a:lnTo>
                    <a:pt x="145" y="297"/>
                  </a:lnTo>
                  <a:lnTo>
                    <a:pt x="119" y="311"/>
                  </a:lnTo>
                  <a:lnTo>
                    <a:pt x="69" y="297"/>
                  </a:lnTo>
                  <a:lnTo>
                    <a:pt x="58" y="227"/>
                  </a:lnTo>
                  <a:lnTo>
                    <a:pt x="9" y="189"/>
                  </a:lnTo>
                  <a:lnTo>
                    <a:pt x="0" y="178"/>
                  </a:lnTo>
                  <a:lnTo>
                    <a:pt x="22" y="160"/>
                  </a:lnTo>
                  <a:lnTo>
                    <a:pt x="39" y="11"/>
                  </a:lnTo>
                  <a:lnTo>
                    <a:pt x="192" y="11"/>
                  </a:lnTo>
                  <a:lnTo>
                    <a:pt x="192" y="0"/>
                  </a:lnTo>
                  <a:lnTo>
                    <a:pt x="289" y="77"/>
                  </a:lnTo>
                  <a:lnTo>
                    <a:pt x="358" y="101"/>
                  </a:lnTo>
                  <a:lnTo>
                    <a:pt x="408" y="128"/>
                  </a:lnTo>
                  <a:lnTo>
                    <a:pt x="397" y="349"/>
                  </a:lnTo>
                </a:path>
              </a:pathLst>
            </a:custGeom>
            <a:solidFill>
              <a:srgbClr val="F76681"/>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15" name="Freeform 46"/>
            <p:cNvSpPr>
              <a:spLocks/>
            </p:cNvSpPr>
            <p:nvPr/>
          </p:nvSpPr>
          <p:spPr bwMode="auto">
            <a:xfrm>
              <a:off x="4613275" y="2946400"/>
              <a:ext cx="425450" cy="541338"/>
            </a:xfrm>
            <a:custGeom>
              <a:avLst/>
              <a:gdLst>
                <a:gd name="T0" fmla="*/ 0 w 309"/>
                <a:gd name="T1" fmla="*/ 763138282 h 383"/>
                <a:gd name="T2" fmla="*/ 39810549 w 309"/>
                <a:gd name="T3" fmla="*/ 487448742 h 383"/>
                <a:gd name="T4" fmla="*/ 0 w 309"/>
                <a:gd name="T5" fmla="*/ 465474384 h 383"/>
                <a:gd name="T6" fmla="*/ 0 w 309"/>
                <a:gd name="T7" fmla="*/ 265699436 h 383"/>
                <a:gd name="T8" fmla="*/ 20852555 w 309"/>
                <a:gd name="T9" fmla="*/ 45948709 h 383"/>
                <a:gd name="T10" fmla="*/ 20852555 w 309"/>
                <a:gd name="T11" fmla="*/ 21975777 h 383"/>
                <a:gd name="T12" fmla="*/ 68246856 w 309"/>
                <a:gd name="T13" fmla="*/ 45948709 h 383"/>
                <a:gd name="T14" fmla="*/ 134597775 w 309"/>
                <a:gd name="T15" fmla="*/ 0 h 383"/>
                <a:gd name="T16" fmla="*/ 252134874 w 309"/>
                <a:gd name="T17" fmla="*/ 45948709 h 383"/>
                <a:gd name="T18" fmla="*/ 271091487 w 309"/>
                <a:gd name="T19" fmla="*/ 21975777 h 383"/>
                <a:gd name="T20" fmla="*/ 345026131 w 309"/>
                <a:gd name="T21" fmla="*/ 67923079 h 383"/>
                <a:gd name="T22" fmla="*/ 384836756 w 309"/>
                <a:gd name="T23" fmla="*/ 67923079 h 383"/>
                <a:gd name="T24" fmla="*/ 454979527 w 309"/>
                <a:gd name="T25" fmla="*/ 67923079 h 383"/>
                <a:gd name="T26" fmla="*/ 473936139 w 309"/>
                <a:gd name="T27" fmla="*/ 221749306 h 383"/>
                <a:gd name="T28" fmla="*/ 544078910 w 309"/>
                <a:gd name="T29" fmla="*/ 265699436 h 383"/>
                <a:gd name="T30" fmla="*/ 563036900 w 309"/>
                <a:gd name="T31" fmla="*/ 221749306 h 383"/>
                <a:gd name="T32" fmla="*/ 583889449 w 309"/>
                <a:gd name="T33" fmla="*/ 319638168 h 383"/>
                <a:gd name="T34" fmla="*/ 583889449 w 309"/>
                <a:gd name="T35" fmla="*/ 763138282 h 383"/>
                <a:gd name="T36" fmla="*/ 0 w 309"/>
                <a:gd name="T37" fmla="*/ 763138282 h 38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9"/>
                <a:gd name="T58" fmla="*/ 0 h 383"/>
                <a:gd name="T59" fmla="*/ 309 w 309"/>
                <a:gd name="T60" fmla="*/ 383 h 38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9" h="383">
                  <a:moveTo>
                    <a:pt x="0" y="382"/>
                  </a:moveTo>
                  <a:lnTo>
                    <a:pt x="21" y="244"/>
                  </a:lnTo>
                  <a:lnTo>
                    <a:pt x="0" y="233"/>
                  </a:lnTo>
                  <a:lnTo>
                    <a:pt x="0" y="133"/>
                  </a:lnTo>
                  <a:lnTo>
                    <a:pt x="11" y="23"/>
                  </a:lnTo>
                  <a:lnTo>
                    <a:pt x="11" y="11"/>
                  </a:lnTo>
                  <a:lnTo>
                    <a:pt x="36" y="23"/>
                  </a:lnTo>
                  <a:lnTo>
                    <a:pt x="71" y="0"/>
                  </a:lnTo>
                  <a:lnTo>
                    <a:pt x="133" y="23"/>
                  </a:lnTo>
                  <a:lnTo>
                    <a:pt x="143" y="11"/>
                  </a:lnTo>
                  <a:lnTo>
                    <a:pt x="182" y="34"/>
                  </a:lnTo>
                  <a:lnTo>
                    <a:pt x="203" y="34"/>
                  </a:lnTo>
                  <a:lnTo>
                    <a:pt x="240" y="34"/>
                  </a:lnTo>
                  <a:lnTo>
                    <a:pt x="250" y="111"/>
                  </a:lnTo>
                  <a:lnTo>
                    <a:pt x="287" y="133"/>
                  </a:lnTo>
                  <a:lnTo>
                    <a:pt x="297" y="111"/>
                  </a:lnTo>
                  <a:lnTo>
                    <a:pt x="308" y="160"/>
                  </a:lnTo>
                  <a:lnTo>
                    <a:pt x="308" y="382"/>
                  </a:lnTo>
                  <a:lnTo>
                    <a:pt x="0" y="382"/>
                  </a:lnTo>
                </a:path>
              </a:pathLst>
            </a:custGeom>
            <a:solidFill>
              <a:srgbClr val="A3F25F"/>
            </a:solidFill>
            <a:ln w="12700" cap="rnd">
              <a:solidFill>
                <a:schemeClr val="bg2"/>
              </a:solidFill>
              <a:round/>
              <a:headEnd/>
              <a:tailEnd/>
            </a:ln>
          </p:spPr>
          <p:txBody>
            <a:bodyPr/>
            <a:lstStyle/>
            <a:p>
              <a:pPr>
                <a:buClr>
                  <a:srgbClr val="6B9F25"/>
                </a:buClr>
              </a:pPr>
              <a:endParaRPr lang="en-US" sz="3200">
                <a:solidFill>
                  <a:prstClr val="black"/>
                </a:solidFill>
              </a:endParaRPr>
            </a:p>
          </p:txBody>
        </p:sp>
        <p:sp>
          <p:nvSpPr>
            <p:cNvPr id="2116" name="Freeform 47"/>
            <p:cNvSpPr>
              <a:spLocks/>
            </p:cNvSpPr>
            <p:nvPr/>
          </p:nvSpPr>
          <p:spPr bwMode="auto">
            <a:xfrm>
              <a:off x="8434388" y="1804988"/>
              <a:ext cx="531812" cy="404812"/>
            </a:xfrm>
            <a:custGeom>
              <a:avLst/>
              <a:gdLst>
                <a:gd name="T0" fmla="*/ 141629642 w 387"/>
                <a:gd name="T1" fmla="*/ 144247520 h 286"/>
                <a:gd name="T2" fmla="*/ 162401909 w 387"/>
                <a:gd name="T3" fmla="*/ 144247520 h 286"/>
                <a:gd name="T4" fmla="*/ 234162195 w 387"/>
                <a:gd name="T5" fmla="*/ 100171156 h 286"/>
                <a:gd name="T6" fmla="*/ 254934463 w 387"/>
                <a:gd name="T7" fmla="*/ 100171156 h 286"/>
                <a:gd name="T8" fmla="*/ 275706731 w 387"/>
                <a:gd name="T9" fmla="*/ 100171156 h 286"/>
                <a:gd name="T10" fmla="*/ 311586852 w 387"/>
                <a:gd name="T11" fmla="*/ 122209338 h 286"/>
                <a:gd name="T12" fmla="*/ 364461677 w 387"/>
                <a:gd name="T13" fmla="*/ 100171156 h 286"/>
                <a:gd name="T14" fmla="*/ 404118074 w 387"/>
                <a:gd name="T15" fmla="*/ 100171156 h 286"/>
                <a:gd name="T16" fmla="*/ 453216536 w 387"/>
                <a:gd name="T17" fmla="*/ 22038188 h 286"/>
                <a:gd name="T18" fmla="*/ 473988804 w 387"/>
                <a:gd name="T19" fmla="*/ 22038188 h 286"/>
                <a:gd name="T20" fmla="*/ 494761072 w 387"/>
                <a:gd name="T21" fmla="*/ 22038188 h 286"/>
                <a:gd name="T22" fmla="*/ 494761072 w 387"/>
                <a:gd name="T23" fmla="*/ 0 h 286"/>
                <a:gd name="T24" fmla="*/ 541971396 w 387"/>
                <a:gd name="T25" fmla="*/ 22038188 h 286"/>
                <a:gd name="T26" fmla="*/ 587293583 w 387"/>
                <a:gd name="T27" fmla="*/ 22038188 h 286"/>
                <a:gd name="T28" fmla="*/ 655274801 w 387"/>
                <a:gd name="T29" fmla="*/ 82140022 h 286"/>
                <a:gd name="T30" fmla="*/ 676047068 w 387"/>
                <a:gd name="T31" fmla="*/ 46079203 h 286"/>
                <a:gd name="T32" fmla="*/ 728923353 w 387"/>
                <a:gd name="T33" fmla="*/ 244418676 h 286"/>
                <a:gd name="T34" fmla="*/ 676047068 w 387"/>
                <a:gd name="T35" fmla="*/ 280480899 h 286"/>
                <a:gd name="T36" fmla="*/ 636390671 w 387"/>
                <a:gd name="T37" fmla="*/ 226387564 h 286"/>
                <a:gd name="T38" fmla="*/ 587293583 w 387"/>
                <a:gd name="T39" fmla="*/ 244418676 h 286"/>
                <a:gd name="T40" fmla="*/ 566519941 w 387"/>
                <a:gd name="T41" fmla="*/ 280480899 h 286"/>
                <a:gd name="T42" fmla="*/ 541971396 w 387"/>
                <a:gd name="T43" fmla="*/ 280480899 h 286"/>
                <a:gd name="T44" fmla="*/ 494761072 w 387"/>
                <a:gd name="T45" fmla="*/ 298512010 h 286"/>
                <a:gd name="T46" fmla="*/ 473988804 w 387"/>
                <a:gd name="T47" fmla="*/ 344589787 h 286"/>
                <a:gd name="T48" fmla="*/ 453216536 w 387"/>
                <a:gd name="T49" fmla="*/ 344589787 h 286"/>
                <a:gd name="T50" fmla="*/ 404118074 w 387"/>
                <a:gd name="T51" fmla="*/ 426731291 h 286"/>
                <a:gd name="T52" fmla="*/ 364461677 w 387"/>
                <a:gd name="T53" fmla="*/ 444762402 h 286"/>
                <a:gd name="T54" fmla="*/ 343689323 w 387"/>
                <a:gd name="T55" fmla="*/ 426731291 h 286"/>
                <a:gd name="T56" fmla="*/ 311586852 w 387"/>
                <a:gd name="T57" fmla="*/ 444762402 h 286"/>
                <a:gd name="T58" fmla="*/ 311586852 w 387"/>
                <a:gd name="T59" fmla="*/ 398683210 h 286"/>
                <a:gd name="T60" fmla="*/ 275706731 w 387"/>
                <a:gd name="T61" fmla="*/ 426731291 h 286"/>
                <a:gd name="T62" fmla="*/ 275706731 w 387"/>
                <a:gd name="T63" fmla="*/ 398683210 h 286"/>
                <a:gd name="T64" fmla="*/ 275706731 w 387"/>
                <a:gd name="T65" fmla="*/ 444762402 h 286"/>
                <a:gd name="T66" fmla="*/ 234162195 w 387"/>
                <a:gd name="T67" fmla="*/ 444762402 h 286"/>
                <a:gd name="T68" fmla="*/ 202058350 w 387"/>
                <a:gd name="T69" fmla="*/ 502861392 h 286"/>
                <a:gd name="T70" fmla="*/ 162401909 w 387"/>
                <a:gd name="T71" fmla="*/ 466799169 h 286"/>
                <a:gd name="T72" fmla="*/ 183175594 w 387"/>
                <a:gd name="T73" fmla="*/ 548940584 h 286"/>
                <a:gd name="T74" fmla="*/ 141629642 w 387"/>
                <a:gd name="T75" fmla="*/ 548940584 h 286"/>
                <a:gd name="T76" fmla="*/ 141629642 w 387"/>
                <a:gd name="T77" fmla="*/ 524899574 h 286"/>
                <a:gd name="T78" fmla="*/ 92531179 w 387"/>
                <a:gd name="T79" fmla="*/ 502861392 h 286"/>
                <a:gd name="T80" fmla="*/ 113303447 w 387"/>
                <a:gd name="T81" fmla="*/ 570978767 h 286"/>
                <a:gd name="T82" fmla="*/ 0 w 387"/>
                <a:gd name="T83" fmla="*/ 444762402 h 286"/>
                <a:gd name="T84" fmla="*/ 52874760 w 387"/>
                <a:gd name="T85" fmla="*/ 366627969 h 286"/>
                <a:gd name="T86" fmla="*/ 73647028 w 387"/>
                <a:gd name="T87" fmla="*/ 244418676 h 286"/>
                <a:gd name="T88" fmla="*/ 113303447 w 387"/>
                <a:gd name="T89" fmla="*/ 144247520 h 286"/>
                <a:gd name="T90" fmla="*/ 141629642 w 387"/>
                <a:gd name="T91" fmla="*/ 144247520 h 28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87"/>
                <a:gd name="T139" fmla="*/ 0 h 286"/>
                <a:gd name="T140" fmla="*/ 387 w 387"/>
                <a:gd name="T141" fmla="*/ 286 h 28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87" h="286">
                  <a:moveTo>
                    <a:pt x="75" y="72"/>
                  </a:moveTo>
                  <a:lnTo>
                    <a:pt x="86" y="72"/>
                  </a:lnTo>
                  <a:lnTo>
                    <a:pt x="124" y="50"/>
                  </a:lnTo>
                  <a:lnTo>
                    <a:pt x="135" y="50"/>
                  </a:lnTo>
                  <a:lnTo>
                    <a:pt x="146" y="50"/>
                  </a:lnTo>
                  <a:lnTo>
                    <a:pt x="165" y="61"/>
                  </a:lnTo>
                  <a:lnTo>
                    <a:pt x="193" y="50"/>
                  </a:lnTo>
                  <a:lnTo>
                    <a:pt x="214" y="50"/>
                  </a:lnTo>
                  <a:lnTo>
                    <a:pt x="240" y="11"/>
                  </a:lnTo>
                  <a:lnTo>
                    <a:pt x="251" y="11"/>
                  </a:lnTo>
                  <a:lnTo>
                    <a:pt x="262" y="11"/>
                  </a:lnTo>
                  <a:lnTo>
                    <a:pt x="262" y="0"/>
                  </a:lnTo>
                  <a:lnTo>
                    <a:pt x="287" y="11"/>
                  </a:lnTo>
                  <a:lnTo>
                    <a:pt x="311" y="11"/>
                  </a:lnTo>
                  <a:lnTo>
                    <a:pt x="347" y="41"/>
                  </a:lnTo>
                  <a:lnTo>
                    <a:pt x="358" y="23"/>
                  </a:lnTo>
                  <a:lnTo>
                    <a:pt x="386" y="122"/>
                  </a:lnTo>
                  <a:lnTo>
                    <a:pt x="358" y="140"/>
                  </a:lnTo>
                  <a:lnTo>
                    <a:pt x="337" y="113"/>
                  </a:lnTo>
                  <a:lnTo>
                    <a:pt x="311" y="122"/>
                  </a:lnTo>
                  <a:lnTo>
                    <a:pt x="300" y="140"/>
                  </a:lnTo>
                  <a:lnTo>
                    <a:pt x="287" y="140"/>
                  </a:lnTo>
                  <a:lnTo>
                    <a:pt x="262" y="149"/>
                  </a:lnTo>
                  <a:lnTo>
                    <a:pt x="251" y="172"/>
                  </a:lnTo>
                  <a:lnTo>
                    <a:pt x="240" y="172"/>
                  </a:lnTo>
                  <a:lnTo>
                    <a:pt x="214" y="213"/>
                  </a:lnTo>
                  <a:lnTo>
                    <a:pt x="193" y="222"/>
                  </a:lnTo>
                  <a:lnTo>
                    <a:pt x="182" y="213"/>
                  </a:lnTo>
                  <a:lnTo>
                    <a:pt x="165" y="222"/>
                  </a:lnTo>
                  <a:lnTo>
                    <a:pt x="165" y="199"/>
                  </a:lnTo>
                  <a:lnTo>
                    <a:pt x="146" y="213"/>
                  </a:lnTo>
                  <a:lnTo>
                    <a:pt x="146" y="199"/>
                  </a:lnTo>
                  <a:lnTo>
                    <a:pt x="146" y="222"/>
                  </a:lnTo>
                  <a:lnTo>
                    <a:pt x="124" y="222"/>
                  </a:lnTo>
                  <a:lnTo>
                    <a:pt x="107" y="251"/>
                  </a:lnTo>
                  <a:lnTo>
                    <a:pt x="86" y="233"/>
                  </a:lnTo>
                  <a:lnTo>
                    <a:pt x="97" y="274"/>
                  </a:lnTo>
                  <a:lnTo>
                    <a:pt x="75" y="274"/>
                  </a:lnTo>
                  <a:lnTo>
                    <a:pt x="75" y="262"/>
                  </a:lnTo>
                  <a:lnTo>
                    <a:pt x="49" y="251"/>
                  </a:lnTo>
                  <a:lnTo>
                    <a:pt x="60" y="285"/>
                  </a:lnTo>
                  <a:lnTo>
                    <a:pt x="0" y="222"/>
                  </a:lnTo>
                  <a:lnTo>
                    <a:pt x="28" y="183"/>
                  </a:lnTo>
                  <a:lnTo>
                    <a:pt x="39" y="122"/>
                  </a:lnTo>
                  <a:lnTo>
                    <a:pt x="60" y="72"/>
                  </a:lnTo>
                  <a:lnTo>
                    <a:pt x="75" y="72"/>
                  </a:lnTo>
                </a:path>
              </a:pathLst>
            </a:custGeom>
            <a:solidFill>
              <a:srgbClr val="FFCC99"/>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17" name="Freeform 48"/>
            <p:cNvSpPr>
              <a:spLocks/>
            </p:cNvSpPr>
            <p:nvPr/>
          </p:nvSpPr>
          <p:spPr bwMode="auto">
            <a:xfrm>
              <a:off x="9058275" y="1819275"/>
              <a:ext cx="666750" cy="582613"/>
            </a:xfrm>
            <a:custGeom>
              <a:avLst/>
              <a:gdLst>
                <a:gd name="T0" fmla="*/ 822113885 w 485"/>
                <a:gd name="T1" fmla="*/ 581914434 h 412"/>
                <a:gd name="T2" fmla="*/ 597214183 w 485"/>
                <a:gd name="T3" fmla="*/ 681898997 h 412"/>
                <a:gd name="T4" fmla="*/ 548075408 w 485"/>
                <a:gd name="T5" fmla="*/ 821878976 h 412"/>
                <a:gd name="T6" fmla="*/ 459249208 w 485"/>
                <a:gd name="T7" fmla="*/ 781885151 h 412"/>
                <a:gd name="T8" fmla="*/ 419561783 w 485"/>
                <a:gd name="T9" fmla="*/ 781885151 h 412"/>
                <a:gd name="T10" fmla="*/ 187101087 w 485"/>
                <a:gd name="T11" fmla="*/ 549918809 h 412"/>
                <a:gd name="T12" fmla="*/ 92605408 w 485"/>
                <a:gd name="T13" fmla="*/ 475929808 h 412"/>
                <a:gd name="T14" fmla="*/ 92605408 w 485"/>
                <a:gd name="T15" fmla="*/ 503926334 h 412"/>
                <a:gd name="T16" fmla="*/ 0 w 485"/>
                <a:gd name="T17" fmla="*/ 421937719 h 412"/>
                <a:gd name="T18" fmla="*/ 0 w 485"/>
                <a:gd name="T19" fmla="*/ 375945245 h 412"/>
                <a:gd name="T20" fmla="*/ 145523349 w 485"/>
                <a:gd name="T21" fmla="*/ 277958729 h 412"/>
                <a:gd name="T22" fmla="*/ 207891309 w 485"/>
                <a:gd name="T23" fmla="*/ 221967091 h 412"/>
                <a:gd name="T24" fmla="*/ 236239862 w 485"/>
                <a:gd name="T25" fmla="*/ 221967091 h 412"/>
                <a:gd name="T26" fmla="*/ 366643842 w 485"/>
                <a:gd name="T27" fmla="*/ 121982484 h 412"/>
                <a:gd name="T28" fmla="*/ 385542420 w 485"/>
                <a:gd name="T29" fmla="*/ 121982484 h 412"/>
                <a:gd name="T30" fmla="*/ 480039430 w 485"/>
                <a:gd name="T31" fmla="*/ 77988123 h 412"/>
                <a:gd name="T32" fmla="*/ 508387983 w 485"/>
                <a:gd name="T33" fmla="*/ 77988123 h 412"/>
                <a:gd name="T34" fmla="*/ 548075408 w 485"/>
                <a:gd name="T35" fmla="*/ 77988123 h 412"/>
                <a:gd name="T36" fmla="*/ 597214183 w 485"/>
                <a:gd name="T37" fmla="*/ 59990760 h 412"/>
                <a:gd name="T38" fmla="*/ 638791878 w 485"/>
                <a:gd name="T39" fmla="*/ 59990760 h 412"/>
                <a:gd name="T40" fmla="*/ 710608396 w 485"/>
                <a:gd name="T41" fmla="*/ 0 h 412"/>
                <a:gd name="T42" fmla="*/ 822113885 w 485"/>
                <a:gd name="T43" fmla="*/ 0 h 412"/>
                <a:gd name="T44" fmla="*/ 801325037 w 485"/>
                <a:gd name="T45" fmla="*/ 449934246 h 412"/>
                <a:gd name="T46" fmla="*/ 861801309 w 485"/>
                <a:gd name="T47" fmla="*/ 525922796 h 412"/>
                <a:gd name="T48" fmla="*/ 914719250 w 485"/>
                <a:gd name="T49" fmla="*/ 581914434 h 412"/>
                <a:gd name="T50" fmla="*/ 861801309 w 485"/>
                <a:gd name="T51" fmla="*/ 621908260 h 412"/>
                <a:gd name="T52" fmla="*/ 822113885 w 485"/>
                <a:gd name="T53" fmla="*/ 581914434 h 41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485"/>
                <a:gd name="T82" fmla="*/ 0 h 412"/>
                <a:gd name="T83" fmla="*/ 485 w 485"/>
                <a:gd name="T84" fmla="*/ 412 h 41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485" h="412">
                  <a:moveTo>
                    <a:pt x="435" y="291"/>
                  </a:moveTo>
                  <a:lnTo>
                    <a:pt x="316" y="341"/>
                  </a:lnTo>
                  <a:lnTo>
                    <a:pt x="290" y="411"/>
                  </a:lnTo>
                  <a:lnTo>
                    <a:pt x="243" y="391"/>
                  </a:lnTo>
                  <a:lnTo>
                    <a:pt x="222" y="391"/>
                  </a:lnTo>
                  <a:lnTo>
                    <a:pt x="99" y="275"/>
                  </a:lnTo>
                  <a:lnTo>
                    <a:pt x="49" y="238"/>
                  </a:lnTo>
                  <a:lnTo>
                    <a:pt x="49" y="252"/>
                  </a:lnTo>
                  <a:lnTo>
                    <a:pt x="0" y="211"/>
                  </a:lnTo>
                  <a:lnTo>
                    <a:pt x="0" y="188"/>
                  </a:lnTo>
                  <a:lnTo>
                    <a:pt x="77" y="139"/>
                  </a:lnTo>
                  <a:lnTo>
                    <a:pt x="110" y="111"/>
                  </a:lnTo>
                  <a:lnTo>
                    <a:pt x="125" y="111"/>
                  </a:lnTo>
                  <a:lnTo>
                    <a:pt x="194" y="61"/>
                  </a:lnTo>
                  <a:lnTo>
                    <a:pt x="204" y="61"/>
                  </a:lnTo>
                  <a:lnTo>
                    <a:pt x="254" y="39"/>
                  </a:lnTo>
                  <a:lnTo>
                    <a:pt x="269" y="39"/>
                  </a:lnTo>
                  <a:lnTo>
                    <a:pt x="290" y="39"/>
                  </a:lnTo>
                  <a:lnTo>
                    <a:pt x="316" y="30"/>
                  </a:lnTo>
                  <a:lnTo>
                    <a:pt x="338" y="30"/>
                  </a:lnTo>
                  <a:lnTo>
                    <a:pt x="376" y="0"/>
                  </a:lnTo>
                  <a:lnTo>
                    <a:pt x="435" y="0"/>
                  </a:lnTo>
                  <a:lnTo>
                    <a:pt x="424" y="225"/>
                  </a:lnTo>
                  <a:lnTo>
                    <a:pt x="456" y="263"/>
                  </a:lnTo>
                  <a:lnTo>
                    <a:pt x="484" y="291"/>
                  </a:lnTo>
                  <a:lnTo>
                    <a:pt x="456" y="311"/>
                  </a:lnTo>
                  <a:lnTo>
                    <a:pt x="435" y="291"/>
                  </a:lnTo>
                </a:path>
              </a:pathLst>
            </a:custGeom>
            <a:solidFill>
              <a:srgbClr val="FFCC99"/>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18" name="Freeform 49"/>
            <p:cNvSpPr>
              <a:spLocks/>
            </p:cNvSpPr>
            <p:nvPr/>
          </p:nvSpPr>
          <p:spPr bwMode="auto">
            <a:xfrm>
              <a:off x="6046788" y="2855913"/>
              <a:ext cx="482600" cy="368300"/>
            </a:xfrm>
            <a:custGeom>
              <a:avLst/>
              <a:gdLst>
                <a:gd name="T0" fmla="*/ 74148039 w 350"/>
                <a:gd name="T1" fmla="*/ 252829421 h 260"/>
                <a:gd name="T2" fmla="*/ 41827628 w 350"/>
                <a:gd name="T3" fmla="*/ 252829421 h 260"/>
                <a:gd name="T4" fmla="*/ 74148039 w 350"/>
                <a:gd name="T5" fmla="*/ 0 h 260"/>
                <a:gd name="T6" fmla="*/ 131185845 w 350"/>
                <a:gd name="T7" fmla="*/ 54178343 h 260"/>
                <a:gd name="T8" fmla="*/ 163507624 w 350"/>
                <a:gd name="T9" fmla="*/ 32105840 h 260"/>
                <a:gd name="T10" fmla="*/ 258570182 w 350"/>
                <a:gd name="T11" fmla="*/ 0 h 260"/>
                <a:gd name="T12" fmla="*/ 479114254 w 350"/>
                <a:gd name="T13" fmla="*/ 0 h 260"/>
                <a:gd name="T14" fmla="*/ 574176769 w 350"/>
                <a:gd name="T15" fmla="*/ 54178343 h 260"/>
                <a:gd name="T16" fmla="*/ 574176769 w 350"/>
                <a:gd name="T17" fmla="*/ 154506071 h 260"/>
                <a:gd name="T18" fmla="*/ 621707337 w 350"/>
                <a:gd name="T19" fmla="*/ 176578563 h 260"/>
                <a:gd name="T20" fmla="*/ 621707337 w 350"/>
                <a:gd name="T21" fmla="*/ 198651099 h 260"/>
                <a:gd name="T22" fmla="*/ 663534954 w 350"/>
                <a:gd name="T23" fmla="*/ 198651099 h 260"/>
                <a:gd name="T24" fmla="*/ 621707337 w 350"/>
                <a:gd name="T25" fmla="*/ 298980222 h 260"/>
                <a:gd name="T26" fmla="*/ 553262271 w 350"/>
                <a:gd name="T27" fmla="*/ 353158543 h 260"/>
                <a:gd name="T28" fmla="*/ 389756070 w 350"/>
                <a:gd name="T29" fmla="*/ 375231124 h 260"/>
                <a:gd name="T30" fmla="*/ 347928367 w 350"/>
                <a:gd name="T31" fmla="*/ 397303616 h 260"/>
                <a:gd name="T32" fmla="*/ 315606588 w 350"/>
                <a:gd name="T33" fmla="*/ 397303616 h 260"/>
                <a:gd name="T34" fmla="*/ 347928367 w 350"/>
                <a:gd name="T35" fmla="*/ 501645790 h 260"/>
                <a:gd name="T36" fmla="*/ 258570182 w 350"/>
                <a:gd name="T37" fmla="*/ 519703813 h 260"/>
                <a:gd name="T38" fmla="*/ 205335284 w 350"/>
                <a:gd name="T39" fmla="*/ 519703813 h 260"/>
                <a:gd name="T40" fmla="*/ 131185845 w 350"/>
                <a:gd name="T41" fmla="*/ 473553012 h 260"/>
                <a:gd name="T42" fmla="*/ 110272726 w 350"/>
                <a:gd name="T43" fmla="*/ 473553012 h 260"/>
                <a:gd name="T44" fmla="*/ 74148039 w 350"/>
                <a:gd name="T45" fmla="*/ 501645790 h 260"/>
                <a:gd name="T46" fmla="*/ 0 w 350"/>
                <a:gd name="T47" fmla="*/ 397303616 h 260"/>
                <a:gd name="T48" fmla="*/ 74148039 w 350"/>
                <a:gd name="T49" fmla="*/ 252829421 h 26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50"/>
                <a:gd name="T76" fmla="*/ 0 h 260"/>
                <a:gd name="T77" fmla="*/ 350 w 350"/>
                <a:gd name="T78" fmla="*/ 260 h 26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50" h="260">
                  <a:moveTo>
                    <a:pt x="39" y="126"/>
                  </a:moveTo>
                  <a:lnTo>
                    <a:pt x="22" y="126"/>
                  </a:lnTo>
                  <a:lnTo>
                    <a:pt x="39" y="0"/>
                  </a:lnTo>
                  <a:lnTo>
                    <a:pt x="69" y="27"/>
                  </a:lnTo>
                  <a:lnTo>
                    <a:pt x="86" y="16"/>
                  </a:lnTo>
                  <a:lnTo>
                    <a:pt x="136" y="0"/>
                  </a:lnTo>
                  <a:lnTo>
                    <a:pt x="252" y="0"/>
                  </a:lnTo>
                  <a:lnTo>
                    <a:pt x="302" y="27"/>
                  </a:lnTo>
                  <a:lnTo>
                    <a:pt x="302" y="77"/>
                  </a:lnTo>
                  <a:lnTo>
                    <a:pt x="327" y="88"/>
                  </a:lnTo>
                  <a:lnTo>
                    <a:pt x="327" y="99"/>
                  </a:lnTo>
                  <a:lnTo>
                    <a:pt x="349" y="99"/>
                  </a:lnTo>
                  <a:lnTo>
                    <a:pt x="327" y="149"/>
                  </a:lnTo>
                  <a:lnTo>
                    <a:pt x="291" y="176"/>
                  </a:lnTo>
                  <a:lnTo>
                    <a:pt x="205" y="187"/>
                  </a:lnTo>
                  <a:lnTo>
                    <a:pt x="183" y="198"/>
                  </a:lnTo>
                  <a:lnTo>
                    <a:pt x="166" y="198"/>
                  </a:lnTo>
                  <a:lnTo>
                    <a:pt x="183" y="250"/>
                  </a:lnTo>
                  <a:lnTo>
                    <a:pt x="136" y="259"/>
                  </a:lnTo>
                  <a:lnTo>
                    <a:pt x="108" y="259"/>
                  </a:lnTo>
                  <a:lnTo>
                    <a:pt x="69" y="236"/>
                  </a:lnTo>
                  <a:lnTo>
                    <a:pt x="58" y="236"/>
                  </a:lnTo>
                  <a:lnTo>
                    <a:pt x="39" y="250"/>
                  </a:lnTo>
                  <a:lnTo>
                    <a:pt x="0" y="198"/>
                  </a:lnTo>
                  <a:lnTo>
                    <a:pt x="39" y="126"/>
                  </a:lnTo>
                </a:path>
              </a:pathLst>
            </a:custGeom>
            <a:solidFill>
              <a:srgbClr val="FFCC00"/>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19" name="Freeform 50"/>
            <p:cNvSpPr>
              <a:spLocks/>
            </p:cNvSpPr>
            <p:nvPr/>
          </p:nvSpPr>
          <p:spPr bwMode="auto">
            <a:xfrm>
              <a:off x="8731250" y="1905000"/>
              <a:ext cx="434975" cy="304800"/>
            </a:xfrm>
            <a:custGeom>
              <a:avLst/>
              <a:gdLst>
                <a:gd name="T0" fmla="*/ 433049863 w 317"/>
                <a:gd name="T1" fmla="*/ 279362677 h 215"/>
                <a:gd name="T2" fmla="*/ 433049863 w 317"/>
                <a:gd name="T3" fmla="*/ 361763562 h 215"/>
                <a:gd name="T4" fmla="*/ 359619988 w 317"/>
                <a:gd name="T5" fmla="*/ 301469886 h 215"/>
                <a:gd name="T6" fmla="*/ 359619988 w 317"/>
                <a:gd name="T7" fmla="*/ 361763562 h 215"/>
                <a:gd name="T8" fmla="*/ 340791204 w 317"/>
                <a:gd name="T9" fmla="*/ 361763562 h 215"/>
                <a:gd name="T10" fmla="*/ 359619988 w 317"/>
                <a:gd name="T11" fmla="*/ 430096956 h 215"/>
                <a:gd name="T12" fmla="*/ 271126622 w 317"/>
                <a:gd name="T13" fmla="*/ 361763562 h 215"/>
                <a:gd name="T14" fmla="*/ 141211809 w 317"/>
                <a:gd name="T15" fmla="*/ 301469886 h 215"/>
                <a:gd name="T16" fmla="*/ 120500421 w 317"/>
                <a:gd name="T17" fmla="*/ 325587356 h 215"/>
                <a:gd name="T18" fmla="*/ 120500421 w 317"/>
                <a:gd name="T19" fmla="*/ 301469886 h 215"/>
                <a:gd name="T20" fmla="*/ 32008395 w 317"/>
                <a:gd name="T21" fmla="*/ 301469886 h 215"/>
                <a:gd name="T22" fmla="*/ 0 w 317"/>
                <a:gd name="T23" fmla="*/ 279362677 h 215"/>
                <a:gd name="T24" fmla="*/ 48953214 w 317"/>
                <a:gd name="T25" fmla="*/ 200979481 h 215"/>
                <a:gd name="T26" fmla="*/ 69664603 w 317"/>
                <a:gd name="T27" fmla="*/ 200979481 h 215"/>
                <a:gd name="T28" fmla="*/ 88493387 w 317"/>
                <a:gd name="T29" fmla="*/ 154754758 h 215"/>
                <a:gd name="T30" fmla="*/ 141211809 w 317"/>
                <a:gd name="T31" fmla="*/ 136666655 h 215"/>
                <a:gd name="T32" fmla="*/ 158157990 w 317"/>
                <a:gd name="T33" fmla="*/ 136666655 h 215"/>
                <a:gd name="T34" fmla="*/ 182634629 w 317"/>
                <a:gd name="T35" fmla="*/ 100490449 h 215"/>
                <a:gd name="T36" fmla="*/ 231587822 w 317"/>
                <a:gd name="T37" fmla="*/ 82402324 h 215"/>
                <a:gd name="T38" fmla="*/ 271126622 w 317"/>
                <a:gd name="T39" fmla="*/ 136666655 h 215"/>
                <a:gd name="T40" fmla="*/ 323846395 w 317"/>
                <a:gd name="T41" fmla="*/ 100490449 h 215"/>
                <a:gd name="T42" fmla="*/ 359619988 w 317"/>
                <a:gd name="T43" fmla="*/ 100490449 h 215"/>
                <a:gd name="T44" fmla="*/ 412338475 w 317"/>
                <a:gd name="T45" fmla="*/ 36176217 h 215"/>
                <a:gd name="T46" fmla="*/ 453761251 w 317"/>
                <a:gd name="T47" fmla="*/ 54264330 h 215"/>
                <a:gd name="T48" fmla="*/ 433049863 w 317"/>
                <a:gd name="T49" fmla="*/ 0 h 215"/>
                <a:gd name="T50" fmla="*/ 453761251 w 317"/>
                <a:gd name="T51" fmla="*/ 0 h 215"/>
                <a:gd name="T52" fmla="*/ 482003056 w 317"/>
                <a:gd name="T53" fmla="*/ 0 h 215"/>
                <a:gd name="T54" fmla="*/ 502714444 w 317"/>
                <a:gd name="T55" fmla="*/ 54264330 h 215"/>
                <a:gd name="T56" fmla="*/ 594973018 w 317"/>
                <a:gd name="T57" fmla="*/ 154754758 h 215"/>
                <a:gd name="T58" fmla="*/ 453761251 w 317"/>
                <a:gd name="T59" fmla="*/ 255245207 h 215"/>
                <a:gd name="T60" fmla="*/ 433049863 w 317"/>
                <a:gd name="T61" fmla="*/ 279362677 h 21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17"/>
                <a:gd name="T94" fmla="*/ 0 h 215"/>
                <a:gd name="T95" fmla="*/ 317 w 317"/>
                <a:gd name="T96" fmla="*/ 215 h 21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17" h="215">
                  <a:moveTo>
                    <a:pt x="230" y="139"/>
                  </a:moveTo>
                  <a:lnTo>
                    <a:pt x="230" y="180"/>
                  </a:lnTo>
                  <a:lnTo>
                    <a:pt x="191" y="150"/>
                  </a:lnTo>
                  <a:lnTo>
                    <a:pt x="191" y="180"/>
                  </a:lnTo>
                  <a:lnTo>
                    <a:pt x="181" y="180"/>
                  </a:lnTo>
                  <a:lnTo>
                    <a:pt x="191" y="214"/>
                  </a:lnTo>
                  <a:lnTo>
                    <a:pt x="144" y="180"/>
                  </a:lnTo>
                  <a:lnTo>
                    <a:pt x="75" y="150"/>
                  </a:lnTo>
                  <a:lnTo>
                    <a:pt x="64" y="162"/>
                  </a:lnTo>
                  <a:lnTo>
                    <a:pt x="64" y="150"/>
                  </a:lnTo>
                  <a:lnTo>
                    <a:pt x="17" y="150"/>
                  </a:lnTo>
                  <a:lnTo>
                    <a:pt x="0" y="139"/>
                  </a:lnTo>
                  <a:lnTo>
                    <a:pt x="26" y="100"/>
                  </a:lnTo>
                  <a:lnTo>
                    <a:pt x="37" y="100"/>
                  </a:lnTo>
                  <a:lnTo>
                    <a:pt x="47" y="77"/>
                  </a:lnTo>
                  <a:lnTo>
                    <a:pt x="75" y="68"/>
                  </a:lnTo>
                  <a:lnTo>
                    <a:pt x="84" y="68"/>
                  </a:lnTo>
                  <a:lnTo>
                    <a:pt x="97" y="50"/>
                  </a:lnTo>
                  <a:lnTo>
                    <a:pt x="123" y="41"/>
                  </a:lnTo>
                  <a:lnTo>
                    <a:pt x="144" y="68"/>
                  </a:lnTo>
                  <a:lnTo>
                    <a:pt x="172" y="50"/>
                  </a:lnTo>
                  <a:lnTo>
                    <a:pt x="191" y="50"/>
                  </a:lnTo>
                  <a:lnTo>
                    <a:pt x="219" y="18"/>
                  </a:lnTo>
                  <a:lnTo>
                    <a:pt x="241" y="27"/>
                  </a:lnTo>
                  <a:lnTo>
                    <a:pt x="230" y="0"/>
                  </a:lnTo>
                  <a:lnTo>
                    <a:pt x="241" y="0"/>
                  </a:lnTo>
                  <a:lnTo>
                    <a:pt x="256" y="0"/>
                  </a:lnTo>
                  <a:lnTo>
                    <a:pt x="267" y="27"/>
                  </a:lnTo>
                  <a:lnTo>
                    <a:pt x="316" y="77"/>
                  </a:lnTo>
                  <a:lnTo>
                    <a:pt x="241" y="127"/>
                  </a:lnTo>
                  <a:lnTo>
                    <a:pt x="230" y="139"/>
                  </a:lnTo>
                </a:path>
              </a:pathLst>
            </a:custGeom>
            <a:solidFill>
              <a:srgbClr val="FFCC99"/>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20" name="Freeform 51"/>
            <p:cNvSpPr>
              <a:spLocks/>
            </p:cNvSpPr>
            <p:nvPr/>
          </p:nvSpPr>
          <p:spPr bwMode="auto">
            <a:xfrm>
              <a:off x="6527800" y="2946400"/>
              <a:ext cx="593725" cy="541338"/>
            </a:xfrm>
            <a:custGeom>
              <a:avLst/>
              <a:gdLst>
                <a:gd name="T0" fmla="*/ 0 w 432"/>
                <a:gd name="T1" fmla="*/ 763138282 h 383"/>
                <a:gd name="T2" fmla="*/ 181332171 w 432"/>
                <a:gd name="T3" fmla="*/ 641274903 h 383"/>
                <a:gd name="T4" fmla="*/ 181332171 w 432"/>
                <a:gd name="T5" fmla="*/ 587336172 h 383"/>
                <a:gd name="T6" fmla="*/ 130332264 w 432"/>
                <a:gd name="T7" fmla="*/ 565361814 h 383"/>
                <a:gd name="T8" fmla="*/ 130332264 w 432"/>
                <a:gd name="T9" fmla="*/ 519413115 h 383"/>
                <a:gd name="T10" fmla="*/ 381552213 w 432"/>
                <a:gd name="T11" fmla="*/ 167810530 h 383"/>
                <a:gd name="T12" fmla="*/ 474107317 w 432"/>
                <a:gd name="T13" fmla="*/ 0 h 383"/>
                <a:gd name="T14" fmla="*/ 494884937 w 432"/>
                <a:gd name="T15" fmla="*/ 21975777 h 383"/>
                <a:gd name="T16" fmla="*/ 523218806 w 432"/>
                <a:gd name="T17" fmla="*/ 0 h 383"/>
                <a:gd name="T18" fmla="*/ 542106677 w 432"/>
                <a:gd name="T19" fmla="*/ 0 h 383"/>
                <a:gd name="T20" fmla="*/ 562884297 w 432"/>
                <a:gd name="T21" fmla="*/ 21975777 h 383"/>
                <a:gd name="T22" fmla="*/ 615773910 w 432"/>
                <a:gd name="T23" fmla="*/ 45948709 h 383"/>
                <a:gd name="T24" fmla="*/ 632773407 w 432"/>
                <a:gd name="T25" fmla="*/ 21975777 h 383"/>
                <a:gd name="T26" fmla="*/ 704550891 w 432"/>
                <a:gd name="T27" fmla="*/ 67923079 h 383"/>
                <a:gd name="T28" fmla="*/ 672438898 w 432"/>
                <a:gd name="T29" fmla="*/ 121861832 h 383"/>
                <a:gd name="T30" fmla="*/ 725328683 w 432"/>
                <a:gd name="T31" fmla="*/ 121861832 h 383"/>
                <a:gd name="T32" fmla="*/ 764994174 w 432"/>
                <a:gd name="T33" fmla="*/ 143837604 h 383"/>
                <a:gd name="T34" fmla="*/ 814105663 w 432"/>
                <a:gd name="T35" fmla="*/ 265699436 h 383"/>
                <a:gd name="T36" fmla="*/ 672438898 w 432"/>
                <a:gd name="T37" fmla="*/ 519413115 h 383"/>
                <a:gd name="T38" fmla="*/ 725328683 w 432"/>
                <a:gd name="T39" fmla="*/ 663250675 h 383"/>
                <a:gd name="T40" fmla="*/ 764994174 w 432"/>
                <a:gd name="T41" fmla="*/ 717189407 h 383"/>
                <a:gd name="T42" fmla="*/ 764994174 w 432"/>
                <a:gd name="T43" fmla="*/ 763138282 h 383"/>
                <a:gd name="T44" fmla="*/ 0 w 432"/>
                <a:gd name="T45" fmla="*/ 763138282 h 38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32"/>
                <a:gd name="T70" fmla="*/ 0 h 383"/>
                <a:gd name="T71" fmla="*/ 432 w 432"/>
                <a:gd name="T72" fmla="*/ 383 h 38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32" h="383">
                  <a:moveTo>
                    <a:pt x="0" y="382"/>
                  </a:moveTo>
                  <a:lnTo>
                    <a:pt x="96" y="321"/>
                  </a:lnTo>
                  <a:lnTo>
                    <a:pt x="96" y="294"/>
                  </a:lnTo>
                  <a:lnTo>
                    <a:pt x="69" y="283"/>
                  </a:lnTo>
                  <a:lnTo>
                    <a:pt x="69" y="260"/>
                  </a:lnTo>
                  <a:lnTo>
                    <a:pt x="202" y="84"/>
                  </a:lnTo>
                  <a:lnTo>
                    <a:pt x="251" y="0"/>
                  </a:lnTo>
                  <a:lnTo>
                    <a:pt x="262" y="11"/>
                  </a:lnTo>
                  <a:lnTo>
                    <a:pt x="277" y="0"/>
                  </a:lnTo>
                  <a:lnTo>
                    <a:pt x="287" y="0"/>
                  </a:lnTo>
                  <a:lnTo>
                    <a:pt x="298" y="11"/>
                  </a:lnTo>
                  <a:lnTo>
                    <a:pt x="326" y="23"/>
                  </a:lnTo>
                  <a:lnTo>
                    <a:pt x="335" y="11"/>
                  </a:lnTo>
                  <a:lnTo>
                    <a:pt x="373" y="34"/>
                  </a:lnTo>
                  <a:lnTo>
                    <a:pt x="356" y="61"/>
                  </a:lnTo>
                  <a:lnTo>
                    <a:pt x="384" y="61"/>
                  </a:lnTo>
                  <a:lnTo>
                    <a:pt x="405" y="72"/>
                  </a:lnTo>
                  <a:lnTo>
                    <a:pt x="431" y="133"/>
                  </a:lnTo>
                  <a:lnTo>
                    <a:pt x="356" y="260"/>
                  </a:lnTo>
                  <a:lnTo>
                    <a:pt x="384" y="332"/>
                  </a:lnTo>
                  <a:lnTo>
                    <a:pt x="405" y="359"/>
                  </a:lnTo>
                  <a:lnTo>
                    <a:pt x="405" y="382"/>
                  </a:lnTo>
                  <a:lnTo>
                    <a:pt x="0" y="382"/>
                  </a:lnTo>
                </a:path>
              </a:pathLst>
            </a:custGeom>
            <a:solidFill>
              <a:srgbClr val="FFCC00"/>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21" name="Freeform 52"/>
            <p:cNvSpPr>
              <a:spLocks/>
            </p:cNvSpPr>
            <p:nvPr/>
          </p:nvSpPr>
          <p:spPr bwMode="auto">
            <a:xfrm>
              <a:off x="8731250" y="1612900"/>
              <a:ext cx="696913" cy="247650"/>
            </a:xfrm>
            <a:custGeom>
              <a:avLst/>
              <a:gdLst>
                <a:gd name="T0" fmla="*/ 956074027 w 507"/>
                <a:gd name="T1" fmla="*/ 0 h 175"/>
                <a:gd name="T2" fmla="*/ 793579247 w 507"/>
                <a:gd name="T3" fmla="*/ 76099303 h 175"/>
                <a:gd name="T4" fmla="*/ 774685624 w 507"/>
                <a:gd name="T5" fmla="*/ 76099303 h 175"/>
                <a:gd name="T6" fmla="*/ 725558080 w 507"/>
                <a:gd name="T7" fmla="*/ 76099303 h 175"/>
                <a:gd name="T8" fmla="*/ 704774236 w 507"/>
                <a:gd name="T9" fmla="*/ 54071197 h 175"/>
                <a:gd name="T10" fmla="*/ 636753069 w 507"/>
                <a:gd name="T11" fmla="*/ 76099303 h 175"/>
                <a:gd name="T12" fmla="*/ 523384458 w 507"/>
                <a:gd name="T13" fmla="*/ 122160794 h 175"/>
                <a:gd name="T14" fmla="*/ 449694517 w 507"/>
                <a:gd name="T15" fmla="*/ 216283372 h 175"/>
                <a:gd name="T16" fmla="*/ 413794571 w 507"/>
                <a:gd name="T17" fmla="*/ 254333719 h 175"/>
                <a:gd name="T18" fmla="*/ 413794571 w 507"/>
                <a:gd name="T19" fmla="*/ 272356973 h 175"/>
                <a:gd name="T20" fmla="*/ 272084753 w 507"/>
                <a:gd name="T21" fmla="*/ 316416015 h 175"/>
                <a:gd name="T22" fmla="*/ 251299705 w 507"/>
                <a:gd name="T23" fmla="*/ 348457668 h 175"/>
                <a:gd name="T24" fmla="*/ 177611096 w 507"/>
                <a:gd name="T25" fmla="*/ 294386494 h 175"/>
                <a:gd name="T26" fmla="*/ 137931051 w 507"/>
                <a:gd name="T27" fmla="*/ 294386494 h 175"/>
                <a:gd name="T28" fmla="*/ 158716099 w 507"/>
                <a:gd name="T29" fmla="*/ 216283372 h 175"/>
                <a:gd name="T30" fmla="*/ 137931051 w 507"/>
                <a:gd name="T31" fmla="*/ 154202447 h 175"/>
                <a:gd name="T32" fmla="*/ 49126191 w 507"/>
                <a:gd name="T33" fmla="*/ 22029527 h 175"/>
                <a:gd name="T34" fmla="*/ 0 w 507"/>
                <a:gd name="T35" fmla="*/ 0 h 175"/>
                <a:gd name="T36" fmla="*/ 956074027 w 507"/>
                <a:gd name="T37" fmla="*/ 0 h 17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07"/>
                <a:gd name="T58" fmla="*/ 0 h 175"/>
                <a:gd name="T59" fmla="*/ 507 w 507"/>
                <a:gd name="T60" fmla="*/ 175 h 17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07" h="175">
                  <a:moveTo>
                    <a:pt x="506" y="0"/>
                  </a:moveTo>
                  <a:lnTo>
                    <a:pt x="420" y="38"/>
                  </a:lnTo>
                  <a:lnTo>
                    <a:pt x="410" y="38"/>
                  </a:lnTo>
                  <a:lnTo>
                    <a:pt x="384" y="38"/>
                  </a:lnTo>
                  <a:lnTo>
                    <a:pt x="373" y="27"/>
                  </a:lnTo>
                  <a:lnTo>
                    <a:pt x="337" y="38"/>
                  </a:lnTo>
                  <a:lnTo>
                    <a:pt x="277" y="61"/>
                  </a:lnTo>
                  <a:lnTo>
                    <a:pt x="238" y="108"/>
                  </a:lnTo>
                  <a:lnTo>
                    <a:pt x="219" y="127"/>
                  </a:lnTo>
                  <a:lnTo>
                    <a:pt x="219" y="136"/>
                  </a:lnTo>
                  <a:lnTo>
                    <a:pt x="144" y="158"/>
                  </a:lnTo>
                  <a:lnTo>
                    <a:pt x="133" y="174"/>
                  </a:lnTo>
                  <a:lnTo>
                    <a:pt x="94" y="147"/>
                  </a:lnTo>
                  <a:lnTo>
                    <a:pt x="73" y="147"/>
                  </a:lnTo>
                  <a:lnTo>
                    <a:pt x="84" y="108"/>
                  </a:lnTo>
                  <a:lnTo>
                    <a:pt x="73" y="77"/>
                  </a:lnTo>
                  <a:lnTo>
                    <a:pt x="26" y="11"/>
                  </a:lnTo>
                  <a:lnTo>
                    <a:pt x="0" y="0"/>
                  </a:lnTo>
                  <a:lnTo>
                    <a:pt x="506" y="0"/>
                  </a:lnTo>
                </a:path>
              </a:pathLst>
            </a:custGeom>
            <a:solidFill>
              <a:srgbClr val="FFCC99"/>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22" name="Freeform 53"/>
            <p:cNvSpPr>
              <a:spLocks/>
            </p:cNvSpPr>
            <p:nvPr/>
          </p:nvSpPr>
          <p:spPr bwMode="auto">
            <a:xfrm>
              <a:off x="2438400" y="2963863"/>
              <a:ext cx="461963" cy="523875"/>
            </a:xfrm>
            <a:custGeom>
              <a:avLst/>
              <a:gdLst>
                <a:gd name="T0" fmla="*/ 0 w 336"/>
                <a:gd name="T1" fmla="*/ 737750080 h 371"/>
                <a:gd name="T2" fmla="*/ 20793832 w 336"/>
                <a:gd name="T3" fmla="*/ 67793096 h 371"/>
                <a:gd name="T4" fmla="*/ 20793832 w 336"/>
                <a:gd name="T5" fmla="*/ 0 h 371"/>
                <a:gd name="T6" fmla="*/ 183360833 w 336"/>
                <a:gd name="T7" fmla="*/ 0 h 371"/>
                <a:gd name="T8" fmla="*/ 544412370 w 336"/>
                <a:gd name="T9" fmla="*/ 21933557 h 371"/>
                <a:gd name="T10" fmla="*/ 544412370 w 336"/>
                <a:gd name="T11" fmla="*/ 99695824 h 371"/>
                <a:gd name="T12" fmla="*/ 604903379 w 336"/>
                <a:gd name="T13" fmla="*/ 197397818 h 371"/>
                <a:gd name="T14" fmla="*/ 633257722 w 336"/>
                <a:gd name="T15" fmla="*/ 319027150 h 371"/>
                <a:gd name="T16" fmla="*/ 633257722 w 336"/>
                <a:gd name="T17" fmla="*/ 737750080 h 371"/>
                <a:gd name="T18" fmla="*/ 0 w 336"/>
                <a:gd name="T19" fmla="*/ 737750080 h 37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36"/>
                <a:gd name="T31" fmla="*/ 0 h 371"/>
                <a:gd name="T32" fmla="*/ 336 w 336"/>
                <a:gd name="T33" fmla="*/ 371 h 37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36" h="371">
                  <a:moveTo>
                    <a:pt x="0" y="370"/>
                  </a:moveTo>
                  <a:lnTo>
                    <a:pt x="11" y="34"/>
                  </a:lnTo>
                  <a:lnTo>
                    <a:pt x="11" y="0"/>
                  </a:lnTo>
                  <a:lnTo>
                    <a:pt x="97" y="0"/>
                  </a:lnTo>
                  <a:lnTo>
                    <a:pt x="288" y="11"/>
                  </a:lnTo>
                  <a:lnTo>
                    <a:pt x="288" y="50"/>
                  </a:lnTo>
                  <a:lnTo>
                    <a:pt x="320" y="99"/>
                  </a:lnTo>
                  <a:lnTo>
                    <a:pt x="335" y="160"/>
                  </a:lnTo>
                  <a:lnTo>
                    <a:pt x="335" y="370"/>
                  </a:lnTo>
                  <a:lnTo>
                    <a:pt x="0" y="370"/>
                  </a:lnTo>
                </a:path>
              </a:pathLst>
            </a:custGeom>
            <a:solidFill>
              <a:srgbClr val="F76681"/>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23" name="Freeform 54"/>
            <p:cNvSpPr>
              <a:spLocks/>
            </p:cNvSpPr>
            <p:nvPr/>
          </p:nvSpPr>
          <p:spPr bwMode="auto">
            <a:xfrm>
              <a:off x="3327400" y="2981325"/>
              <a:ext cx="447675" cy="511175"/>
            </a:xfrm>
            <a:custGeom>
              <a:avLst/>
              <a:gdLst>
                <a:gd name="T0" fmla="*/ 269666496 w 326"/>
                <a:gd name="T1" fmla="*/ 697895025 h 362"/>
                <a:gd name="T2" fmla="*/ 269666496 w 326"/>
                <a:gd name="T3" fmla="*/ 719828944 h 362"/>
                <a:gd name="T4" fmla="*/ 0 w 326"/>
                <a:gd name="T5" fmla="*/ 719828944 h 362"/>
                <a:gd name="T6" fmla="*/ 39601381 w 326"/>
                <a:gd name="T7" fmla="*/ 75771100 h 362"/>
                <a:gd name="T8" fmla="*/ 39601381 w 326"/>
                <a:gd name="T9" fmla="*/ 21933924 h 362"/>
                <a:gd name="T10" fmla="*/ 201777844 w 326"/>
                <a:gd name="T11" fmla="*/ 21933924 h 362"/>
                <a:gd name="T12" fmla="*/ 222521942 w 326"/>
                <a:gd name="T13" fmla="*/ 0 h 362"/>
                <a:gd name="T14" fmla="*/ 294181500 w 326"/>
                <a:gd name="T15" fmla="*/ 75771100 h 362"/>
                <a:gd name="T16" fmla="*/ 343211507 w 326"/>
                <a:gd name="T17" fmla="*/ 45861713 h 362"/>
                <a:gd name="T18" fmla="*/ 403557061 w 326"/>
                <a:gd name="T19" fmla="*/ 75771100 h 362"/>
                <a:gd name="T20" fmla="*/ 495959344 w 326"/>
                <a:gd name="T21" fmla="*/ 21933924 h 362"/>
                <a:gd name="T22" fmla="*/ 544989351 w 326"/>
                <a:gd name="T23" fmla="*/ 45861713 h 362"/>
                <a:gd name="T24" fmla="*/ 584590721 w 326"/>
                <a:gd name="T25" fmla="*/ 121632823 h 362"/>
                <a:gd name="T26" fmla="*/ 563847996 w 326"/>
                <a:gd name="T27" fmla="*/ 197403945 h 362"/>
                <a:gd name="T28" fmla="*/ 612878003 w 326"/>
                <a:gd name="T29" fmla="*/ 221331728 h 362"/>
                <a:gd name="T30" fmla="*/ 612878003 w 326"/>
                <a:gd name="T31" fmla="*/ 697895025 h 362"/>
                <a:gd name="T32" fmla="*/ 269666496 w 326"/>
                <a:gd name="T33" fmla="*/ 697895025 h 36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26"/>
                <a:gd name="T52" fmla="*/ 0 h 362"/>
                <a:gd name="T53" fmla="*/ 326 w 326"/>
                <a:gd name="T54" fmla="*/ 362 h 36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26" h="362">
                  <a:moveTo>
                    <a:pt x="143" y="350"/>
                  </a:moveTo>
                  <a:lnTo>
                    <a:pt x="143" y="361"/>
                  </a:lnTo>
                  <a:lnTo>
                    <a:pt x="0" y="361"/>
                  </a:lnTo>
                  <a:lnTo>
                    <a:pt x="21" y="38"/>
                  </a:lnTo>
                  <a:lnTo>
                    <a:pt x="21" y="11"/>
                  </a:lnTo>
                  <a:lnTo>
                    <a:pt x="107" y="11"/>
                  </a:lnTo>
                  <a:lnTo>
                    <a:pt x="118" y="0"/>
                  </a:lnTo>
                  <a:lnTo>
                    <a:pt x="156" y="38"/>
                  </a:lnTo>
                  <a:lnTo>
                    <a:pt x="182" y="23"/>
                  </a:lnTo>
                  <a:lnTo>
                    <a:pt x="214" y="38"/>
                  </a:lnTo>
                  <a:lnTo>
                    <a:pt x="263" y="11"/>
                  </a:lnTo>
                  <a:lnTo>
                    <a:pt x="289" y="23"/>
                  </a:lnTo>
                  <a:lnTo>
                    <a:pt x="310" y="61"/>
                  </a:lnTo>
                  <a:lnTo>
                    <a:pt x="299" y="99"/>
                  </a:lnTo>
                  <a:lnTo>
                    <a:pt x="325" y="111"/>
                  </a:lnTo>
                  <a:lnTo>
                    <a:pt x="325" y="350"/>
                  </a:lnTo>
                  <a:lnTo>
                    <a:pt x="143" y="350"/>
                  </a:lnTo>
                </a:path>
              </a:pathLst>
            </a:custGeom>
            <a:solidFill>
              <a:srgbClr val="F76681"/>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24" name="Freeform 55"/>
            <p:cNvSpPr>
              <a:spLocks/>
            </p:cNvSpPr>
            <p:nvPr/>
          </p:nvSpPr>
          <p:spPr bwMode="auto">
            <a:xfrm>
              <a:off x="8928100" y="1612900"/>
              <a:ext cx="758825" cy="406400"/>
            </a:xfrm>
            <a:custGeom>
              <a:avLst/>
              <a:gdLst>
                <a:gd name="T0" fmla="*/ 1041253500 w 552"/>
                <a:gd name="T1" fmla="*/ 0 h 288"/>
                <a:gd name="T2" fmla="*/ 1024245929 w 552"/>
                <a:gd name="T3" fmla="*/ 117483461 h 288"/>
                <a:gd name="T4" fmla="*/ 999678981 w 552"/>
                <a:gd name="T5" fmla="*/ 153325668 h 288"/>
                <a:gd name="T6" fmla="*/ 999678981 w 552"/>
                <a:gd name="T7" fmla="*/ 171246772 h 288"/>
                <a:gd name="T8" fmla="*/ 890074181 w 552"/>
                <a:gd name="T9" fmla="*/ 215053330 h 288"/>
                <a:gd name="T10" fmla="*/ 910860753 w 552"/>
                <a:gd name="T11" fmla="*/ 270807718 h 288"/>
                <a:gd name="T12" fmla="*/ 890074181 w 552"/>
                <a:gd name="T13" fmla="*/ 296694540 h 288"/>
                <a:gd name="T14" fmla="*/ 818263524 w 552"/>
                <a:gd name="T15" fmla="*/ 350457851 h 288"/>
                <a:gd name="T16" fmla="*/ 780468007 w 552"/>
                <a:gd name="T17" fmla="*/ 350457851 h 288"/>
                <a:gd name="T18" fmla="*/ 727555108 w 552"/>
                <a:gd name="T19" fmla="*/ 368378954 h 288"/>
                <a:gd name="T20" fmla="*/ 687870606 w 552"/>
                <a:gd name="T21" fmla="*/ 368378954 h 288"/>
                <a:gd name="T22" fmla="*/ 659523281 w 552"/>
                <a:gd name="T23" fmla="*/ 368378954 h 288"/>
                <a:gd name="T24" fmla="*/ 568816240 w 552"/>
                <a:gd name="T25" fmla="*/ 414176634 h 288"/>
                <a:gd name="T26" fmla="*/ 549918482 w 552"/>
                <a:gd name="T27" fmla="*/ 414176634 h 288"/>
                <a:gd name="T28" fmla="*/ 415745359 w 552"/>
                <a:gd name="T29" fmla="*/ 513738948 h 288"/>
                <a:gd name="T30" fmla="*/ 385509220 w 552"/>
                <a:gd name="T31" fmla="*/ 513738948 h 288"/>
                <a:gd name="T32" fmla="*/ 325036857 w 552"/>
                <a:gd name="T33" fmla="*/ 571484412 h 288"/>
                <a:gd name="T34" fmla="*/ 236218630 w 552"/>
                <a:gd name="T35" fmla="*/ 471922099 h 288"/>
                <a:gd name="T36" fmla="*/ 211651681 w 552"/>
                <a:gd name="T37" fmla="*/ 414176634 h 288"/>
                <a:gd name="T38" fmla="*/ 183305731 w 552"/>
                <a:gd name="T39" fmla="*/ 414176634 h 288"/>
                <a:gd name="T40" fmla="*/ 162519116 w 552"/>
                <a:gd name="T41" fmla="*/ 414176634 h 288"/>
                <a:gd name="T42" fmla="*/ 183305731 w 552"/>
                <a:gd name="T43" fmla="*/ 471922099 h 288"/>
                <a:gd name="T44" fmla="*/ 141731169 w 552"/>
                <a:gd name="T45" fmla="*/ 450018841 h 288"/>
                <a:gd name="T46" fmla="*/ 88818249 w 552"/>
                <a:gd name="T47" fmla="*/ 513738948 h 288"/>
                <a:gd name="T48" fmla="*/ 52912920 w 552"/>
                <a:gd name="T49" fmla="*/ 513738948 h 288"/>
                <a:gd name="T50" fmla="*/ 0 w 552"/>
                <a:gd name="T51" fmla="*/ 314615644 h 288"/>
                <a:gd name="T52" fmla="*/ 141731169 w 552"/>
                <a:gd name="T53" fmla="*/ 270807718 h 288"/>
                <a:gd name="T54" fmla="*/ 141731169 w 552"/>
                <a:gd name="T55" fmla="*/ 252886614 h 288"/>
                <a:gd name="T56" fmla="*/ 183305731 w 552"/>
                <a:gd name="T57" fmla="*/ 215053330 h 288"/>
                <a:gd name="T58" fmla="*/ 257006576 w 552"/>
                <a:gd name="T59" fmla="*/ 117483461 h 288"/>
                <a:gd name="T60" fmla="*/ 366611462 w 552"/>
                <a:gd name="T61" fmla="*/ 71684436 h 288"/>
                <a:gd name="T62" fmla="*/ 434643117 w 552"/>
                <a:gd name="T63" fmla="*/ 53763333 h 288"/>
                <a:gd name="T64" fmla="*/ 455431064 w 552"/>
                <a:gd name="T65" fmla="*/ 71684436 h 288"/>
                <a:gd name="T66" fmla="*/ 508343963 w 552"/>
                <a:gd name="T67" fmla="*/ 71684436 h 288"/>
                <a:gd name="T68" fmla="*/ 529130535 w 552"/>
                <a:gd name="T69" fmla="*/ 71684436 h 288"/>
                <a:gd name="T70" fmla="*/ 687870606 w 552"/>
                <a:gd name="T71" fmla="*/ 0 h 288"/>
                <a:gd name="T72" fmla="*/ 1041253500 w 552"/>
                <a:gd name="T73" fmla="*/ 0 h 2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52"/>
                <a:gd name="T112" fmla="*/ 0 h 288"/>
                <a:gd name="T113" fmla="*/ 552 w 552"/>
                <a:gd name="T114" fmla="*/ 288 h 28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52" h="288">
                  <a:moveTo>
                    <a:pt x="551" y="0"/>
                  </a:moveTo>
                  <a:lnTo>
                    <a:pt x="542" y="59"/>
                  </a:lnTo>
                  <a:lnTo>
                    <a:pt x="529" y="77"/>
                  </a:lnTo>
                  <a:lnTo>
                    <a:pt x="529" y="86"/>
                  </a:lnTo>
                  <a:lnTo>
                    <a:pt x="471" y="108"/>
                  </a:lnTo>
                  <a:lnTo>
                    <a:pt x="482" y="136"/>
                  </a:lnTo>
                  <a:lnTo>
                    <a:pt x="471" y="149"/>
                  </a:lnTo>
                  <a:lnTo>
                    <a:pt x="433" y="176"/>
                  </a:lnTo>
                  <a:lnTo>
                    <a:pt x="413" y="176"/>
                  </a:lnTo>
                  <a:lnTo>
                    <a:pt x="385" y="185"/>
                  </a:lnTo>
                  <a:lnTo>
                    <a:pt x="364" y="185"/>
                  </a:lnTo>
                  <a:lnTo>
                    <a:pt x="349" y="185"/>
                  </a:lnTo>
                  <a:lnTo>
                    <a:pt x="301" y="208"/>
                  </a:lnTo>
                  <a:lnTo>
                    <a:pt x="291" y="208"/>
                  </a:lnTo>
                  <a:lnTo>
                    <a:pt x="220" y="258"/>
                  </a:lnTo>
                  <a:lnTo>
                    <a:pt x="204" y="258"/>
                  </a:lnTo>
                  <a:lnTo>
                    <a:pt x="172" y="287"/>
                  </a:lnTo>
                  <a:lnTo>
                    <a:pt x="125" y="237"/>
                  </a:lnTo>
                  <a:lnTo>
                    <a:pt x="112" y="208"/>
                  </a:lnTo>
                  <a:lnTo>
                    <a:pt x="97" y="208"/>
                  </a:lnTo>
                  <a:lnTo>
                    <a:pt x="86" y="208"/>
                  </a:lnTo>
                  <a:lnTo>
                    <a:pt x="97" y="237"/>
                  </a:lnTo>
                  <a:lnTo>
                    <a:pt x="75" y="226"/>
                  </a:lnTo>
                  <a:lnTo>
                    <a:pt x="47" y="258"/>
                  </a:lnTo>
                  <a:lnTo>
                    <a:pt x="28" y="258"/>
                  </a:lnTo>
                  <a:lnTo>
                    <a:pt x="0" y="158"/>
                  </a:lnTo>
                  <a:lnTo>
                    <a:pt x="75" y="136"/>
                  </a:lnTo>
                  <a:lnTo>
                    <a:pt x="75" y="127"/>
                  </a:lnTo>
                  <a:lnTo>
                    <a:pt x="97" y="108"/>
                  </a:lnTo>
                  <a:lnTo>
                    <a:pt x="136" y="59"/>
                  </a:lnTo>
                  <a:lnTo>
                    <a:pt x="194" y="36"/>
                  </a:lnTo>
                  <a:lnTo>
                    <a:pt x="230" y="27"/>
                  </a:lnTo>
                  <a:lnTo>
                    <a:pt x="241" y="36"/>
                  </a:lnTo>
                  <a:lnTo>
                    <a:pt x="269" y="36"/>
                  </a:lnTo>
                  <a:lnTo>
                    <a:pt x="280" y="36"/>
                  </a:lnTo>
                  <a:lnTo>
                    <a:pt x="364" y="0"/>
                  </a:lnTo>
                  <a:lnTo>
                    <a:pt x="551" y="0"/>
                  </a:lnTo>
                </a:path>
              </a:pathLst>
            </a:custGeom>
            <a:solidFill>
              <a:srgbClr val="FFCC99"/>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25" name="Freeform 56"/>
            <p:cNvSpPr>
              <a:spLocks/>
            </p:cNvSpPr>
            <p:nvPr/>
          </p:nvSpPr>
          <p:spPr bwMode="auto">
            <a:xfrm>
              <a:off x="2106613" y="2501900"/>
              <a:ext cx="482600" cy="514350"/>
            </a:xfrm>
            <a:custGeom>
              <a:avLst/>
              <a:gdLst>
                <a:gd name="T0" fmla="*/ 274112666 w 351"/>
                <a:gd name="T1" fmla="*/ 95841504 h 364"/>
                <a:gd name="T2" fmla="*/ 478278604 w 351"/>
                <a:gd name="T3" fmla="*/ 155743476 h 364"/>
                <a:gd name="T4" fmla="*/ 587923636 w 351"/>
                <a:gd name="T5" fmla="*/ 231618598 h 364"/>
                <a:gd name="T6" fmla="*/ 661650041 w 351"/>
                <a:gd name="T7" fmla="*/ 231618598 h 364"/>
                <a:gd name="T8" fmla="*/ 640855626 w 351"/>
                <a:gd name="T9" fmla="*/ 660910031 h 364"/>
                <a:gd name="T10" fmla="*/ 478278604 w 351"/>
                <a:gd name="T11" fmla="*/ 660910031 h 364"/>
                <a:gd name="T12" fmla="*/ 478278604 w 351"/>
                <a:gd name="T13" fmla="*/ 724805280 h 364"/>
                <a:gd name="T14" fmla="*/ 49150958 w 351"/>
                <a:gd name="T15" fmla="*/ 702840846 h 364"/>
                <a:gd name="T16" fmla="*/ 49150958 w 351"/>
                <a:gd name="T17" fmla="*/ 501173322 h 364"/>
                <a:gd name="T18" fmla="*/ 0 w 351"/>
                <a:gd name="T19" fmla="*/ 401338586 h 364"/>
                <a:gd name="T20" fmla="*/ 49150958 w 351"/>
                <a:gd name="T21" fmla="*/ 401338586 h 364"/>
                <a:gd name="T22" fmla="*/ 49150958 w 351"/>
                <a:gd name="T23" fmla="*/ 255578257 h 364"/>
                <a:gd name="T24" fmla="*/ 109645075 w 351"/>
                <a:gd name="T25" fmla="*/ 155743476 h 364"/>
                <a:gd name="T26" fmla="*/ 109645075 w 351"/>
                <a:gd name="T27" fmla="*/ 77871738 h 364"/>
                <a:gd name="T28" fmla="*/ 143673175 w 351"/>
                <a:gd name="T29" fmla="*/ 0 h 364"/>
                <a:gd name="T30" fmla="*/ 232522460 w 351"/>
                <a:gd name="T31" fmla="*/ 31947635 h 364"/>
                <a:gd name="T32" fmla="*/ 274112666 w 351"/>
                <a:gd name="T33" fmla="*/ 95841504 h 3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51"/>
                <a:gd name="T52" fmla="*/ 0 h 364"/>
                <a:gd name="T53" fmla="*/ 351 w 351"/>
                <a:gd name="T54" fmla="*/ 364 h 3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51" h="364">
                  <a:moveTo>
                    <a:pt x="145" y="48"/>
                  </a:moveTo>
                  <a:lnTo>
                    <a:pt x="253" y="78"/>
                  </a:lnTo>
                  <a:lnTo>
                    <a:pt x="311" y="116"/>
                  </a:lnTo>
                  <a:lnTo>
                    <a:pt x="350" y="116"/>
                  </a:lnTo>
                  <a:lnTo>
                    <a:pt x="339" y="331"/>
                  </a:lnTo>
                  <a:lnTo>
                    <a:pt x="253" y="331"/>
                  </a:lnTo>
                  <a:lnTo>
                    <a:pt x="253" y="363"/>
                  </a:lnTo>
                  <a:lnTo>
                    <a:pt x="26" y="352"/>
                  </a:lnTo>
                  <a:lnTo>
                    <a:pt x="26" y="251"/>
                  </a:lnTo>
                  <a:lnTo>
                    <a:pt x="0" y="201"/>
                  </a:lnTo>
                  <a:lnTo>
                    <a:pt x="26" y="201"/>
                  </a:lnTo>
                  <a:lnTo>
                    <a:pt x="26" y="128"/>
                  </a:lnTo>
                  <a:lnTo>
                    <a:pt x="58" y="78"/>
                  </a:lnTo>
                  <a:lnTo>
                    <a:pt x="58" y="39"/>
                  </a:lnTo>
                  <a:lnTo>
                    <a:pt x="76" y="0"/>
                  </a:lnTo>
                  <a:lnTo>
                    <a:pt x="123" y="16"/>
                  </a:lnTo>
                  <a:lnTo>
                    <a:pt x="145" y="48"/>
                  </a:lnTo>
                </a:path>
              </a:pathLst>
            </a:custGeom>
            <a:solidFill>
              <a:srgbClr val="F76681"/>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26" name="Freeform 57"/>
            <p:cNvSpPr>
              <a:spLocks/>
            </p:cNvSpPr>
            <p:nvPr/>
          </p:nvSpPr>
          <p:spPr bwMode="auto">
            <a:xfrm>
              <a:off x="3078163" y="2500313"/>
              <a:ext cx="477837" cy="496887"/>
            </a:xfrm>
            <a:custGeom>
              <a:avLst/>
              <a:gdLst>
                <a:gd name="T0" fmla="*/ 69760080 w 348"/>
                <a:gd name="T1" fmla="*/ 0 h 352"/>
                <a:gd name="T2" fmla="*/ 654230196 w 348"/>
                <a:gd name="T3" fmla="*/ 35867617 h 352"/>
                <a:gd name="T4" fmla="*/ 633490979 w 348"/>
                <a:gd name="T5" fmla="*/ 378602530 h 352"/>
                <a:gd name="T6" fmla="*/ 559960404 w 348"/>
                <a:gd name="T7" fmla="*/ 500153470 h 352"/>
                <a:gd name="T8" fmla="*/ 559960404 w 348"/>
                <a:gd name="T9" fmla="*/ 677499720 h 352"/>
                <a:gd name="T10" fmla="*/ 544876962 w 348"/>
                <a:gd name="T11" fmla="*/ 699417793 h 352"/>
                <a:gd name="T12" fmla="*/ 382733743 w 348"/>
                <a:gd name="T13" fmla="*/ 699417793 h 352"/>
                <a:gd name="T14" fmla="*/ 382733743 w 348"/>
                <a:gd name="T15" fmla="*/ 555947368 h 352"/>
                <a:gd name="T16" fmla="*/ 320516007 w 348"/>
                <a:gd name="T17" fmla="*/ 577866853 h 352"/>
                <a:gd name="T18" fmla="*/ 231903363 w 348"/>
                <a:gd name="T19" fmla="*/ 555947368 h 352"/>
                <a:gd name="T20" fmla="*/ 137633528 w 348"/>
                <a:gd name="T21" fmla="*/ 500153470 h 352"/>
                <a:gd name="T22" fmla="*/ 69760080 w 348"/>
                <a:gd name="T23" fmla="*/ 402513797 h 352"/>
                <a:gd name="T24" fmla="*/ 0 w 348"/>
                <a:gd name="T25" fmla="*/ 402513797 h 352"/>
                <a:gd name="T26" fmla="*/ 28280262 w 348"/>
                <a:gd name="T27" fmla="*/ 81698380 h 352"/>
                <a:gd name="T28" fmla="*/ 69760080 w 348"/>
                <a:gd name="T29" fmla="*/ 0 h 35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48"/>
                <a:gd name="T46" fmla="*/ 0 h 352"/>
                <a:gd name="T47" fmla="*/ 348 w 348"/>
                <a:gd name="T48" fmla="*/ 352 h 35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48" h="352">
                  <a:moveTo>
                    <a:pt x="37" y="0"/>
                  </a:moveTo>
                  <a:lnTo>
                    <a:pt x="347" y="18"/>
                  </a:lnTo>
                  <a:lnTo>
                    <a:pt x="336" y="190"/>
                  </a:lnTo>
                  <a:lnTo>
                    <a:pt x="297" y="251"/>
                  </a:lnTo>
                  <a:lnTo>
                    <a:pt x="297" y="340"/>
                  </a:lnTo>
                  <a:lnTo>
                    <a:pt x="289" y="351"/>
                  </a:lnTo>
                  <a:lnTo>
                    <a:pt x="203" y="351"/>
                  </a:lnTo>
                  <a:lnTo>
                    <a:pt x="203" y="279"/>
                  </a:lnTo>
                  <a:lnTo>
                    <a:pt x="170" y="290"/>
                  </a:lnTo>
                  <a:lnTo>
                    <a:pt x="123" y="279"/>
                  </a:lnTo>
                  <a:lnTo>
                    <a:pt x="73" y="251"/>
                  </a:lnTo>
                  <a:lnTo>
                    <a:pt x="37" y="202"/>
                  </a:lnTo>
                  <a:lnTo>
                    <a:pt x="0" y="202"/>
                  </a:lnTo>
                  <a:lnTo>
                    <a:pt x="15" y="41"/>
                  </a:lnTo>
                  <a:lnTo>
                    <a:pt x="37" y="0"/>
                  </a:lnTo>
                </a:path>
              </a:pathLst>
            </a:custGeom>
            <a:solidFill>
              <a:srgbClr val="F76681"/>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27" name="Freeform 58"/>
            <p:cNvSpPr>
              <a:spLocks/>
            </p:cNvSpPr>
            <p:nvPr/>
          </p:nvSpPr>
          <p:spPr bwMode="auto">
            <a:xfrm>
              <a:off x="3167063" y="1722438"/>
              <a:ext cx="588962" cy="433387"/>
            </a:xfrm>
            <a:custGeom>
              <a:avLst/>
              <a:gdLst>
                <a:gd name="T0" fmla="*/ 719565666 w 428"/>
                <a:gd name="T1" fmla="*/ 21922038 h 307"/>
                <a:gd name="T2" fmla="*/ 719565666 w 428"/>
                <a:gd name="T3" fmla="*/ 67756594 h 307"/>
                <a:gd name="T4" fmla="*/ 808565127 w 428"/>
                <a:gd name="T5" fmla="*/ 217221472 h 307"/>
                <a:gd name="T6" fmla="*/ 677906249 w 428"/>
                <a:gd name="T7" fmla="*/ 245120572 h 307"/>
                <a:gd name="T8" fmla="*/ 677906249 w 428"/>
                <a:gd name="T9" fmla="*/ 414512796 h 307"/>
                <a:gd name="T10" fmla="*/ 609738045 w 428"/>
                <a:gd name="T11" fmla="*/ 458355450 h 307"/>
                <a:gd name="T12" fmla="*/ 496122079 w 428"/>
                <a:gd name="T13" fmla="*/ 609812147 h 307"/>
                <a:gd name="T14" fmla="*/ 496122079 w 428"/>
                <a:gd name="T15" fmla="*/ 583904932 h 307"/>
                <a:gd name="T16" fmla="*/ 0 w 428"/>
                <a:gd name="T17" fmla="*/ 556005831 h 307"/>
                <a:gd name="T18" fmla="*/ 39765943 w 428"/>
                <a:gd name="T19" fmla="*/ 0 h 307"/>
                <a:gd name="T20" fmla="*/ 719565666 w 428"/>
                <a:gd name="T21" fmla="*/ 21922038 h 30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28"/>
                <a:gd name="T34" fmla="*/ 0 h 307"/>
                <a:gd name="T35" fmla="*/ 428 w 428"/>
                <a:gd name="T36" fmla="*/ 307 h 30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28" h="307">
                  <a:moveTo>
                    <a:pt x="380" y="11"/>
                  </a:moveTo>
                  <a:lnTo>
                    <a:pt x="380" y="34"/>
                  </a:lnTo>
                  <a:lnTo>
                    <a:pt x="427" y="109"/>
                  </a:lnTo>
                  <a:lnTo>
                    <a:pt x="358" y="123"/>
                  </a:lnTo>
                  <a:lnTo>
                    <a:pt x="358" y="208"/>
                  </a:lnTo>
                  <a:lnTo>
                    <a:pt x="322" y="230"/>
                  </a:lnTo>
                  <a:lnTo>
                    <a:pt x="262" y="306"/>
                  </a:lnTo>
                  <a:lnTo>
                    <a:pt x="262" y="293"/>
                  </a:lnTo>
                  <a:lnTo>
                    <a:pt x="0" y="279"/>
                  </a:lnTo>
                  <a:lnTo>
                    <a:pt x="21" y="0"/>
                  </a:lnTo>
                  <a:lnTo>
                    <a:pt x="380" y="11"/>
                  </a:lnTo>
                </a:path>
              </a:pathLst>
            </a:custGeom>
            <a:solidFill>
              <a:srgbClr val="F76681"/>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28" name="Freeform 59"/>
            <p:cNvSpPr>
              <a:spLocks/>
            </p:cNvSpPr>
            <p:nvPr/>
          </p:nvSpPr>
          <p:spPr bwMode="auto">
            <a:xfrm>
              <a:off x="4030663" y="2317750"/>
              <a:ext cx="598487" cy="452438"/>
            </a:xfrm>
            <a:custGeom>
              <a:avLst/>
              <a:gdLst>
                <a:gd name="T0" fmla="*/ 393726085 w 435"/>
                <a:gd name="T1" fmla="*/ 21989898 h 320"/>
                <a:gd name="T2" fmla="*/ 456192976 w 435"/>
                <a:gd name="T3" fmla="*/ 21989898 h 320"/>
                <a:gd name="T4" fmla="*/ 711735847 w 435"/>
                <a:gd name="T5" fmla="*/ 43978382 h 320"/>
                <a:gd name="T6" fmla="*/ 821524645 w 435"/>
                <a:gd name="T7" fmla="*/ 75962919 h 320"/>
                <a:gd name="T8" fmla="*/ 800702806 w 435"/>
                <a:gd name="T9" fmla="*/ 215894936 h 320"/>
                <a:gd name="T10" fmla="*/ 781774112 w 435"/>
                <a:gd name="T11" fmla="*/ 439785298 h 320"/>
                <a:gd name="T12" fmla="*/ 728771568 w 435"/>
                <a:gd name="T13" fmla="*/ 461775190 h 320"/>
                <a:gd name="T14" fmla="*/ 747701638 w 435"/>
                <a:gd name="T15" fmla="*/ 493759716 h 320"/>
                <a:gd name="T16" fmla="*/ 690914008 w 435"/>
                <a:gd name="T17" fmla="*/ 493759716 h 320"/>
                <a:gd name="T18" fmla="*/ 637911464 w 435"/>
                <a:gd name="T19" fmla="*/ 561725775 h 320"/>
                <a:gd name="T20" fmla="*/ 618982770 w 435"/>
                <a:gd name="T21" fmla="*/ 561725775 h 320"/>
                <a:gd name="T22" fmla="*/ 435369762 w 435"/>
                <a:gd name="T23" fmla="*/ 615700194 h 320"/>
                <a:gd name="T24" fmla="*/ 304759212 w 435"/>
                <a:gd name="T25" fmla="*/ 593710302 h 320"/>
                <a:gd name="T26" fmla="*/ 255542957 w 435"/>
                <a:gd name="T27" fmla="*/ 561725775 h 320"/>
                <a:gd name="T28" fmla="*/ 183613094 w 435"/>
                <a:gd name="T29" fmla="*/ 593710302 h 320"/>
                <a:gd name="T30" fmla="*/ 183613094 w 435"/>
                <a:gd name="T31" fmla="*/ 615700194 h 320"/>
                <a:gd name="T32" fmla="*/ 141967999 w 435"/>
                <a:gd name="T33" fmla="*/ 637688673 h 320"/>
                <a:gd name="T34" fmla="*/ 0 w 435"/>
                <a:gd name="T35" fmla="*/ 539737297 h 320"/>
                <a:gd name="T36" fmla="*/ 32179341 w 435"/>
                <a:gd name="T37" fmla="*/ 461775190 h 320"/>
                <a:gd name="T38" fmla="*/ 53001190 w 435"/>
                <a:gd name="T39" fmla="*/ 461775190 h 320"/>
                <a:gd name="T40" fmla="*/ 32179341 w 435"/>
                <a:gd name="T41" fmla="*/ 439785298 h 320"/>
                <a:gd name="T42" fmla="*/ 53001190 w 435"/>
                <a:gd name="T43" fmla="*/ 259873307 h 320"/>
                <a:gd name="T44" fmla="*/ 73823028 w 435"/>
                <a:gd name="T45" fmla="*/ 143930414 h 320"/>
                <a:gd name="T46" fmla="*/ 162791213 w 435"/>
                <a:gd name="T47" fmla="*/ 121940522 h 320"/>
                <a:gd name="T48" fmla="*/ 212006135 w 435"/>
                <a:gd name="T49" fmla="*/ 75962919 h 320"/>
                <a:gd name="T50" fmla="*/ 304759212 w 435"/>
                <a:gd name="T51" fmla="*/ 75962919 h 320"/>
                <a:gd name="T52" fmla="*/ 325581050 w 435"/>
                <a:gd name="T53" fmla="*/ 21989898 h 320"/>
                <a:gd name="T54" fmla="*/ 325581050 w 435"/>
                <a:gd name="T55" fmla="*/ 0 h 320"/>
                <a:gd name="T56" fmla="*/ 393726085 w 435"/>
                <a:gd name="T57" fmla="*/ 21989898 h 32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435"/>
                <a:gd name="T88" fmla="*/ 0 h 320"/>
                <a:gd name="T89" fmla="*/ 435 w 435"/>
                <a:gd name="T90" fmla="*/ 320 h 32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435" h="320">
                  <a:moveTo>
                    <a:pt x="208" y="11"/>
                  </a:moveTo>
                  <a:lnTo>
                    <a:pt x="241" y="11"/>
                  </a:lnTo>
                  <a:lnTo>
                    <a:pt x="376" y="22"/>
                  </a:lnTo>
                  <a:lnTo>
                    <a:pt x="434" y="38"/>
                  </a:lnTo>
                  <a:lnTo>
                    <a:pt x="423" y="108"/>
                  </a:lnTo>
                  <a:lnTo>
                    <a:pt x="413" y="220"/>
                  </a:lnTo>
                  <a:lnTo>
                    <a:pt x="385" y="231"/>
                  </a:lnTo>
                  <a:lnTo>
                    <a:pt x="395" y="247"/>
                  </a:lnTo>
                  <a:lnTo>
                    <a:pt x="365" y="247"/>
                  </a:lnTo>
                  <a:lnTo>
                    <a:pt x="337" y="281"/>
                  </a:lnTo>
                  <a:lnTo>
                    <a:pt x="327" y="281"/>
                  </a:lnTo>
                  <a:lnTo>
                    <a:pt x="230" y="308"/>
                  </a:lnTo>
                  <a:lnTo>
                    <a:pt x="161" y="297"/>
                  </a:lnTo>
                  <a:lnTo>
                    <a:pt x="135" y="281"/>
                  </a:lnTo>
                  <a:lnTo>
                    <a:pt x="97" y="297"/>
                  </a:lnTo>
                  <a:lnTo>
                    <a:pt x="97" y="308"/>
                  </a:lnTo>
                  <a:lnTo>
                    <a:pt x="75" y="319"/>
                  </a:lnTo>
                  <a:lnTo>
                    <a:pt x="0" y="270"/>
                  </a:lnTo>
                  <a:lnTo>
                    <a:pt x="17" y="231"/>
                  </a:lnTo>
                  <a:lnTo>
                    <a:pt x="28" y="231"/>
                  </a:lnTo>
                  <a:lnTo>
                    <a:pt x="17" y="220"/>
                  </a:lnTo>
                  <a:lnTo>
                    <a:pt x="28" y="130"/>
                  </a:lnTo>
                  <a:lnTo>
                    <a:pt x="39" y="72"/>
                  </a:lnTo>
                  <a:lnTo>
                    <a:pt x="86" y="61"/>
                  </a:lnTo>
                  <a:lnTo>
                    <a:pt x="112" y="38"/>
                  </a:lnTo>
                  <a:lnTo>
                    <a:pt x="161" y="38"/>
                  </a:lnTo>
                  <a:lnTo>
                    <a:pt x="172" y="11"/>
                  </a:lnTo>
                  <a:lnTo>
                    <a:pt x="172" y="0"/>
                  </a:lnTo>
                  <a:lnTo>
                    <a:pt x="208" y="11"/>
                  </a:lnTo>
                </a:path>
              </a:pathLst>
            </a:custGeom>
            <a:solidFill>
              <a:srgbClr val="A3F25F"/>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29" name="Freeform 60"/>
            <p:cNvSpPr>
              <a:spLocks/>
            </p:cNvSpPr>
            <p:nvPr/>
          </p:nvSpPr>
          <p:spPr bwMode="auto">
            <a:xfrm>
              <a:off x="3773488" y="1878013"/>
              <a:ext cx="508000" cy="228600"/>
            </a:xfrm>
            <a:custGeom>
              <a:avLst/>
              <a:gdLst>
                <a:gd name="T0" fmla="*/ 0 w 370"/>
                <a:gd name="T1" fmla="*/ 22177037 h 161"/>
                <a:gd name="T2" fmla="*/ 64091752 w 370"/>
                <a:gd name="T3" fmla="*/ 22177037 h 161"/>
                <a:gd name="T4" fmla="*/ 154574781 w 370"/>
                <a:gd name="T5" fmla="*/ 46368877 h 161"/>
                <a:gd name="T6" fmla="*/ 243172741 w 370"/>
                <a:gd name="T7" fmla="*/ 76609391 h 161"/>
                <a:gd name="T8" fmla="*/ 335539467 w 370"/>
                <a:gd name="T9" fmla="*/ 46368877 h 161"/>
                <a:gd name="T10" fmla="*/ 405286557 w 370"/>
                <a:gd name="T11" fmla="*/ 0 h 161"/>
                <a:gd name="T12" fmla="*/ 582482390 w 370"/>
                <a:gd name="T13" fmla="*/ 0 h 161"/>
                <a:gd name="T14" fmla="*/ 606987204 w 370"/>
                <a:gd name="T15" fmla="*/ 46368877 h 161"/>
                <a:gd name="T16" fmla="*/ 695585121 w 370"/>
                <a:gd name="T17" fmla="*/ 46368877 h 161"/>
                <a:gd name="T18" fmla="*/ 674849117 w 370"/>
                <a:gd name="T19" fmla="*/ 217733697 h 161"/>
                <a:gd name="T20" fmla="*/ 622067934 w 370"/>
                <a:gd name="T21" fmla="*/ 322567345 h 161"/>
                <a:gd name="T22" fmla="*/ 606987204 w 370"/>
                <a:gd name="T23" fmla="*/ 300390314 h 161"/>
                <a:gd name="T24" fmla="*/ 473148470 w 370"/>
                <a:gd name="T25" fmla="*/ 268133588 h 161"/>
                <a:gd name="T26" fmla="*/ 335539467 w 370"/>
                <a:gd name="T27" fmla="*/ 199589111 h 161"/>
                <a:gd name="T28" fmla="*/ 295953923 w 370"/>
                <a:gd name="T29" fmla="*/ 199589111 h 161"/>
                <a:gd name="T30" fmla="*/ 222436737 w 370"/>
                <a:gd name="T31" fmla="*/ 217733697 h 161"/>
                <a:gd name="T32" fmla="*/ 64091752 w 370"/>
                <a:gd name="T33" fmla="*/ 199589111 h 161"/>
                <a:gd name="T34" fmla="*/ 0 w 370"/>
                <a:gd name="T35" fmla="*/ 22177037 h 16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70"/>
                <a:gd name="T55" fmla="*/ 0 h 161"/>
                <a:gd name="T56" fmla="*/ 370 w 370"/>
                <a:gd name="T57" fmla="*/ 161 h 16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70" h="161">
                  <a:moveTo>
                    <a:pt x="0" y="11"/>
                  </a:moveTo>
                  <a:lnTo>
                    <a:pt x="34" y="11"/>
                  </a:lnTo>
                  <a:lnTo>
                    <a:pt x="82" y="23"/>
                  </a:lnTo>
                  <a:lnTo>
                    <a:pt x="129" y="38"/>
                  </a:lnTo>
                  <a:lnTo>
                    <a:pt x="178" y="23"/>
                  </a:lnTo>
                  <a:lnTo>
                    <a:pt x="215" y="0"/>
                  </a:lnTo>
                  <a:lnTo>
                    <a:pt x="309" y="0"/>
                  </a:lnTo>
                  <a:lnTo>
                    <a:pt x="322" y="23"/>
                  </a:lnTo>
                  <a:lnTo>
                    <a:pt x="369" y="23"/>
                  </a:lnTo>
                  <a:lnTo>
                    <a:pt x="358" y="108"/>
                  </a:lnTo>
                  <a:lnTo>
                    <a:pt x="330" y="160"/>
                  </a:lnTo>
                  <a:lnTo>
                    <a:pt x="322" y="149"/>
                  </a:lnTo>
                  <a:lnTo>
                    <a:pt x="251" y="133"/>
                  </a:lnTo>
                  <a:lnTo>
                    <a:pt x="178" y="99"/>
                  </a:lnTo>
                  <a:lnTo>
                    <a:pt x="157" y="99"/>
                  </a:lnTo>
                  <a:lnTo>
                    <a:pt x="118" y="108"/>
                  </a:lnTo>
                  <a:lnTo>
                    <a:pt x="34" y="99"/>
                  </a:lnTo>
                  <a:lnTo>
                    <a:pt x="0" y="11"/>
                  </a:lnTo>
                </a:path>
              </a:pathLst>
            </a:custGeom>
            <a:solidFill>
              <a:srgbClr val="FCFEB9"/>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30" name="Freeform 61"/>
            <p:cNvSpPr>
              <a:spLocks/>
            </p:cNvSpPr>
            <p:nvPr/>
          </p:nvSpPr>
          <p:spPr bwMode="auto">
            <a:xfrm>
              <a:off x="3727450" y="2014538"/>
              <a:ext cx="541338" cy="530225"/>
            </a:xfrm>
            <a:custGeom>
              <a:avLst/>
              <a:gdLst>
                <a:gd name="T0" fmla="*/ 159379267 w 393"/>
                <a:gd name="T1" fmla="*/ 525792325 h 375"/>
                <a:gd name="T2" fmla="*/ 36050631 w 393"/>
                <a:gd name="T3" fmla="*/ 503800013 h 375"/>
                <a:gd name="T4" fmla="*/ 0 w 393"/>
                <a:gd name="T5" fmla="*/ 447822410 h 375"/>
                <a:gd name="T6" fmla="*/ 64510135 w 393"/>
                <a:gd name="T7" fmla="*/ 343864321 h 375"/>
                <a:gd name="T8" fmla="*/ 159379267 w 393"/>
                <a:gd name="T9" fmla="*/ 203918901 h 375"/>
                <a:gd name="T10" fmla="*/ 130918396 w 393"/>
                <a:gd name="T11" fmla="*/ 0 h 375"/>
                <a:gd name="T12" fmla="*/ 288399538 w 393"/>
                <a:gd name="T13" fmla="*/ 27988812 h 375"/>
                <a:gd name="T14" fmla="*/ 362397613 w 393"/>
                <a:gd name="T15" fmla="*/ 0 h 375"/>
                <a:gd name="T16" fmla="*/ 402241730 w 393"/>
                <a:gd name="T17" fmla="*/ 0 h 375"/>
                <a:gd name="T18" fmla="*/ 540749833 w 393"/>
                <a:gd name="T19" fmla="*/ 71972033 h 375"/>
                <a:gd name="T20" fmla="*/ 675463061 w 393"/>
                <a:gd name="T21" fmla="*/ 103959459 h 375"/>
                <a:gd name="T22" fmla="*/ 694437434 w 393"/>
                <a:gd name="T23" fmla="*/ 125950357 h 375"/>
                <a:gd name="T24" fmla="*/ 743769599 w 393"/>
                <a:gd name="T25" fmla="*/ 425831512 h 375"/>
                <a:gd name="T26" fmla="*/ 743769599 w 393"/>
                <a:gd name="T27" fmla="*/ 447822410 h 375"/>
                <a:gd name="T28" fmla="*/ 722898477 w 393"/>
                <a:gd name="T29" fmla="*/ 503800013 h 375"/>
                <a:gd name="T30" fmla="*/ 633720818 w 393"/>
                <a:gd name="T31" fmla="*/ 503800013 h 375"/>
                <a:gd name="T32" fmla="*/ 580595328 w 393"/>
                <a:gd name="T33" fmla="*/ 543784620 h 375"/>
                <a:gd name="T34" fmla="*/ 491419218 w 393"/>
                <a:gd name="T35" fmla="*/ 571773422 h 375"/>
                <a:gd name="T36" fmla="*/ 470548096 w 393"/>
                <a:gd name="T37" fmla="*/ 689726530 h 375"/>
                <a:gd name="T38" fmla="*/ 313065534 w 393"/>
                <a:gd name="T39" fmla="*/ 689726530 h 375"/>
                <a:gd name="T40" fmla="*/ 267529794 w 393"/>
                <a:gd name="T41" fmla="*/ 747703610 h 375"/>
                <a:gd name="T42" fmla="*/ 178352263 w 393"/>
                <a:gd name="T43" fmla="*/ 689726530 h 375"/>
                <a:gd name="T44" fmla="*/ 89176132 w 393"/>
                <a:gd name="T45" fmla="*/ 669734933 h 375"/>
                <a:gd name="T46" fmla="*/ 159379267 w 393"/>
                <a:gd name="T47" fmla="*/ 525792325 h 37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93"/>
                <a:gd name="T73" fmla="*/ 0 h 375"/>
                <a:gd name="T74" fmla="*/ 393 w 393"/>
                <a:gd name="T75" fmla="*/ 375 h 37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93" h="375">
                  <a:moveTo>
                    <a:pt x="84" y="263"/>
                  </a:moveTo>
                  <a:lnTo>
                    <a:pt x="19" y="252"/>
                  </a:lnTo>
                  <a:lnTo>
                    <a:pt x="0" y="224"/>
                  </a:lnTo>
                  <a:lnTo>
                    <a:pt x="34" y="172"/>
                  </a:lnTo>
                  <a:lnTo>
                    <a:pt x="84" y="102"/>
                  </a:lnTo>
                  <a:lnTo>
                    <a:pt x="69" y="0"/>
                  </a:lnTo>
                  <a:lnTo>
                    <a:pt x="152" y="14"/>
                  </a:lnTo>
                  <a:lnTo>
                    <a:pt x="191" y="0"/>
                  </a:lnTo>
                  <a:lnTo>
                    <a:pt x="212" y="0"/>
                  </a:lnTo>
                  <a:lnTo>
                    <a:pt x="285" y="36"/>
                  </a:lnTo>
                  <a:lnTo>
                    <a:pt x="356" y="52"/>
                  </a:lnTo>
                  <a:lnTo>
                    <a:pt x="366" y="63"/>
                  </a:lnTo>
                  <a:lnTo>
                    <a:pt x="392" y="213"/>
                  </a:lnTo>
                  <a:lnTo>
                    <a:pt x="392" y="224"/>
                  </a:lnTo>
                  <a:lnTo>
                    <a:pt x="381" y="252"/>
                  </a:lnTo>
                  <a:lnTo>
                    <a:pt x="334" y="252"/>
                  </a:lnTo>
                  <a:lnTo>
                    <a:pt x="306" y="272"/>
                  </a:lnTo>
                  <a:lnTo>
                    <a:pt x="259" y="286"/>
                  </a:lnTo>
                  <a:lnTo>
                    <a:pt x="248" y="345"/>
                  </a:lnTo>
                  <a:lnTo>
                    <a:pt x="165" y="345"/>
                  </a:lnTo>
                  <a:lnTo>
                    <a:pt x="141" y="374"/>
                  </a:lnTo>
                  <a:lnTo>
                    <a:pt x="94" y="345"/>
                  </a:lnTo>
                  <a:lnTo>
                    <a:pt x="47" y="335"/>
                  </a:lnTo>
                  <a:lnTo>
                    <a:pt x="84" y="263"/>
                  </a:lnTo>
                </a:path>
              </a:pathLst>
            </a:custGeom>
            <a:solidFill>
              <a:srgbClr val="FCFEB9"/>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31" name="Freeform 62"/>
            <p:cNvSpPr>
              <a:spLocks/>
            </p:cNvSpPr>
            <p:nvPr/>
          </p:nvSpPr>
          <p:spPr bwMode="auto">
            <a:xfrm>
              <a:off x="6127750" y="1697038"/>
              <a:ext cx="387350" cy="354012"/>
            </a:xfrm>
            <a:custGeom>
              <a:avLst/>
              <a:gdLst>
                <a:gd name="T0" fmla="*/ 109430491 w 282"/>
                <a:gd name="T1" fmla="*/ 0 h 251"/>
                <a:gd name="T2" fmla="*/ 143390907 w 282"/>
                <a:gd name="T3" fmla="*/ 31828644 h 251"/>
                <a:gd name="T4" fmla="*/ 183011893 w 282"/>
                <a:gd name="T5" fmla="*/ 31828644 h 251"/>
                <a:gd name="T6" fmla="*/ 162258415 w 282"/>
                <a:gd name="T7" fmla="*/ 0 h 251"/>
                <a:gd name="T8" fmla="*/ 203766701 w 282"/>
                <a:gd name="T9" fmla="*/ 0 h 251"/>
                <a:gd name="T10" fmla="*/ 232067964 w 282"/>
                <a:gd name="T11" fmla="*/ 53709694 h 251"/>
                <a:gd name="T12" fmla="*/ 277348060 w 282"/>
                <a:gd name="T13" fmla="*/ 53709694 h 251"/>
                <a:gd name="T14" fmla="*/ 415079857 w 282"/>
                <a:gd name="T15" fmla="*/ 77580816 h 251"/>
                <a:gd name="T16" fmla="*/ 530169459 w 282"/>
                <a:gd name="T17" fmla="*/ 198925165 h 251"/>
                <a:gd name="T18" fmla="*/ 530169459 w 282"/>
                <a:gd name="T19" fmla="*/ 379946636 h 251"/>
                <a:gd name="T20" fmla="*/ 477341535 w 282"/>
                <a:gd name="T21" fmla="*/ 451558592 h 251"/>
                <a:gd name="T22" fmla="*/ 415079857 w 282"/>
                <a:gd name="T23" fmla="*/ 497312164 h 251"/>
                <a:gd name="T24" fmla="*/ 383005367 w 282"/>
                <a:gd name="T25" fmla="*/ 497312164 h 251"/>
                <a:gd name="T26" fmla="*/ 326404131 w 282"/>
                <a:gd name="T27" fmla="*/ 497312164 h 251"/>
                <a:gd name="T28" fmla="*/ 143390907 w 282"/>
                <a:gd name="T29" fmla="*/ 497312164 h 251"/>
                <a:gd name="T30" fmla="*/ 94336210 w 282"/>
                <a:gd name="T31" fmla="*/ 451558592 h 251"/>
                <a:gd name="T32" fmla="*/ 94336210 w 282"/>
                <a:gd name="T33" fmla="*/ 479408470 h 251"/>
                <a:gd name="T34" fmla="*/ 69809527 w 282"/>
                <a:gd name="T35" fmla="*/ 451558592 h 251"/>
                <a:gd name="T36" fmla="*/ 20753440 w 282"/>
                <a:gd name="T37" fmla="*/ 451558592 h 251"/>
                <a:gd name="T38" fmla="*/ 0 w 282"/>
                <a:gd name="T39" fmla="*/ 397848920 h 251"/>
                <a:gd name="T40" fmla="*/ 20753440 w 282"/>
                <a:gd name="T41" fmla="*/ 181021427 h 251"/>
                <a:gd name="T42" fmla="*/ 52827945 w 282"/>
                <a:gd name="T43" fmla="*/ 53709694 h 251"/>
                <a:gd name="T44" fmla="*/ 109430491 w 282"/>
                <a:gd name="T45" fmla="*/ 0 h 25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82"/>
                <a:gd name="T70" fmla="*/ 0 h 251"/>
                <a:gd name="T71" fmla="*/ 282 w 282"/>
                <a:gd name="T72" fmla="*/ 251 h 25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82" h="251">
                  <a:moveTo>
                    <a:pt x="58" y="0"/>
                  </a:moveTo>
                  <a:lnTo>
                    <a:pt x="76" y="16"/>
                  </a:lnTo>
                  <a:lnTo>
                    <a:pt x="97" y="16"/>
                  </a:lnTo>
                  <a:lnTo>
                    <a:pt x="86" y="0"/>
                  </a:lnTo>
                  <a:lnTo>
                    <a:pt x="108" y="0"/>
                  </a:lnTo>
                  <a:lnTo>
                    <a:pt x="123" y="27"/>
                  </a:lnTo>
                  <a:lnTo>
                    <a:pt x="147" y="27"/>
                  </a:lnTo>
                  <a:lnTo>
                    <a:pt x="220" y="39"/>
                  </a:lnTo>
                  <a:lnTo>
                    <a:pt x="281" y="100"/>
                  </a:lnTo>
                  <a:lnTo>
                    <a:pt x="281" y="191"/>
                  </a:lnTo>
                  <a:lnTo>
                    <a:pt x="253" y="227"/>
                  </a:lnTo>
                  <a:lnTo>
                    <a:pt x="220" y="250"/>
                  </a:lnTo>
                  <a:lnTo>
                    <a:pt x="203" y="250"/>
                  </a:lnTo>
                  <a:lnTo>
                    <a:pt x="173" y="250"/>
                  </a:lnTo>
                  <a:lnTo>
                    <a:pt x="76" y="250"/>
                  </a:lnTo>
                  <a:lnTo>
                    <a:pt x="50" y="227"/>
                  </a:lnTo>
                  <a:lnTo>
                    <a:pt x="50" y="241"/>
                  </a:lnTo>
                  <a:lnTo>
                    <a:pt x="37" y="227"/>
                  </a:lnTo>
                  <a:lnTo>
                    <a:pt x="11" y="227"/>
                  </a:lnTo>
                  <a:lnTo>
                    <a:pt x="0" y="200"/>
                  </a:lnTo>
                  <a:lnTo>
                    <a:pt x="11" y="91"/>
                  </a:lnTo>
                  <a:lnTo>
                    <a:pt x="28" y="27"/>
                  </a:lnTo>
                  <a:lnTo>
                    <a:pt x="58" y="0"/>
                  </a:lnTo>
                </a:path>
              </a:pathLst>
            </a:custGeom>
            <a:solidFill>
              <a:srgbClr val="FCD1C1"/>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32" name="Freeform 63"/>
            <p:cNvSpPr>
              <a:spLocks/>
            </p:cNvSpPr>
            <p:nvPr/>
          </p:nvSpPr>
          <p:spPr bwMode="auto">
            <a:xfrm>
              <a:off x="8472488" y="2089150"/>
              <a:ext cx="522287" cy="347663"/>
            </a:xfrm>
            <a:custGeom>
              <a:avLst/>
              <a:gdLst>
                <a:gd name="T0" fmla="*/ 695183188 w 380"/>
                <a:gd name="T1" fmla="*/ 165777310 h 246"/>
                <a:gd name="T2" fmla="*/ 680069856 w 380"/>
                <a:gd name="T3" fmla="*/ 165777310 h 246"/>
                <a:gd name="T4" fmla="*/ 695183188 w 380"/>
                <a:gd name="T5" fmla="*/ 219704677 h 246"/>
                <a:gd name="T6" fmla="*/ 680069856 w 380"/>
                <a:gd name="T7" fmla="*/ 295602601 h 246"/>
                <a:gd name="T8" fmla="*/ 655512754 w 380"/>
                <a:gd name="T9" fmla="*/ 295602601 h 246"/>
                <a:gd name="T10" fmla="*/ 606395801 w 380"/>
                <a:gd name="T11" fmla="*/ 489342794 h 246"/>
                <a:gd name="T12" fmla="*/ 536500078 w 380"/>
                <a:gd name="T13" fmla="*/ 439409355 h 246"/>
                <a:gd name="T14" fmla="*/ 496829644 w 380"/>
                <a:gd name="T15" fmla="*/ 439409355 h 246"/>
                <a:gd name="T16" fmla="*/ 476049501 w 380"/>
                <a:gd name="T17" fmla="*/ 417438755 h 246"/>
                <a:gd name="T18" fmla="*/ 402375445 w 380"/>
                <a:gd name="T19" fmla="*/ 439409355 h 246"/>
                <a:gd name="T20" fmla="*/ 387262114 w 380"/>
                <a:gd name="T21" fmla="*/ 439409355 h 246"/>
                <a:gd name="T22" fmla="*/ 313587972 w 380"/>
                <a:gd name="T23" fmla="*/ 439409355 h 246"/>
                <a:gd name="T24" fmla="*/ 151126487 w 380"/>
                <a:gd name="T25" fmla="*/ 295602601 h 246"/>
                <a:gd name="T26" fmla="*/ 88787409 w 380"/>
                <a:gd name="T27" fmla="*/ 237679981 h 246"/>
                <a:gd name="T28" fmla="*/ 41560298 w 380"/>
                <a:gd name="T29" fmla="*/ 237679981 h 246"/>
                <a:gd name="T30" fmla="*/ 0 w 380"/>
                <a:gd name="T31" fmla="*/ 165777310 h 246"/>
                <a:gd name="T32" fmla="*/ 20780149 w 380"/>
                <a:gd name="T33" fmla="*/ 143806710 h 246"/>
                <a:gd name="T34" fmla="*/ 60450599 w 380"/>
                <a:gd name="T35" fmla="*/ 165777310 h 246"/>
                <a:gd name="T36" fmla="*/ 41560298 w 380"/>
                <a:gd name="T37" fmla="*/ 97868568 h 246"/>
                <a:gd name="T38" fmla="*/ 88787409 w 380"/>
                <a:gd name="T39" fmla="*/ 121836110 h 246"/>
                <a:gd name="T40" fmla="*/ 88787409 w 380"/>
                <a:gd name="T41" fmla="*/ 143806710 h 246"/>
                <a:gd name="T42" fmla="*/ 130346343 w 380"/>
                <a:gd name="T43" fmla="*/ 143806710 h 246"/>
                <a:gd name="T44" fmla="*/ 109566199 w 380"/>
                <a:gd name="T45" fmla="*/ 67908765 h 246"/>
                <a:gd name="T46" fmla="*/ 151126487 w 380"/>
                <a:gd name="T47" fmla="*/ 97868568 h 246"/>
                <a:gd name="T48" fmla="*/ 179463296 w 380"/>
                <a:gd name="T49" fmla="*/ 43941212 h 246"/>
                <a:gd name="T50" fmla="*/ 222912106 w 380"/>
                <a:gd name="T51" fmla="*/ 43941212 h 246"/>
                <a:gd name="T52" fmla="*/ 222912106 w 380"/>
                <a:gd name="T53" fmla="*/ 0 h 246"/>
                <a:gd name="T54" fmla="*/ 222912106 w 380"/>
                <a:gd name="T55" fmla="*/ 21970606 h 246"/>
                <a:gd name="T56" fmla="*/ 260694060 w 380"/>
                <a:gd name="T57" fmla="*/ 0 h 246"/>
                <a:gd name="T58" fmla="*/ 260694060 w 380"/>
                <a:gd name="T59" fmla="*/ 43941212 h 246"/>
                <a:gd name="T60" fmla="*/ 292807828 w 380"/>
                <a:gd name="T61" fmla="*/ 21970606 h 246"/>
                <a:gd name="T62" fmla="*/ 313587972 w 380"/>
                <a:gd name="T63" fmla="*/ 43941212 h 246"/>
                <a:gd name="T64" fmla="*/ 353258406 w 380"/>
                <a:gd name="T65" fmla="*/ 21970606 h 246"/>
                <a:gd name="T66" fmla="*/ 387262114 w 380"/>
                <a:gd name="T67" fmla="*/ 43941212 h 246"/>
                <a:gd name="T68" fmla="*/ 476049501 w 380"/>
                <a:gd name="T69" fmla="*/ 43941212 h 246"/>
                <a:gd name="T70" fmla="*/ 476049501 w 380"/>
                <a:gd name="T71" fmla="*/ 67908765 h 246"/>
                <a:gd name="T72" fmla="*/ 496829644 w 380"/>
                <a:gd name="T73" fmla="*/ 43941212 h 246"/>
                <a:gd name="T74" fmla="*/ 627175944 w 380"/>
                <a:gd name="T75" fmla="*/ 97868568 h 246"/>
                <a:gd name="T76" fmla="*/ 715963331 w 380"/>
                <a:gd name="T77" fmla="*/ 165777310 h 246"/>
                <a:gd name="T78" fmla="*/ 695183188 w 380"/>
                <a:gd name="T79" fmla="*/ 165777310 h 24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80"/>
                <a:gd name="T121" fmla="*/ 0 h 246"/>
                <a:gd name="T122" fmla="*/ 380 w 380"/>
                <a:gd name="T123" fmla="*/ 246 h 24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80" h="246">
                  <a:moveTo>
                    <a:pt x="368" y="83"/>
                  </a:moveTo>
                  <a:lnTo>
                    <a:pt x="360" y="83"/>
                  </a:lnTo>
                  <a:lnTo>
                    <a:pt x="368" y="110"/>
                  </a:lnTo>
                  <a:lnTo>
                    <a:pt x="360" y="148"/>
                  </a:lnTo>
                  <a:lnTo>
                    <a:pt x="347" y="148"/>
                  </a:lnTo>
                  <a:lnTo>
                    <a:pt x="321" y="245"/>
                  </a:lnTo>
                  <a:lnTo>
                    <a:pt x="284" y="220"/>
                  </a:lnTo>
                  <a:lnTo>
                    <a:pt x="263" y="220"/>
                  </a:lnTo>
                  <a:lnTo>
                    <a:pt x="252" y="209"/>
                  </a:lnTo>
                  <a:lnTo>
                    <a:pt x="213" y="220"/>
                  </a:lnTo>
                  <a:lnTo>
                    <a:pt x="205" y="220"/>
                  </a:lnTo>
                  <a:lnTo>
                    <a:pt x="166" y="220"/>
                  </a:lnTo>
                  <a:lnTo>
                    <a:pt x="80" y="148"/>
                  </a:lnTo>
                  <a:lnTo>
                    <a:pt x="47" y="119"/>
                  </a:lnTo>
                  <a:lnTo>
                    <a:pt x="22" y="119"/>
                  </a:lnTo>
                  <a:lnTo>
                    <a:pt x="0" y="83"/>
                  </a:lnTo>
                  <a:lnTo>
                    <a:pt x="11" y="72"/>
                  </a:lnTo>
                  <a:lnTo>
                    <a:pt x="32" y="83"/>
                  </a:lnTo>
                  <a:lnTo>
                    <a:pt x="22" y="49"/>
                  </a:lnTo>
                  <a:lnTo>
                    <a:pt x="47" y="61"/>
                  </a:lnTo>
                  <a:lnTo>
                    <a:pt x="47" y="72"/>
                  </a:lnTo>
                  <a:lnTo>
                    <a:pt x="69" y="72"/>
                  </a:lnTo>
                  <a:lnTo>
                    <a:pt x="58" y="34"/>
                  </a:lnTo>
                  <a:lnTo>
                    <a:pt x="80" y="49"/>
                  </a:lnTo>
                  <a:lnTo>
                    <a:pt x="95" y="22"/>
                  </a:lnTo>
                  <a:lnTo>
                    <a:pt x="118" y="22"/>
                  </a:lnTo>
                  <a:lnTo>
                    <a:pt x="118" y="0"/>
                  </a:lnTo>
                  <a:lnTo>
                    <a:pt x="118" y="11"/>
                  </a:lnTo>
                  <a:lnTo>
                    <a:pt x="138" y="0"/>
                  </a:lnTo>
                  <a:lnTo>
                    <a:pt x="138" y="22"/>
                  </a:lnTo>
                  <a:lnTo>
                    <a:pt x="155" y="11"/>
                  </a:lnTo>
                  <a:lnTo>
                    <a:pt x="166" y="22"/>
                  </a:lnTo>
                  <a:lnTo>
                    <a:pt x="187" y="11"/>
                  </a:lnTo>
                  <a:lnTo>
                    <a:pt x="205" y="22"/>
                  </a:lnTo>
                  <a:lnTo>
                    <a:pt x="252" y="22"/>
                  </a:lnTo>
                  <a:lnTo>
                    <a:pt x="252" y="34"/>
                  </a:lnTo>
                  <a:lnTo>
                    <a:pt x="263" y="22"/>
                  </a:lnTo>
                  <a:lnTo>
                    <a:pt x="332" y="49"/>
                  </a:lnTo>
                  <a:lnTo>
                    <a:pt x="379" y="83"/>
                  </a:lnTo>
                  <a:lnTo>
                    <a:pt x="368" y="83"/>
                  </a:lnTo>
                </a:path>
              </a:pathLst>
            </a:custGeom>
            <a:solidFill>
              <a:srgbClr val="FFCC99"/>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33" name="Freeform 64"/>
            <p:cNvSpPr>
              <a:spLocks/>
            </p:cNvSpPr>
            <p:nvPr/>
          </p:nvSpPr>
          <p:spPr bwMode="auto">
            <a:xfrm>
              <a:off x="10280650" y="1593850"/>
              <a:ext cx="463550" cy="409575"/>
            </a:xfrm>
            <a:custGeom>
              <a:avLst/>
              <a:gdLst>
                <a:gd name="T0" fmla="*/ 635729193 w 337"/>
                <a:gd name="T1" fmla="*/ 0 h 289"/>
                <a:gd name="T2" fmla="*/ 546803279 w 337"/>
                <a:gd name="T3" fmla="*/ 122518189 h 289"/>
                <a:gd name="T4" fmla="*/ 546803279 w 337"/>
                <a:gd name="T5" fmla="*/ 245036378 h 289"/>
                <a:gd name="T6" fmla="*/ 473013573 w 337"/>
                <a:gd name="T7" fmla="*/ 343453382 h 289"/>
                <a:gd name="T8" fmla="*/ 546803279 w 337"/>
                <a:gd name="T9" fmla="*/ 443877250 h 289"/>
                <a:gd name="T10" fmla="*/ 452200598 w 337"/>
                <a:gd name="T11" fmla="*/ 443877250 h 289"/>
                <a:gd name="T12" fmla="*/ 416251415 w 337"/>
                <a:gd name="T13" fmla="*/ 419776110 h 289"/>
                <a:gd name="T14" fmla="*/ 232722734 w 337"/>
                <a:gd name="T15" fmla="*/ 498106941 h 289"/>
                <a:gd name="T16" fmla="*/ 183528680 w 337"/>
                <a:gd name="T17" fmla="*/ 578447382 h 289"/>
                <a:gd name="T18" fmla="*/ 158932986 w 337"/>
                <a:gd name="T19" fmla="*/ 578447382 h 289"/>
                <a:gd name="T20" fmla="*/ 88925936 w 337"/>
                <a:gd name="T21" fmla="*/ 443877250 h 289"/>
                <a:gd name="T22" fmla="*/ 49192700 w 337"/>
                <a:gd name="T23" fmla="*/ 443877250 h 289"/>
                <a:gd name="T24" fmla="*/ 0 w 337"/>
                <a:gd name="T25" fmla="*/ 397681745 h 289"/>
                <a:gd name="T26" fmla="*/ 158932986 w 337"/>
                <a:gd name="T27" fmla="*/ 220935238 h 289"/>
                <a:gd name="T28" fmla="*/ 109738932 w 337"/>
                <a:gd name="T29" fmla="*/ 176747880 h 289"/>
                <a:gd name="T30" fmla="*/ 200557603 w 337"/>
                <a:gd name="T31" fmla="*/ 46195516 h 289"/>
                <a:gd name="T32" fmla="*/ 272455970 w 337"/>
                <a:gd name="T33" fmla="*/ 46195516 h 289"/>
                <a:gd name="T34" fmla="*/ 289483517 w 337"/>
                <a:gd name="T35" fmla="*/ 0 h 289"/>
                <a:gd name="T36" fmla="*/ 363274684 w 337"/>
                <a:gd name="T37" fmla="*/ 0 h 289"/>
                <a:gd name="T38" fmla="*/ 635729193 w 337"/>
                <a:gd name="T39" fmla="*/ 0 h 28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37"/>
                <a:gd name="T61" fmla="*/ 0 h 289"/>
                <a:gd name="T62" fmla="*/ 337 w 337"/>
                <a:gd name="T63" fmla="*/ 289 h 28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37" h="289">
                  <a:moveTo>
                    <a:pt x="336" y="0"/>
                  </a:moveTo>
                  <a:lnTo>
                    <a:pt x="289" y="61"/>
                  </a:lnTo>
                  <a:lnTo>
                    <a:pt x="289" y="122"/>
                  </a:lnTo>
                  <a:lnTo>
                    <a:pt x="250" y="171"/>
                  </a:lnTo>
                  <a:lnTo>
                    <a:pt x="289" y="221"/>
                  </a:lnTo>
                  <a:lnTo>
                    <a:pt x="239" y="221"/>
                  </a:lnTo>
                  <a:lnTo>
                    <a:pt x="220" y="209"/>
                  </a:lnTo>
                  <a:lnTo>
                    <a:pt x="123" y="248"/>
                  </a:lnTo>
                  <a:lnTo>
                    <a:pt x="97" y="288"/>
                  </a:lnTo>
                  <a:lnTo>
                    <a:pt x="84" y="288"/>
                  </a:lnTo>
                  <a:lnTo>
                    <a:pt x="47" y="221"/>
                  </a:lnTo>
                  <a:lnTo>
                    <a:pt x="26" y="221"/>
                  </a:lnTo>
                  <a:lnTo>
                    <a:pt x="0" y="198"/>
                  </a:lnTo>
                  <a:lnTo>
                    <a:pt x="84" y="110"/>
                  </a:lnTo>
                  <a:lnTo>
                    <a:pt x="58" y="88"/>
                  </a:lnTo>
                  <a:lnTo>
                    <a:pt x="106" y="23"/>
                  </a:lnTo>
                  <a:lnTo>
                    <a:pt x="144" y="23"/>
                  </a:lnTo>
                  <a:lnTo>
                    <a:pt x="153" y="0"/>
                  </a:lnTo>
                  <a:lnTo>
                    <a:pt x="192" y="0"/>
                  </a:lnTo>
                  <a:lnTo>
                    <a:pt x="336" y="0"/>
                  </a:lnTo>
                </a:path>
              </a:pathLst>
            </a:custGeom>
            <a:solidFill>
              <a:srgbClr val="FFCC99"/>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34" name="Freeform 65"/>
            <p:cNvSpPr>
              <a:spLocks/>
            </p:cNvSpPr>
            <p:nvPr/>
          </p:nvSpPr>
          <p:spPr bwMode="auto">
            <a:xfrm>
              <a:off x="7842250" y="2089150"/>
              <a:ext cx="696913" cy="455613"/>
            </a:xfrm>
            <a:custGeom>
              <a:avLst/>
              <a:gdLst>
                <a:gd name="T0" fmla="*/ 48933454 w 508"/>
                <a:gd name="T1" fmla="*/ 438453946 h 322"/>
                <a:gd name="T2" fmla="*/ 0 w 508"/>
                <a:gd name="T3" fmla="*/ 398412370 h 322"/>
                <a:gd name="T4" fmla="*/ 69635058 w 508"/>
                <a:gd name="T5" fmla="*/ 438453946 h 322"/>
                <a:gd name="T6" fmla="*/ 48933454 w 508"/>
                <a:gd name="T7" fmla="*/ 398412370 h 322"/>
                <a:gd name="T8" fmla="*/ 88455820 w 508"/>
                <a:gd name="T9" fmla="*/ 398412370 h 322"/>
                <a:gd name="T10" fmla="*/ 141153701 w 508"/>
                <a:gd name="T11" fmla="*/ 322334844 h 322"/>
                <a:gd name="T12" fmla="*/ 210788780 w 508"/>
                <a:gd name="T13" fmla="*/ 344357074 h 322"/>
                <a:gd name="T14" fmla="*/ 323711981 w 508"/>
                <a:gd name="T15" fmla="*/ 262271773 h 322"/>
                <a:gd name="T16" fmla="*/ 338768316 w 508"/>
                <a:gd name="T17" fmla="*/ 240249543 h 322"/>
                <a:gd name="T18" fmla="*/ 271014121 w 508"/>
                <a:gd name="T19" fmla="*/ 198205818 h 322"/>
                <a:gd name="T20" fmla="*/ 506270304 w 508"/>
                <a:gd name="T21" fmla="*/ 0 h 322"/>
                <a:gd name="T22" fmla="*/ 562731218 w 508"/>
                <a:gd name="T23" fmla="*/ 46048035 h 322"/>
                <a:gd name="T24" fmla="*/ 816806876 w 508"/>
                <a:gd name="T25" fmla="*/ 46048035 h 322"/>
                <a:gd name="T26" fmla="*/ 925965650 w 508"/>
                <a:gd name="T27" fmla="*/ 168174945 h 322"/>
                <a:gd name="T28" fmla="*/ 884561071 w 508"/>
                <a:gd name="T29" fmla="*/ 144149151 h 322"/>
                <a:gd name="T30" fmla="*/ 865740309 w 508"/>
                <a:gd name="T31" fmla="*/ 168174945 h 322"/>
                <a:gd name="T32" fmla="*/ 905262675 w 508"/>
                <a:gd name="T33" fmla="*/ 240249543 h 322"/>
                <a:gd name="T34" fmla="*/ 954196108 w 508"/>
                <a:gd name="T35" fmla="*/ 344357074 h 322"/>
                <a:gd name="T36" fmla="*/ 905262675 w 508"/>
                <a:gd name="T37" fmla="*/ 420436015 h 322"/>
                <a:gd name="T38" fmla="*/ 884561071 w 508"/>
                <a:gd name="T39" fmla="*/ 398412370 h 322"/>
                <a:gd name="T40" fmla="*/ 771637871 w 508"/>
                <a:gd name="T41" fmla="*/ 438453946 h 322"/>
                <a:gd name="T42" fmla="*/ 724586651 w 508"/>
                <a:gd name="T43" fmla="*/ 492510568 h 322"/>
                <a:gd name="T44" fmla="*/ 654951443 w 508"/>
                <a:gd name="T45" fmla="*/ 566587271 h 322"/>
                <a:gd name="T46" fmla="*/ 609782437 w 508"/>
                <a:gd name="T47" fmla="*/ 566587271 h 322"/>
                <a:gd name="T48" fmla="*/ 562731218 w 508"/>
                <a:gd name="T49" fmla="*/ 566587271 h 322"/>
                <a:gd name="T50" fmla="*/ 506270304 w 508"/>
                <a:gd name="T51" fmla="*/ 520539247 h 322"/>
                <a:gd name="T52" fmla="*/ 453572444 w 508"/>
                <a:gd name="T53" fmla="*/ 538558593 h 322"/>
                <a:gd name="T54" fmla="*/ 412167865 w 508"/>
                <a:gd name="T55" fmla="*/ 492510568 h 322"/>
                <a:gd name="T56" fmla="*/ 380172981 w 508"/>
                <a:gd name="T57" fmla="*/ 520539247 h 322"/>
                <a:gd name="T58" fmla="*/ 412167865 w 508"/>
                <a:gd name="T59" fmla="*/ 566587271 h 322"/>
                <a:gd name="T60" fmla="*/ 359469920 w 508"/>
                <a:gd name="T61" fmla="*/ 538558593 h 322"/>
                <a:gd name="T62" fmla="*/ 338768316 w 508"/>
                <a:gd name="T63" fmla="*/ 588609501 h 322"/>
                <a:gd name="T64" fmla="*/ 323711981 w 508"/>
                <a:gd name="T65" fmla="*/ 538558593 h 322"/>
                <a:gd name="T66" fmla="*/ 235254810 w 508"/>
                <a:gd name="T67" fmla="*/ 588609501 h 322"/>
                <a:gd name="T68" fmla="*/ 210788780 w 508"/>
                <a:gd name="T69" fmla="*/ 566587271 h 322"/>
                <a:gd name="T70" fmla="*/ 235254810 w 508"/>
                <a:gd name="T71" fmla="*/ 642666124 h 322"/>
                <a:gd name="T72" fmla="*/ 182558323 w 508"/>
                <a:gd name="T73" fmla="*/ 642666124 h 322"/>
                <a:gd name="T74" fmla="*/ 28230468 w 508"/>
                <a:gd name="T75" fmla="*/ 492510568 h 322"/>
                <a:gd name="T76" fmla="*/ 0 w 508"/>
                <a:gd name="T77" fmla="*/ 438453946 h 322"/>
                <a:gd name="T78" fmla="*/ 48933454 w 508"/>
                <a:gd name="T79" fmla="*/ 438453946 h 32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508"/>
                <a:gd name="T121" fmla="*/ 0 h 322"/>
                <a:gd name="T122" fmla="*/ 508 w 508"/>
                <a:gd name="T123" fmla="*/ 322 h 322"/>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508" h="322">
                  <a:moveTo>
                    <a:pt x="26" y="219"/>
                  </a:moveTo>
                  <a:lnTo>
                    <a:pt x="0" y="199"/>
                  </a:lnTo>
                  <a:lnTo>
                    <a:pt x="37" y="219"/>
                  </a:lnTo>
                  <a:lnTo>
                    <a:pt x="26" y="199"/>
                  </a:lnTo>
                  <a:lnTo>
                    <a:pt x="47" y="199"/>
                  </a:lnTo>
                  <a:lnTo>
                    <a:pt x="75" y="161"/>
                  </a:lnTo>
                  <a:lnTo>
                    <a:pt x="112" y="172"/>
                  </a:lnTo>
                  <a:lnTo>
                    <a:pt x="172" y="131"/>
                  </a:lnTo>
                  <a:lnTo>
                    <a:pt x="180" y="120"/>
                  </a:lnTo>
                  <a:lnTo>
                    <a:pt x="144" y="99"/>
                  </a:lnTo>
                  <a:lnTo>
                    <a:pt x="269" y="0"/>
                  </a:lnTo>
                  <a:lnTo>
                    <a:pt x="299" y="23"/>
                  </a:lnTo>
                  <a:lnTo>
                    <a:pt x="434" y="23"/>
                  </a:lnTo>
                  <a:lnTo>
                    <a:pt x="492" y="84"/>
                  </a:lnTo>
                  <a:lnTo>
                    <a:pt x="470" y="72"/>
                  </a:lnTo>
                  <a:lnTo>
                    <a:pt x="460" y="84"/>
                  </a:lnTo>
                  <a:lnTo>
                    <a:pt x="481" y="120"/>
                  </a:lnTo>
                  <a:lnTo>
                    <a:pt x="507" y="172"/>
                  </a:lnTo>
                  <a:lnTo>
                    <a:pt x="481" y="210"/>
                  </a:lnTo>
                  <a:lnTo>
                    <a:pt x="470" y="199"/>
                  </a:lnTo>
                  <a:lnTo>
                    <a:pt x="410" y="219"/>
                  </a:lnTo>
                  <a:lnTo>
                    <a:pt x="385" y="246"/>
                  </a:lnTo>
                  <a:lnTo>
                    <a:pt x="348" y="283"/>
                  </a:lnTo>
                  <a:lnTo>
                    <a:pt x="324" y="283"/>
                  </a:lnTo>
                  <a:lnTo>
                    <a:pt x="299" y="283"/>
                  </a:lnTo>
                  <a:lnTo>
                    <a:pt x="269" y="260"/>
                  </a:lnTo>
                  <a:lnTo>
                    <a:pt x="241" y="269"/>
                  </a:lnTo>
                  <a:lnTo>
                    <a:pt x="219" y="246"/>
                  </a:lnTo>
                  <a:lnTo>
                    <a:pt x="202" y="260"/>
                  </a:lnTo>
                  <a:lnTo>
                    <a:pt x="219" y="283"/>
                  </a:lnTo>
                  <a:lnTo>
                    <a:pt x="191" y="269"/>
                  </a:lnTo>
                  <a:lnTo>
                    <a:pt x="180" y="294"/>
                  </a:lnTo>
                  <a:lnTo>
                    <a:pt x="172" y="269"/>
                  </a:lnTo>
                  <a:lnTo>
                    <a:pt x="125" y="294"/>
                  </a:lnTo>
                  <a:lnTo>
                    <a:pt x="112" y="283"/>
                  </a:lnTo>
                  <a:lnTo>
                    <a:pt x="125" y="321"/>
                  </a:lnTo>
                  <a:lnTo>
                    <a:pt x="97" y="321"/>
                  </a:lnTo>
                  <a:lnTo>
                    <a:pt x="15" y="246"/>
                  </a:lnTo>
                  <a:lnTo>
                    <a:pt x="0" y="219"/>
                  </a:lnTo>
                  <a:lnTo>
                    <a:pt x="26" y="219"/>
                  </a:lnTo>
                </a:path>
              </a:pathLst>
            </a:custGeom>
            <a:solidFill>
              <a:srgbClr val="FF6600"/>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35" name="Freeform 66"/>
            <p:cNvSpPr>
              <a:spLocks/>
            </p:cNvSpPr>
            <p:nvPr/>
          </p:nvSpPr>
          <p:spPr bwMode="auto">
            <a:xfrm>
              <a:off x="1879600" y="1722438"/>
              <a:ext cx="398463" cy="368300"/>
            </a:xfrm>
            <a:custGeom>
              <a:avLst/>
              <a:gdLst>
                <a:gd name="T0" fmla="*/ 0 w 290"/>
                <a:gd name="T1" fmla="*/ 442054514 h 261"/>
                <a:gd name="T2" fmla="*/ 20766789 w 290"/>
                <a:gd name="T3" fmla="*/ 414176616 h 261"/>
                <a:gd name="T4" fmla="*/ 109499003 w 290"/>
                <a:gd name="T5" fmla="*/ 414176616 h 261"/>
                <a:gd name="T6" fmla="*/ 151032570 w 290"/>
                <a:gd name="T7" fmla="*/ 442054514 h 261"/>
                <a:gd name="T8" fmla="*/ 273746800 w 290"/>
                <a:gd name="T9" fmla="*/ 414176616 h 261"/>
                <a:gd name="T10" fmla="*/ 239763416 w 290"/>
                <a:gd name="T11" fmla="*/ 362404296 h 261"/>
                <a:gd name="T12" fmla="*/ 203893517 w 290"/>
                <a:gd name="T13" fmla="*/ 362404296 h 261"/>
                <a:gd name="T14" fmla="*/ 134041566 w 290"/>
                <a:gd name="T15" fmla="*/ 298685604 h 261"/>
                <a:gd name="T16" fmla="*/ 151032570 w 290"/>
                <a:gd name="T17" fmla="*/ 262843399 h 261"/>
                <a:gd name="T18" fmla="*/ 273746800 w 290"/>
                <a:gd name="T19" fmla="*/ 262843399 h 261"/>
                <a:gd name="T20" fmla="*/ 292625694 w 290"/>
                <a:gd name="T21" fmla="*/ 244922296 h 261"/>
                <a:gd name="T22" fmla="*/ 239763416 w 290"/>
                <a:gd name="T23" fmla="*/ 121465610 h 261"/>
                <a:gd name="T24" fmla="*/ 292625694 w 290"/>
                <a:gd name="T25" fmla="*/ 67702279 h 261"/>
                <a:gd name="T26" fmla="*/ 273746800 w 290"/>
                <a:gd name="T27" fmla="*/ 21903262 h 261"/>
                <a:gd name="T28" fmla="*/ 334159261 w 290"/>
                <a:gd name="T29" fmla="*/ 21903262 h 261"/>
                <a:gd name="T30" fmla="*/ 313392477 w 290"/>
                <a:gd name="T31" fmla="*/ 43806524 h 261"/>
                <a:gd name="T32" fmla="*/ 366253467 w 290"/>
                <a:gd name="T33" fmla="*/ 67702279 h 261"/>
                <a:gd name="T34" fmla="*/ 456872159 w 290"/>
                <a:gd name="T35" fmla="*/ 21903262 h 261"/>
                <a:gd name="T36" fmla="*/ 545604336 w 290"/>
                <a:gd name="T37" fmla="*/ 0 h 261"/>
                <a:gd name="T38" fmla="*/ 517285995 w 290"/>
                <a:gd name="T39" fmla="*/ 165272122 h 261"/>
                <a:gd name="T40" fmla="*/ 456872159 w 290"/>
                <a:gd name="T41" fmla="*/ 244922296 h 261"/>
                <a:gd name="T42" fmla="*/ 422890150 w 290"/>
                <a:gd name="T43" fmla="*/ 414176616 h 261"/>
                <a:gd name="T44" fmla="*/ 334159261 w 290"/>
                <a:gd name="T45" fmla="*/ 459975617 h 261"/>
                <a:gd name="T46" fmla="*/ 334159261 w 290"/>
                <a:gd name="T47" fmla="*/ 517721079 h 261"/>
                <a:gd name="T48" fmla="*/ 134041566 w 290"/>
                <a:gd name="T49" fmla="*/ 517721079 h 261"/>
                <a:gd name="T50" fmla="*/ 0 w 290"/>
                <a:gd name="T51" fmla="*/ 442054514 h 26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90"/>
                <a:gd name="T79" fmla="*/ 0 h 261"/>
                <a:gd name="T80" fmla="*/ 290 w 290"/>
                <a:gd name="T81" fmla="*/ 261 h 26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90" h="261">
                  <a:moveTo>
                    <a:pt x="0" y="222"/>
                  </a:moveTo>
                  <a:lnTo>
                    <a:pt x="11" y="208"/>
                  </a:lnTo>
                  <a:lnTo>
                    <a:pt x="58" y="208"/>
                  </a:lnTo>
                  <a:lnTo>
                    <a:pt x="80" y="222"/>
                  </a:lnTo>
                  <a:lnTo>
                    <a:pt x="145" y="208"/>
                  </a:lnTo>
                  <a:lnTo>
                    <a:pt x="127" y="182"/>
                  </a:lnTo>
                  <a:lnTo>
                    <a:pt x="108" y="182"/>
                  </a:lnTo>
                  <a:lnTo>
                    <a:pt x="71" y="150"/>
                  </a:lnTo>
                  <a:lnTo>
                    <a:pt x="80" y="132"/>
                  </a:lnTo>
                  <a:lnTo>
                    <a:pt x="145" y="132"/>
                  </a:lnTo>
                  <a:lnTo>
                    <a:pt x="155" y="123"/>
                  </a:lnTo>
                  <a:lnTo>
                    <a:pt x="127" y="61"/>
                  </a:lnTo>
                  <a:lnTo>
                    <a:pt x="155" y="34"/>
                  </a:lnTo>
                  <a:lnTo>
                    <a:pt x="145" y="11"/>
                  </a:lnTo>
                  <a:lnTo>
                    <a:pt x="177" y="11"/>
                  </a:lnTo>
                  <a:lnTo>
                    <a:pt x="166" y="22"/>
                  </a:lnTo>
                  <a:lnTo>
                    <a:pt x="194" y="34"/>
                  </a:lnTo>
                  <a:lnTo>
                    <a:pt x="242" y="11"/>
                  </a:lnTo>
                  <a:lnTo>
                    <a:pt x="289" y="0"/>
                  </a:lnTo>
                  <a:lnTo>
                    <a:pt x="274" y="83"/>
                  </a:lnTo>
                  <a:lnTo>
                    <a:pt x="242" y="123"/>
                  </a:lnTo>
                  <a:lnTo>
                    <a:pt x="224" y="208"/>
                  </a:lnTo>
                  <a:lnTo>
                    <a:pt x="177" y="231"/>
                  </a:lnTo>
                  <a:lnTo>
                    <a:pt x="177" y="260"/>
                  </a:lnTo>
                  <a:lnTo>
                    <a:pt x="71" y="260"/>
                  </a:lnTo>
                  <a:lnTo>
                    <a:pt x="0" y="222"/>
                  </a:lnTo>
                </a:path>
              </a:pathLst>
            </a:custGeom>
            <a:solidFill>
              <a:srgbClr val="F76681"/>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36" name="Freeform 67"/>
            <p:cNvSpPr>
              <a:spLocks/>
            </p:cNvSpPr>
            <p:nvPr/>
          </p:nvSpPr>
          <p:spPr bwMode="auto">
            <a:xfrm>
              <a:off x="1614488" y="2368550"/>
              <a:ext cx="663575" cy="488950"/>
            </a:xfrm>
            <a:custGeom>
              <a:avLst/>
              <a:gdLst>
                <a:gd name="T0" fmla="*/ 0 w 482"/>
                <a:gd name="T1" fmla="*/ 589112648 h 346"/>
                <a:gd name="T2" fmla="*/ 20848921 w 482"/>
                <a:gd name="T3" fmla="*/ 567146648 h 346"/>
                <a:gd name="T4" fmla="*/ 134569439 w 482"/>
                <a:gd name="T5" fmla="*/ 521215040 h 346"/>
                <a:gd name="T6" fmla="*/ 134569439 w 482"/>
                <a:gd name="T7" fmla="*/ 489263723 h 346"/>
                <a:gd name="T8" fmla="*/ 134569439 w 482"/>
                <a:gd name="T9" fmla="*/ 443332116 h 346"/>
                <a:gd name="T10" fmla="*/ 92871609 w 482"/>
                <a:gd name="T11" fmla="*/ 489263723 h 346"/>
                <a:gd name="T12" fmla="*/ 39802110 w 482"/>
                <a:gd name="T13" fmla="*/ 489263723 h 346"/>
                <a:gd name="T14" fmla="*/ 0 w 482"/>
                <a:gd name="T15" fmla="*/ 367447297 h 346"/>
                <a:gd name="T16" fmla="*/ 39802110 w 482"/>
                <a:gd name="T17" fmla="*/ 321515689 h 346"/>
                <a:gd name="T18" fmla="*/ 92871609 w 482"/>
                <a:gd name="T19" fmla="*/ 321515689 h 346"/>
                <a:gd name="T20" fmla="*/ 202800670 w 482"/>
                <a:gd name="T21" fmla="*/ 321515689 h 346"/>
                <a:gd name="T22" fmla="*/ 244498501 w 482"/>
                <a:gd name="T23" fmla="*/ 245629545 h 346"/>
                <a:gd name="T24" fmla="*/ 293776504 w 482"/>
                <a:gd name="T25" fmla="*/ 221666764 h 346"/>
                <a:gd name="T26" fmla="*/ 316521151 w 482"/>
                <a:gd name="T27" fmla="*/ 245629545 h 346"/>
                <a:gd name="T28" fmla="*/ 365799240 w 482"/>
                <a:gd name="T29" fmla="*/ 221666764 h 346"/>
                <a:gd name="T30" fmla="*/ 365799240 w 482"/>
                <a:gd name="T31" fmla="*/ 189714035 h 346"/>
                <a:gd name="T32" fmla="*/ 276719051 w 482"/>
                <a:gd name="T33" fmla="*/ 145780577 h 346"/>
                <a:gd name="T34" fmla="*/ 316521151 w 482"/>
                <a:gd name="T35" fmla="*/ 67897630 h 346"/>
                <a:gd name="T36" fmla="*/ 333578603 w 482"/>
                <a:gd name="T37" fmla="*/ 67897630 h 346"/>
                <a:gd name="T38" fmla="*/ 422660169 w 482"/>
                <a:gd name="T39" fmla="*/ 121816382 h 346"/>
                <a:gd name="T40" fmla="*/ 456776451 w 482"/>
                <a:gd name="T41" fmla="*/ 67897630 h 346"/>
                <a:gd name="T42" fmla="*/ 475729635 w 482"/>
                <a:gd name="T43" fmla="*/ 39939864 h 346"/>
                <a:gd name="T44" fmla="*/ 570495555 w 482"/>
                <a:gd name="T45" fmla="*/ 39939864 h 346"/>
                <a:gd name="T46" fmla="*/ 589448739 w 482"/>
                <a:gd name="T47" fmla="*/ 21967419 h 346"/>
                <a:gd name="T48" fmla="*/ 659577035 w 482"/>
                <a:gd name="T49" fmla="*/ 39939864 h 346"/>
                <a:gd name="T50" fmla="*/ 680425950 w 482"/>
                <a:gd name="T51" fmla="*/ 21967419 h 346"/>
                <a:gd name="T52" fmla="*/ 680425950 w 482"/>
                <a:gd name="T53" fmla="*/ 39939864 h 346"/>
                <a:gd name="T54" fmla="*/ 680425950 w 482"/>
                <a:gd name="T55" fmla="*/ 0 h 346"/>
                <a:gd name="T56" fmla="*/ 822575691 w 482"/>
                <a:gd name="T57" fmla="*/ 0 h 346"/>
                <a:gd name="T58" fmla="*/ 911655793 w 482"/>
                <a:gd name="T59" fmla="*/ 95855408 h 346"/>
                <a:gd name="T60" fmla="*/ 911655793 w 482"/>
                <a:gd name="T61" fmla="*/ 221666764 h 346"/>
                <a:gd name="T62" fmla="*/ 822575691 w 482"/>
                <a:gd name="T63" fmla="*/ 189714035 h 346"/>
                <a:gd name="T64" fmla="*/ 790355140 w 482"/>
                <a:gd name="T65" fmla="*/ 267596959 h 346"/>
                <a:gd name="T66" fmla="*/ 790355140 w 482"/>
                <a:gd name="T67" fmla="*/ 345479883 h 346"/>
                <a:gd name="T68" fmla="*/ 727808394 w 482"/>
                <a:gd name="T69" fmla="*/ 443332116 h 346"/>
                <a:gd name="T70" fmla="*/ 727808394 w 482"/>
                <a:gd name="T71" fmla="*/ 589112648 h 346"/>
                <a:gd name="T72" fmla="*/ 680425950 w 482"/>
                <a:gd name="T73" fmla="*/ 589112648 h 346"/>
                <a:gd name="T74" fmla="*/ 638728119 w 482"/>
                <a:gd name="T75" fmla="*/ 567146648 h 346"/>
                <a:gd name="T76" fmla="*/ 589448739 w 482"/>
                <a:gd name="T77" fmla="*/ 567146648 h 346"/>
                <a:gd name="T78" fmla="*/ 549646640 w 482"/>
                <a:gd name="T79" fmla="*/ 521215040 h 346"/>
                <a:gd name="T80" fmla="*/ 517426089 w 482"/>
                <a:gd name="T81" fmla="*/ 543182454 h 346"/>
                <a:gd name="T82" fmla="*/ 496578550 w 482"/>
                <a:gd name="T83" fmla="*/ 489263723 h 346"/>
                <a:gd name="T84" fmla="*/ 422660169 w 482"/>
                <a:gd name="T85" fmla="*/ 521215040 h 346"/>
                <a:gd name="T86" fmla="*/ 382858069 w 482"/>
                <a:gd name="T87" fmla="*/ 489263723 h 346"/>
                <a:gd name="T88" fmla="*/ 333578603 w 482"/>
                <a:gd name="T89" fmla="*/ 521215040 h 346"/>
                <a:gd name="T90" fmla="*/ 316521151 w 482"/>
                <a:gd name="T91" fmla="*/ 489263723 h 346"/>
                <a:gd name="T92" fmla="*/ 293776504 w 482"/>
                <a:gd name="T93" fmla="*/ 489263723 h 346"/>
                <a:gd name="T94" fmla="*/ 276719051 w 482"/>
                <a:gd name="T95" fmla="*/ 521215040 h 346"/>
                <a:gd name="T96" fmla="*/ 223649585 w 482"/>
                <a:gd name="T97" fmla="*/ 521215040 h 346"/>
                <a:gd name="T98" fmla="*/ 134569439 w 482"/>
                <a:gd name="T99" fmla="*/ 589112648 h 346"/>
                <a:gd name="T100" fmla="*/ 109929061 w 482"/>
                <a:gd name="T101" fmla="*/ 589112648 h 346"/>
                <a:gd name="T102" fmla="*/ 70126940 w 482"/>
                <a:gd name="T103" fmla="*/ 688962986 h 346"/>
                <a:gd name="T104" fmla="*/ 0 w 482"/>
                <a:gd name="T105" fmla="*/ 589112648 h 34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82"/>
                <a:gd name="T160" fmla="*/ 0 h 346"/>
                <a:gd name="T161" fmla="*/ 482 w 482"/>
                <a:gd name="T162" fmla="*/ 346 h 34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82" h="346">
                  <a:moveTo>
                    <a:pt x="0" y="295"/>
                  </a:moveTo>
                  <a:lnTo>
                    <a:pt x="11" y="284"/>
                  </a:lnTo>
                  <a:lnTo>
                    <a:pt x="71" y="261"/>
                  </a:lnTo>
                  <a:lnTo>
                    <a:pt x="71" y="245"/>
                  </a:lnTo>
                  <a:lnTo>
                    <a:pt x="71" y="222"/>
                  </a:lnTo>
                  <a:lnTo>
                    <a:pt x="49" y="245"/>
                  </a:lnTo>
                  <a:lnTo>
                    <a:pt x="21" y="245"/>
                  </a:lnTo>
                  <a:lnTo>
                    <a:pt x="0" y="184"/>
                  </a:lnTo>
                  <a:lnTo>
                    <a:pt x="21" y="161"/>
                  </a:lnTo>
                  <a:lnTo>
                    <a:pt x="49" y="161"/>
                  </a:lnTo>
                  <a:lnTo>
                    <a:pt x="107" y="161"/>
                  </a:lnTo>
                  <a:lnTo>
                    <a:pt x="129" y="123"/>
                  </a:lnTo>
                  <a:lnTo>
                    <a:pt x="155" y="111"/>
                  </a:lnTo>
                  <a:lnTo>
                    <a:pt x="167" y="123"/>
                  </a:lnTo>
                  <a:lnTo>
                    <a:pt x="193" y="111"/>
                  </a:lnTo>
                  <a:lnTo>
                    <a:pt x="193" y="95"/>
                  </a:lnTo>
                  <a:lnTo>
                    <a:pt x="146" y="73"/>
                  </a:lnTo>
                  <a:lnTo>
                    <a:pt x="167" y="34"/>
                  </a:lnTo>
                  <a:lnTo>
                    <a:pt x="176" y="34"/>
                  </a:lnTo>
                  <a:lnTo>
                    <a:pt x="223" y="61"/>
                  </a:lnTo>
                  <a:lnTo>
                    <a:pt x="241" y="34"/>
                  </a:lnTo>
                  <a:lnTo>
                    <a:pt x="251" y="20"/>
                  </a:lnTo>
                  <a:lnTo>
                    <a:pt x="301" y="20"/>
                  </a:lnTo>
                  <a:lnTo>
                    <a:pt x="311" y="11"/>
                  </a:lnTo>
                  <a:lnTo>
                    <a:pt x="348" y="20"/>
                  </a:lnTo>
                  <a:lnTo>
                    <a:pt x="359" y="11"/>
                  </a:lnTo>
                  <a:lnTo>
                    <a:pt x="359" y="20"/>
                  </a:lnTo>
                  <a:lnTo>
                    <a:pt x="359" y="0"/>
                  </a:lnTo>
                  <a:lnTo>
                    <a:pt x="434" y="0"/>
                  </a:lnTo>
                  <a:lnTo>
                    <a:pt x="481" y="48"/>
                  </a:lnTo>
                  <a:lnTo>
                    <a:pt x="481" y="111"/>
                  </a:lnTo>
                  <a:lnTo>
                    <a:pt x="434" y="95"/>
                  </a:lnTo>
                  <a:lnTo>
                    <a:pt x="417" y="134"/>
                  </a:lnTo>
                  <a:lnTo>
                    <a:pt x="417" y="173"/>
                  </a:lnTo>
                  <a:lnTo>
                    <a:pt x="384" y="222"/>
                  </a:lnTo>
                  <a:lnTo>
                    <a:pt x="384" y="295"/>
                  </a:lnTo>
                  <a:lnTo>
                    <a:pt x="359" y="295"/>
                  </a:lnTo>
                  <a:lnTo>
                    <a:pt x="337" y="284"/>
                  </a:lnTo>
                  <a:lnTo>
                    <a:pt x="311" y="284"/>
                  </a:lnTo>
                  <a:lnTo>
                    <a:pt x="290" y="261"/>
                  </a:lnTo>
                  <a:lnTo>
                    <a:pt x="273" y="272"/>
                  </a:lnTo>
                  <a:lnTo>
                    <a:pt x="262" y="245"/>
                  </a:lnTo>
                  <a:lnTo>
                    <a:pt x="223" y="261"/>
                  </a:lnTo>
                  <a:lnTo>
                    <a:pt x="202" y="245"/>
                  </a:lnTo>
                  <a:lnTo>
                    <a:pt x="176" y="261"/>
                  </a:lnTo>
                  <a:lnTo>
                    <a:pt x="167" y="245"/>
                  </a:lnTo>
                  <a:lnTo>
                    <a:pt x="155" y="245"/>
                  </a:lnTo>
                  <a:lnTo>
                    <a:pt x="146" y="261"/>
                  </a:lnTo>
                  <a:lnTo>
                    <a:pt x="118" y="261"/>
                  </a:lnTo>
                  <a:lnTo>
                    <a:pt x="71" y="295"/>
                  </a:lnTo>
                  <a:lnTo>
                    <a:pt x="58" y="295"/>
                  </a:lnTo>
                  <a:lnTo>
                    <a:pt x="37" y="345"/>
                  </a:lnTo>
                  <a:lnTo>
                    <a:pt x="0" y="295"/>
                  </a:lnTo>
                </a:path>
              </a:pathLst>
            </a:custGeom>
            <a:solidFill>
              <a:srgbClr val="00B0F0"/>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37" name="Freeform 68"/>
            <p:cNvSpPr>
              <a:spLocks/>
            </p:cNvSpPr>
            <p:nvPr/>
          </p:nvSpPr>
          <p:spPr bwMode="auto">
            <a:xfrm>
              <a:off x="4189413" y="2946400"/>
              <a:ext cx="454025" cy="541338"/>
            </a:xfrm>
            <a:custGeom>
              <a:avLst/>
              <a:gdLst>
                <a:gd name="T0" fmla="*/ 0 w 331"/>
                <a:gd name="T1" fmla="*/ 741162510 h 383"/>
                <a:gd name="T2" fmla="*/ 0 w 331"/>
                <a:gd name="T3" fmla="*/ 687223602 h 383"/>
                <a:gd name="T4" fmla="*/ 39511145 w 331"/>
                <a:gd name="T5" fmla="*/ 687223602 h 383"/>
                <a:gd name="T6" fmla="*/ 39511145 w 331"/>
                <a:gd name="T7" fmla="*/ 663250675 h 383"/>
                <a:gd name="T8" fmla="*/ 20695856 w 331"/>
                <a:gd name="T9" fmla="*/ 519413115 h 383"/>
                <a:gd name="T10" fmla="*/ 39511145 w 331"/>
                <a:gd name="T11" fmla="*/ 419525686 h 383"/>
                <a:gd name="T12" fmla="*/ 39511145 w 331"/>
                <a:gd name="T13" fmla="*/ 67923079 h 383"/>
                <a:gd name="T14" fmla="*/ 129823711 w 331"/>
                <a:gd name="T15" fmla="*/ 89898850 h 383"/>
                <a:gd name="T16" fmla="*/ 148637623 w 331"/>
                <a:gd name="T17" fmla="*/ 67923079 h 383"/>
                <a:gd name="T18" fmla="*/ 201319635 w 331"/>
                <a:gd name="T19" fmla="*/ 67923079 h 383"/>
                <a:gd name="T20" fmla="*/ 201319635 w 331"/>
                <a:gd name="T21" fmla="*/ 45948709 h 383"/>
                <a:gd name="T22" fmla="*/ 237068260 w 331"/>
                <a:gd name="T23" fmla="*/ 45948709 h 383"/>
                <a:gd name="T24" fmla="*/ 237068260 w 331"/>
                <a:gd name="T25" fmla="*/ 0 h 383"/>
                <a:gd name="T26" fmla="*/ 419573984 w 331"/>
                <a:gd name="T27" fmla="*/ 0 h 383"/>
                <a:gd name="T28" fmla="*/ 419573984 w 331"/>
                <a:gd name="T29" fmla="*/ 21975777 h 383"/>
                <a:gd name="T30" fmla="*/ 472255953 w 331"/>
                <a:gd name="T31" fmla="*/ 21975777 h 383"/>
                <a:gd name="T32" fmla="*/ 600197682 w 331"/>
                <a:gd name="T33" fmla="*/ 45948709 h 383"/>
                <a:gd name="T34" fmla="*/ 581382399 w 331"/>
                <a:gd name="T35" fmla="*/ 265699436 h 383"/>
                <a:gd name="T36" fmla="*/ 581382399 w 331"/>
                <a:gd name="T37" fmla="*/ 465474384 h 383"/>
                <a:gd name="T38" fmla="*/ 620893533 w 331"/>
                <a:gd name="T39" fmla="*/ 487448742 h 383"/>
                <a:gd name="T40" fmla="*/ 581382399 w 331"/>
                <a:gd name="T41" fmla="*/ 763138282 h 383"/>
                <a:gd name="T42" fmla="*/ 0 w 331"/>
                <a:gd name="T43" fmla="*/ 741162510 h 38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31"/>
                <a:gd name="T67" fmla="*/ 0 h 383"/>
                <a:gd name="T68" fmla="*/ 331 w 331"/>
                <a:gd name="T69" fmla="*/ 383 h 38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31" h="383">
                  <a:moveTo>
                    <a:pt x="0" y="371"/>
                  </a:moveTo>
                  <a:lnTo>
                    <a:pt x="0" y="344"/>
                  </a:lnTo>
                  <a:lnTo>
                    <a:pt x="21" y="344"/>
                  </a:lnTo>
                  <a:lnTo>
                    <a:pt x="21" y="332"/>
                  </a:lnTo>
                  <a:lnTo>
                    <a:pt x="11" y="260"/>
                  </a:lnTo>
                  <a:lnTo>
                    <a:pt x="21" y="210"/>
                  </a:lnTo>
                  <a:lnTo>
                    <a:pt x="21" y="34"/>
                  </a:lnTo>
                  <a:lnTo>
                    <a:pt x="69" y="45"/>
                  </a:lnTo>
                  <a:lnTo>
                    <a:pt x="79" y="34"/>
                  </a:lnTo>
                  <a:lnTo>
                    <a:pt x="107" y="34"/>
                  </a:lnTo>
                  <a:lnTo>
                    <a:pt x="107" y="23"/>
                  </a:lnTo>
                  <a:lnTo>
                    <a:pt x="126" y="23"/>
                  </a:lnTo>
                  <a:lnTo>
                    <a:pt x="126" y="0"/>
                  </a:lnTo>
                  <a:lnTo>
                    <a:pt x="223" y="0"/>
                  </a:lnTo>
                  <a:lnTo>
                    <a:pt x="223" y="11"/>
                  </a:lnTo>
                  <a:lnTo>
                    <a:pt x="251" y="11"/>
                  </a:lnTo>
                  <a:lnTo>
                    <a:pt x="319" y="23"/>
                  </a:lnTo>
                  <a:lnTo>
                    <a:pt x="309" y="133"/>
                  </a:lnTo>
                  <a:lnTo>
                    <a:pt x="309" y="233"/>
                  </a:lnTo>
                  <a:lnTo>
                    <a:pt x="330" y="244"/>
                  </a:lnTo>
                  <a:lnTo>
                    <a:pt x="309" y="382"/>
                  </a:lnTo>
                  <a:lnTo>
                    <a:pt x="0" y="371"/>
                  </a:lnTo>
                </a:path>
              </a:pathLst>
            </a:custGeom>
            <a:solidFill>
              <a:srgbClr val="A3F25F"/>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38" name="Freeform 69"/>
            <p:cNvSpPr>
              <a:spLocks/>
            </p:cNvSpPr>
            <p:nvPr/>
          </p:nvSpPr>
          <p:spPr bwMode="auto">
            <a:xfrm>
              <a:off x="4067175" y="2716213"/>
              <a:ext cx="495300" cy="300037"/>
            </a:xfrm>
            <a:custGeom>
              <a:avLst/>
              <a:gdLst>
                <a:gd name="T0" fmla="*/ 134396901 w 360"/>
                <a:gd name="T1" fmla="*/ 54080261 h 212"/>
                <a:gd name="T2" fmla="*/ 134396901 w 360"/>
                <a:gd name="T3" fmla="*/ 32047350 h 212"/>
                <a:gd name="T4" fmla="*/ 202541946 w 360"/>
                <a:gd name="T5" fmla="*/ 0 h 212"/>
                <a:gd name="T6" fmla="*/ 251758239 w 360"/>
                <a:gd name="T7" fmla="*/ 32047350 h 212"/>
                <a:gd name="T8" fmla="*/ 386155183 w 360"/>
                <a:gd name="T9" fmla="*/ 54080261 h 212"/>
                <a:gd name="T10" fmla="*/ 565982042 w 360"/>
                <a:gd name="T11" fmla="*/ 0 h 212"/>
                <a:gd name="T12" fmla="*/ 548946479 w 360"/>
                <a:gd name="T13" fmla="*/ 100148686 h 212"/>
                <a:gd name="T14" fmla="*/ 605733981 w 360"/>
                <a:gd name="T15" fmla="*/ 158235550 h 212"/>
                <a:gd name="T16" fmla="*/ 679557045 w 360"/>
                <a:gd name="T17" fmla="*/ 254379026 h 212"/>
                <a:gd name="T18" fmla="*/ 639806482 w 360"/>
                <a:gd name="T19" fmla="*/ 354529084 h 212"/>
                <a:gd name="T20" fmla="*/ 586803896 w 360"/>
                <a:gd name="T21" fmla="*/ 354529084 h 212"/>
                <a:gd name="T22" fmla="*/ 586803896 w 360"/>
                <a:gd name="T23" fmla="*/ 332496184 h 212"/>
                <a:gd name="T24" fmla="*/ 403190745 w 360"/>
                <a:gd name="T25" fmla="*/ 332496184 h 212"/>
                <a:gd name="T26" fmla="*/ 403190745 w 360"/>
                <a:gd name="T27" fmla="*/ 376562071 h 212"/>
                <a:gd name="T28" fmla="*/ 365333328 w 360"/>
                <a:gd name="T29" fmla="*/ 376562071 h 212"/>
                <a:gd name="T30" fmla="*/ 365333328 w 360"/>
                <a:gd name="T31" fmla="*/ 400597576 h 212"/>
                <a:gd name="T32" fmla="*/ 314223803 w 360"/>
                <a:gd name="T33" fmla="*/ 400597576 h 212"/>
                <a:gd name="T34" fmla="*/ 293401948 w 360"/>
                <a:gd name="T35" fmla="*/ 422630475 h 212"/>
                <a:gd name="T36" fmla="*/ 202541946 w 360"/>
                <a:gd name="T37" fmla="*/ 400597576 h 212"/>
                <a:gd name="T38" fmla="*/ 183613237 w 360"/>
                <a:gd name="T39" fmla="*/ 400597576 h 212"/>
                <a:gd name="T40" fmla="*/ 162791339 w 360"/>
                <a:gd name="T41" fmla="*/ 354529084 h 212"/>
                <a:gd name="T42" fmla="*/ 113575046 w 360"/>
                <a:gd name="T43" fmla="*/ 354529084 h 212"/>
                <a:gd name="T44" fmla="*/ 113575046 w 360"/>
                <a:gd name="T45" fmla="*/ 300447430 h 212"/>
                <a:gd name="T46" fmla="*/ 39751950 w 360"/>
                <a:gd name="T47" fmla="*/ 300447430 h 212"/>
                <a:gd name="T48" fmla="*/ 0 w 360"/>
                <a:gd name="T49" fmla="*/ 276411926 h 212"/>
                <a:gd name="T50" fmla="*/ 0 w 360"/>
                <a:gd name="T51" fmla="*/ 254379026 h 212"/>
                <a:gd name="T52" fmla="*/ 20821860 w 360"/>
                <a:gd name="T53" fmla="*/ 254379026 h 212"/>
                <a:gd name="T54" fmla="*/ 39751950 w 360"/>
                <a:gd name="T55" fmla="*/ 158235550 h 212"/>
                <a:gd name="T56" fmla="*/ 73824461 w 360"/>
                <a:gd name="T57" fmla="*/ 158235550 h 212"/>
                <a:gd name="T58" fmla="*/ 88966878 w 360"/>
                <a:gd name="T59" fmla="*/ 158235550 h 212"/>
                <a:gd name="T60" fmla="*/ 88966878 w 360"/>
                <a:gd name="T61" fmla="*/ 78115765 h 212"/>
                <a:gd name="T62" fmla="*/ 134396901 w 360"/>
                <a:gd name="T63" fmla="*/ 54080261 h 21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60"/>
                <a:gd name="T97" fmla="*/ 0 h 212"/>
                <a:gd name="T98" fmla="*/ 360 w 360"/>
                <a:gd name="T99" fmla="*/ 212 h 21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60" h="212">
                  <a:moveTo>
                    <a:pt x="71" y="27"/>
                  </a:moveTo>
                  <a:lnTo>
                    <a:pt x="71" y="16"/>
                  </a:lnTo>
                  <a:lnTo>
                    <a:pt x="107" y="0"/>
                  </a:lnTo>
                  <a:lnTo>
                    <a:pt x="133" y="16"/>
                  </a:lnTo>
                  <a:lnTo>
                    <a:pt x="204" y="27"/>
                  </a:lnTo>
                  <a:lnTo>
                    <a:pt x="299" y="0"/>
                  </a:lnTo>
                  <a:lnTo>
                    <a:pt x="290" y="50"/>
                  </a:lnTo>
                  <a:lnTo>
                    <a:pt x="320" y="79"/>
                  </a:lnTo>
                  <a:lnTo>
                    <a:pt x="359" y="127"/>
                  </a:lnTo>
                  <a:lnTo>
                    <a:pt x="338" y="177"/>
                  </a:lnTo>
                  <a:lnTo>
                    <a:pt x="310" y="177"/>
                  </a:lnTo>
                  <a:lnTo>
                    <a:pt x="310" y="166"/>
                  </a:lnTo>
                  <a:lnTo>
                    <a:pt x="213" y="166"/>
                  </a:lnTo>
                  <a:lnTo>
                    <a:pt x="213" y="188"/>
                  </a:lnTo>
                  <a:lnTo>
                    <a:pt x="193" y="188"/>
                  </a:lnTo>
                  <a:lnTo>
                    <a:pt x="193" y="200"/>
                  </a:lnTo>
                  <a:lnTo>
                    <a:pt x="166" y="200"/>
                  </a:lnTo>
                  <a:lnTo>
                    <a:pt x="155" y="211"/>
                  </a:lnTo>
                  <a:lnTo>
                    <a:pt x="107" y="200"/>
                  </a:lnTo>
                  <a:lnTo>
                    <a:pt x="97" y="200"/>
                  </a:lnTo>
                  <a:lnTo>
                    <a:pt x="86" y="177"/>
                  </a:lnTo>
                  <a:lnTo>
                    <a:pt x="60" y="177"/>
                  </a:lnTo>
                  <a:lnTo>
                    <a:pt x="60" y="150"/>
                  </a:lnTo>
                  <a:lnTo>
                    <a:pt x="21" y="150"/>
                  </a:lnTo>
                  <a:lnTo>
                    <a:pt x="0" y="138"/>
                  </a:lnTo>
                  <a:lnTo>
                    <a:pt x="0" y="127"/>
                  </a:lnTo>
                  <a:lnTo>
                    <a:pt x="11" y="127"/>
                  </a:lnTo>
                  <a:lnTo>
                    <a:pt x="21" y="79"/>
                  </a:lnTo>
                  <a:lnTo>
                    <a:pt x="39" y="79"/>
                  </a:lnTo>
                  <a:lnTo>
                    <a:pt x="47" y="79"/>
                  </a:lnTo>
                  <a:lnTo>
                    <a:pt x="47" y="39"/>
                  </a:lnTo>
                  <a:lnTo>
                    <a:pt x="71" y="27"/>
                  </a:lnTo>
                </a:path>
              </a:pathLst>
            </a:custGeom>
            <a:solidFill>
              <a:srgbClr val="A3F25F"/>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39" name="Freeform 70"/>
            <p:cNvSpPr>
              <a:spLocks/>
            </p:cNvSpPr>
            <p:nvPr/>
          </p:nvSpPr>
          <p:spPr bwMode="auto">
            <a:xfrm>
              <a:off x="5037138" y="3049588"/>
              <a:ext cx="560387" cy="438150"/>
            </a:xfrm>
            <a:custGeom>
              <a:avLst/>
              <a:gdLst>
                <a:gd name="T0" fmla="*/ 0 w 408"/>
                <a:gd name="T1" fmla="*/ 617278374 h 310"/>
                <a:gd name="T2" fmla="*/ 0 w 408"/>
                <a:gd name="T3" fmla="*/ 175794235 h 310"/>
                <a:gd name="T4" fmla="*/ 141486730 w 408"/>
                <a:gd name="T5" fmla="*/ 175794235 h 310"/>
                <a:gd name="T6" fmla="*/ 232038692 w 408"/>
                <a:gd name="T7" fmla="*/ 99882658 h 310"/>
                <a:gd name="T8" fmla="*/ 271655844 w 408"/>
                <a:gd name="T9" fmla="*/ 75911600 h 310"/>
                <a:gd name="T10" fmla="*/ 271655844 w 408"/>
                <a:gd name="T11" fmla="*/ 99882658 h 310"/>
                <a:gd name="T12" fmla="*/ 345228592 w 408"/>
                <a:gd name="T13" fmla="*/ 75911600 h 310"/>
                <a:gd name="T14" fmla="*/ 365980846 w 408"/>
                <a:gd name="T15" fmla="*/ 0 h 310"/>
                <a:gd name="T16" fmla="*/ 458418576 w 408"/>
                <a:gd name="T17" fmla="*/ 21973926 h 310"/>
                <a:gd name="T18" fmla="*/ 458418576 w 408"/>
                <a:gd name="T19" fmla="*/ 75911600 h 310"/>
                <a:gd name="T20" fmla="*/ 567835479 w 408"/>
                <a:gd name="T21" fmla="*/ 121857992 h 310"/>
                <a:gd name="T22" fmla="*/ 637635230 w 408"/>
                <a:gd name="T23" fmla="*/ 175794235 h 310"/>
                <a:gd name="T24" fmla="*/ 637635230 w 408"/>
                <a:gd name="T25" fmla="*/ 221740649 h 310"/>
                <a:gd name="T26" fmla="*/ 658387398 w 408"/>
                <a:gd name="T27" fmla="*/ 221740649 h 310"/>
                <a:gd name="T28" fmla="*/ 707436355 w 408"/>
                <a:gd name="T29" fmla="*/ 395537813 h 310"/>
                <a:gd name="T30" fmla="*/ 726301509 w 408"/>
                <a:gd name="T31" fmla="*/ 373562479 h 310"/>
                <a:gd name="T32" fmla="*/ 726301509 w 408"/>
                <a:gd name="T33" fmla="*/ 395537813 h 310"/>
                <a:gd name="T34" fmla="*/ 767804473 w 408"/>
                <a:gd name="T35" fmla="*/ 395537813 h 310"/>
                <a:gd name="T36" fmla="*/ 767804473 w 408"/>
                <a:gd name="T37" fmla="*/ 617278374 h 310"/>
                <a:gd name="T38" fmla="*/ 0 w 408"/>
                <a:gd name="T39" fmla="*/ 617278374 h 31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8"/>
                <a:gd name="T61" fmla="*/ 0 h 310"/>
                <a:gd name="T62" fmla="*/ 408 w 408"/>
                <a:gd name="T63" fmla="*/ 310 h 31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8" h="310">
                  <a:moveTo>
                    <a:pt x="0" y="309"/>
                  </a:moveTo>
                  <a:lnTo>
                    <a:pt x="0" y="88"/>
                  </a:lnTo>
                  <a:lnTo>
                    <a:pt x="75" y="88"/>
                  </a:lnTo>
                  <a:lnTo>
                    <a:pt x="123" y="50"/>
                  </a:lnTo>
                  <a:lnTo>
                    <a:pt x="144" y="38"/>
                  </a:lnTo>
                  <a:lnTo>
                    <a:pt x="144" y="50"/>
                  </a:lnTo>
                  <a:lnTo>
                    <a:pt x="183" y="38"/>
                  </a:lnTo>
                  <a:lnTo>
                    <a:pt x="194" y="0"/>
                  </a:lnTo>
                  <a:lnTo>
                    <a:pt x="243" y="11"/>
                  </a:lnTo>
                  <a:lnTo>
                    <a:pt x="243" y="38"/>
                  </a:lnTo>
                  <a:lnTo>
                    <a:pt x="301" y="61"/>
                  </a:lnTo>
                  <a:lnTo>
                    <a:pt x="338" y="88"/>
                  </a:lnTo>
                  <a:lnTo>
                    <a:pt x="338" y="111"/>
                  </a:lnTo>
                  <a:lnTo>
                    <a:pt x="349" y="111"/>
                  </a:lnTo>
                  <a:lnTo>
                    <a:pt x="375" y="198"/>
                  </a:lnTo>
                  <a:lnTo>
                    <a:pt x="385" y="187"/>
                  </a:lnTo>
                  <a:lnTo>
                    <a:pt x="385" y="198"/>
                  </a:lnTo>
                  <a:lnTo>
                    <a:pt x="407" y="198"/>
                  </a:lnTo>
                  <a:lnTo>
                    <a:pt x="407" y="309"/>
                  </a:lnTo>
                  <a:lnTo>
                    <a:pt x="0" y="309"/>
                  </a:lnTo>
                </a:path>
              </a:pathLst>
            </a:custGeom>
            <a:solidFill>
              <a:srgbClr val="A3F25F"/>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40" name="Freeform 71"/>
            <p:cNvSpPr>
              <a:spLocks/>
            </p:cNvSpPr>
            <p:nvPr/>
          </p:nvSpPr>
          <p:spPr bwMode="auto">
            <a:xfrm>
              <a:off x="7521575" y="2416175"/>
              <a:ext cx="493713" cy="341313"/>
            </a:xfrm>
            <a:custGeom>
              <a:avLst/>
              <a:gdLst>
                <a:gd name="T0" fmla="*/ 603324129 w 359"/>
                <a:gd name="T1" fmla="*/ 220629854 h 241"/>
                <a:gd name="T2" fmla="*/ 624128830 w 359"/>
                <a:gd name="T3" fmla="*/ 256732546 h 241"/>
                <a:gd name="T4" fmla="*/ 603324129 w 359"/>
                <a:gd name="T5" fmla="*/ 324927150 h 241"/>
                <a:gd name="T6" fmla="*/ 677085376 w 359"/>
                <a:gd name="T7" fmla="*/ 427219143 h 241"/>
                <a:gd name="T8" fmla="*/ 584411764 w 359"/>
                <a:gd name="T9" fmla="*/ 481374598 h 241"/>
                <a:gd name="T10" fmla="*/ 514433815 w 359"/>
                <a:gd name="T11" fmla="*/ 481374598 h 241"/>
                <a:gd name="T12" fmla="*/ 489847191 w 359"/>
                <a:gd name="T13" fmla="*/ 481374598 h 241"/>
                <a:gd name="T14" fmla="*/ 489847191 w 359"/>
                <a:gd name="T15" fmla="*/ 459311055 h 241"/>
                <a:gd name="T16" fmla="*/ 421760204 w 359"/>
                <a:gd name="T17" fmla="*/ 427219143 h 241"/>
                <a:gd name="T18" fmla="*/ 397172204 w 359"/>
                <a:gd name="T19" fmla="*/ 381088083 h 241"/>
                <a:gd name="T20" fmla="*/ 382043138 w 359"/>
                <a:gd name="T21" fmla="*/ 403151626 h 241"/>
                <a:gd name="T22" fmla="*/ 332868429 w 359"/>
                <a:gd name="T23" fmla="*/ 403151626 h 241"/>
                <a:gd name="T24" fmla="*/ 308281805 w 359"/>
                <a:gd name="T25" fmla="*/ 459311055 h 241"/>
                <a:gd name="T26" fmla="*/ 259108557 w 359"/>
                <a:gd name="T27" fmla="*/ 427219143 h 241"/>
                <a:gd name="T28" fmla="*/ 259108557 w 359"/>
                <a:gd name="T29" fmla="*/ 403151626 h 241"/>
                <a:gd name="T30" fmla="*/ 219390116 w 359"/>
                <a:gd name="T31" fmla="*/ 403151626 h 241"/>
                <a:gd name="T32" fmla="*/ 219390116 w 359"/>
                <a:gd name="T33" fmla="*/ 381088083 h 241"/>
                <a:gd name="T34" fmla="*/ 130499759 w 359"/>
                <a:gd name="T35" fmla="*/ 427219143 h 241"/>
                <a:gd name="T36" fmla="*/ 109695058 w 359"/>
                <a:gd name="T37" fmla="*/ 403151626 h 241"/>
                <a:gd name="T38" fmla="*/ 77543192 w 359"/>
                <a:gd name="T39" fmla="*/ 427219143 h 241"/>
                <a:gd name="T40" fmla="*/ 109695058 w 359"/>
                <a:gd name="T41" fmla="*/ 481374598 h 241"/>
                <a:gd name="T42" fmla="*/ 77543192 w 359"/>
                <a:gd name="T43" fmla="*/ 481374598 h 241"/>
                <a:gd name="T44" fmla="*/ 39717076 w 359"/>
                <a:gd name="T45" fmla="*/ 459311055 h 241"/>
                <a:gd name="T46" fmla="*/ 39717076 w 359"/>
                <a:gd name="T47" fmla="*/ 481374598 h 241"/>
                <a:gd name="T48" fmla="*/ 0 w 359"/>
                <a:gd name="T49" fmla="*/ 459311055 h 241"/>
                <a:gd name="T50" fmla="*/ 0 w 359"/>
                <a:gd name="T51" fmla="*/ 427219143 h 241"/>
                <a:gd name="T52" fmla="*/ 39717076 w 359"/>
                <a:gd name="T53" fmla="*/ 427219143 h 241"/>
                <a:gd name="T54" fmla="*/ 77543192 w 359"/>
                <a:gd name="T55" fmla="*/ 381088083 h 241"/>
                <a:gd name="T56" fmla="*/ 77543192 w 359"/>
                <a:gd name="T57" fmla="*/ 324927150 h 241"/>
                <a:gd name="T58" fmla="*/ 170216825 w 359"/>
                <a:gd name="T59" fmla="*/ 256732546 h 241"/>
                <a:gd name="T60" fmla="*/ 198586790 w 359"/>
                <a:gd name="T61" fmla="*/ 256732546 h 241"/>
                <a:gd name="T62" fmla="*/ 219390116 w 359"/>
                <a:gd name="T63" fmla="*/ 256732546 h 241"/>
                <a:gd name="T64" fmla="*/ 238303855 w 359"/>
                <a:gd name="T65" fmla="*/ 220629854 h 241"/>
                <a:gd name="T66" fmla="*/ 291260402 w 359"/>
                <a:gd name="T67" fmla="*/ 220629854 h 241"/>
                <a:gd name="T68" fmla="*/ 382043138 w 359"/>
                <a:gd name="T69" fmla="*/ 32091922 h 241"/>
                <a:gd name="T70" fmla="*/ 442563529 w 359"/>
                <a:gd name="T71" fmla="*/ 54154060 h 241"/>
                <a:gd name="T72" fmla="*/ 442563529 w 359"/>
                <a:gd name="T73" fmla="*/ 0 h 241"/>
                <a:gd name="T74" fmla="*/ 470933452 w 359"/>
                <a:gd name="T75" fmla="*/ 32091922 h 241"/>
                <a:gd name="T76" fmla="*/ 624128830 w 359"/>
                <a:gd name="T77" fmla="*/ 174498750 h 241"/>
                <a:gd name="T78" fmla="*/ 603324129 w 359"/>
                <a:gd name="T79" fmla="*/ 220629854 h 24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59"/>
                <a:gd name="T121" fmla="*/ 0 h 241"/>
                <a:gd name="T122" fmla="*/ 359 w 359"/>
                <a:gd name="T123" fmla="*/ 241 h 24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59" h="241">
                  <a:moveTo>
                    <a:pt x="319" y="110"/>
                  </a:moveTo>
                  <a:lnTo>
                    <a:pt x="330" y="128"/>
                  </a:lnTo>
                  <a:lnTo>
                    <a:pt x="319" y="162"/>
                  </a:lnTo>
                  <a:lnTo>
                    <a:pt x="358" y="213"/>
                  </a:lnTo>
                  <a:lnTo>
                    <a:pt x="309" y="240"/>
                  </a:lnTo>
                  <a:lnTo>
                    <a:pt x="272" y="240"/>
                  </a:lnTo>
                  <a:lnTo>
                    <a:pt x="259" y="240"/>
                  </a:lnTo>
                  <a:lnTo>
                    <a:pt x="259" y="229"/>
                  </a:lnTo>
                  <a:lnTo>
                    <a:pt x="223" y="213"/>
                  </a:lnTo>
                  <a:lnTo>
                    <a:pt x="210" y="190"/>
                  </a:lnTo>
                  <a:lnTo>
                    <a:pt x="202" y="201"/>
                  </a:lnTo>
                  <a:lnTo>
                    <a:pt x="176" y="201"/>
                  </a:lnTo>
                  <a:lnTo>
                    <a:pt x="163" y="229"/>
                  </a:lnTo>
                  <a:lnTo>
                    <a:pt x="137" y="213"/>
                  </a:lnTo>
                  <a:lnTo>
                    <a:pt x="137" y="201"/>
                  </a:lnTo>
                  <a:lnTo>
                    <a:pt x="116" y="201"/>
                  </a:lnTo>
                  <a:lnTo>
                    <a:pt x="116" y="190"/>
                  </a:lnTo>
                  <a:lnTo>
                    <a:pt x="69" y="213"/>
                  </a:lnTo>
                  <a:lnTo>
                    <a:pt x="58" y="201"/>
                  </a:lnTo>
                  <a:lnTo>
                    <a:pt x="41" y="213"/>
                  </a:lnTo>
                  <a:lnTo>
                    <a:pt x="58" y="240"/>
                  </a:lnTo>
                  <a:lnTo>
                    <a:pt x="41" y="240"/>
                  </a:lnTo>
                  <a:lnTo>
                    <a:pt x="21" y="229"/>
                  </a:lnTo>
                  <a:lnTo>
                    <a:pt x="21" y="240"/>
                  </a:lnTo>
                  <a:lnTo>
                    <a:pt x="0" y="229"/>
                  </a:lnTo>
                  <a:lnTo>
                    <a:pt x="0" y="213"/>
                  </a:lnTo>
                  <a:lnTo>
                    <a:pt x="21" y="213"/>
                  </a:lnTo>
                  <a:lnTo>
                    <a:pt x="41" y="190"/>
                  </a:lnTo>
                  <a:lnTo>
                    <a:pt x="41" y="162"/>
                  </a:lnTo>
                  <a:lnTo>
                    <a:pt x="90" y="128"/>
                  </a:lnTo>
                  <a:lnTo>
                    <a:pt x="105" y="128"/>
                  </a:lnTo>
                  <a:lnTo>
                    <a:pt x="116" y="128"/>
                  </a:lnTo>
                  <a:lnTo>
                    <a:pt x="126" y="110"/>
                  </a:lnTo>
                  <a:lnTo>
                    <a:pt x="154" y="110"/>
                  </a:lnTo>
                  <a:lnTo>
                    <a:pt x="202" y="16"/>
                  </a:lnTo>
                  <a:lnTo>
                    <a:pt x="234" y="27"/>
                  </a:lnTo>
                  <a:lnTo>
                    <a:pt x="234" y="0"/>
                  </a:lnTo>
                  <a:lnTo>
                    <a:pt x="249" y="16"/>
                  </a:lnTo>
                  <a:lnTo>
                    <a:pt x="330" y="87"/>
                  </a:lnTo>
                  <a:lnTo>
                    <a:pt x="319" y="110"/>
                  </a:lnTo>
                </a:path>
              </a:pathLst>
            </a:custGeom>
            <a:solidFill>
              <a:srgbClr val="FF6600"/>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41" name="Freeform 72"/>
            <p:cNvSpPr>
              <a:spLocks/>
            </p:cNvSpPr>
            <p:nvPr/>
          </p:nvSpPr>
          <p:spPr bwMode="auto">
            <a:xfrm>
              <a:off x="7216775" y="2716213"/>
              <a:ext cx="493713" cy="479425"/>
            </a:xfrm>
            <a:custGeom>
              <a:avLst/>
              <a:gdLst>
                <a:gd name="T0" fmla="*/ 457035626 w 360"/>
                <a:gd name="T1" fmla="*/ 54001077 h 339"/>
                <a:gd name="T2" fmla="*/ 492770835 w 360"/>
                <a:gd name="T3" fmla="*/ 78002017 h 339"/>
                <a:gd name="T4" fmla="*/ 675210070 w 360"/>
                <a:gd name="T5" fmla="*/ 500013401 h 339"/>
                <a:gd name="T6" fmla="*/ 675210070 w 360"/>
                <a:gd name="T7" fmla="*/ 518013753 h 339"/>
                <a:gd name="T8" fmla="*/ 586812159 w 360"/>
                <a:gd name="T9" fmla="*/ 554015870 h 339"/>
                <a:gd name="T10" fmla="*/ 541671720 w 360"/>
                <a:gd name="T11" fmla="*/ 598016887 h 339"/>
                <a:gd name="T12" fmla="*/ 492770835 w 360"/>
                <a:gd name="T13" fmla="*/ 654017667 h 339"/>
                <a:gd name="T14" fmla="*/ 274597678 w 360"/>
                <a:gd name="T15" fmla="*/ 654017667 h 339"/>
                <a:gd name="T16" fmla="*/ 231338833 w 360"/>
                <a:gd name="T17" fmla="*/ 676018882 h 339"/>
                <a:gd name="T18" fmla="*/ 231338833 w 360"/>
                <a:gd name="T19" fmla="*/ 654017667 h 339"/>
                <a:gd name="T20" fmla="*/ 206889077 w 360"/>
                <a:gd name="T21" fmla="*/ 654017667 h 339"/>
                <a:gd name="T22" fmla="*/ 182437949 w 360"/>
                <a:gd name="T23" fmla="*/ 654017667 h 339"/>
                <a:gd name="T24" fmla="*/ 141060656 w 360"/>
                <a:gd name="T25" fmla="*/ 622016413 h 339"/>
                <a:gd name="T26" fmla="*/ 182437949 w 360"/>
                <a:gd name="T27" fmla="*/ 622016413 h 339"/>
                <a:gd name="T28" fmla="*/ 182437949 w 360"/>
                <a:gd name="T29" fmla="*/ 598016887 h 339"/>
                <a:gd name="T30" fmla="*/ 141060656 w 360"/>
                <a:gd name="T31" fmla="*/ 598016887 h 339"/>
                <a:gd name="T32" fmla="*/ 0 w 360"/>
                <a:gd name="T33" fmla="*/ 500013401 h 339"/>
                <a:gd name="T34" fmla="*/ 73352034 w 360"/>
                <a:gd name="T35" fmla="*/ 332009560 h 339"/>
                <a:gd name="T36" fmla="*/ 344187873 w 360"/>
                <a:gd name="T37" fmla="*/ 0 h 339"/>
                <a:gd name="T38" fmla="*/ 415658377 w 360"/>
                <a:gd name="T39" fmla="*/ 0 h 339"/>
                <a:gd name="T40" fmla="*/ 415658377 w 360"/>
                <a:gd name="T41" fmla="*/ 32001265 h 339"/>
                <a:gd name="T42" fmla="*/ 457035626 w 360"/>
                <a:gd name="T43" fmla="*/ 54001077 h 339"/>
                <a:gd name="T44" fmla="*/ 457035626 w 360"/>
                <a:gd name="T45" fmla="*/ 32001265 h 339"/>
                <a:gd name="T46" fmla="*/ 492770835 w 360"/>
                <a:gd name="T47" fmla="*/ 54001077 h 339"/>
                <a:gd name="T48" fmla="*/ 457035626 w 360"/>
                <a:gd name="T49" fmla="*/ 54001077 h 33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60"/>
                <a:gd name="T76" fmla="*/ 0 h 339"/>
                <a:gd name="T77" fmla="*/ 360 w 360"/>
                <a:gd name="T78" fmla="*/ 339 h 33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60" h="339">
                  <a:moveTo>
                    <a:pt x="243" y="27"/>
                  </a:moveTo>
                  <a:lnTo>
                    <a:pt x="262" y="39"/>
                  </a:lnTo>
                  <a:lnTo>
                    <a:pt x="359" y="250"/>
                  </a:lnTo>
                  <a:lnTo>
                    <a:pt x="359" y="259"/>
                  </a:lnTo>
                  <a:lnTo>
                    <a:pt x="312" y="277"/>
                  </a:lnTo>
                  <a:lnTo>
                    <a:pt x="288" y="299"/>
                  </a:lnTo>
                  <a:lnTo>
                    <a:pt x="262" y="327"/>
                  </a:lnTo>
                  <a:lnTo>
                    <a:pt x="146" y="327"/>
                  </a:lnTo>
                  <a:lnTo>
                    <a:pt x="123" y="338"/>
                  </a:lnTo>
                  <a:lnTo>
                    <a:pt x="123" y="327"/>
                  </a:lnTo>
                  <a:lnTo>
                    <a:pt x="110" y="327"/>
                  </a:lnTo>
                  <a:lnTo>
                    <a:pt x="97" y="327"/>
                  </a:lnTo>
                  <a:lnTo>
                    <a:pt x="75" y="311"/>
                  </a:lnTo>
                  <a:lnTo>
                    <a:pt x="97" y="311"/>
                  </a:lnTo>
                  <a:lnTo>
                    <a:pt x="97" y="299"/>
                  </a:lnTo>
                  <a:lnTo>
                    <a:pt x="75" y="299"/>
                  </a:lnTo>
                  <a:lnTo>
                    <a:pt x="0" y="250"/>
                  </a:lnTo>
                  <a:lnTo>
                    <a:pt x="39" y="166"/>
                  </a:lnTo>
                  <a:lnTo>
                    <a:pt x="183" y="0"/>
                  </a:lnTo>
                  <a:lnTo>
                    <a:pt x="221" y="0"/>
                  </a:lnTo>
                  <a:lnTo>
                    <a:pt x="221" y="16"/>
                  </a:lnTo>
                  <a:lnTo>
                    <a:pt x="243" y="27"/>
                  </a:lnTo>
                  <a:lnTo>
                    <a:pt x="243" y="16"/>
                  </a:lnTo>
                  <a:lnTo>
                    <a:pt x="262" y="27"/>
                  </a:lnTo>
                  <a:lnTo>
                    <a:pt x="243" y="27"/>
                  </a:lnTo>
                </a:path>
              </a:pathLst>
            </a:custGeom>
            <a:solidFill>
              <a:srgbClr val="FFCC00"/>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42" name="Freeform 73"/>
            <p:cNvSpPr>
              <a:spLocks/>
            </p:cNvSpPr>
            <p:nvPr/>
          </p:nvSpPr>
          <p:spPr bwMode="auto">
            <a:xfrm>
              <a:off x="2898775" y="3033713"/>
              <a:ext cx="460375" cy="454025"/>
            </a:xfrm>
            <a:custGeom>
              <a:avLst/>
              <a:gdLst>
                <a:gd name="T0" fmla="*/ 0 w 335"/>
                <a:gd name="T1" fmla="*/ 638194112 h 322"/>
                <a:gd name="T2" fmla="*/ 0 w 335"/>
                <a:gd name="T3" fmla="*/ 220684355 h 322"/>
                <a:gd name="T4" fmla="*/ 94429105 w 335"/>
                <a:gd name="T5" fmla="*/ 196826901 h 322"/>
                <a:gd name="T6" fmla="*/ 113314093 w 335"/>
                <a:gd name="T7" fmla="*/ 196826901 h 322"/>
                <a:gd name="T8" fmla="*/ 134088679 w 335"/>
                <a:gd name="T9" fmla="*/ 99407511 h 322"/>
                <a:gd name="T10" fmla="*/ 154863265 w 335"/>
                <a:gd name="T11" fmla="*/ 121276844 h 322"/>
                <a:gd name="T12" fmla="*/ 183192164 w 335"/>
                <a:gd name="T13" fmla="*/ 121276844 h 322"/>
                <a:gd name="T14" fmla="*/ 183192164 w 335"/>
                <a:gd name="T15" fmla="*/ 45726797 h 322"/>
                <a:gd name="T16" fmla="*/ 277619852 w 335"/>
                <a:gd name="T17" fmla="*/ 0 h 322"/>
                <a:gd name="T18" fmla="*/ 317280801 w 335"/>
                <a:gd name="T19" fmla="*/ 0 h 322"/>
                <a:gd name="T20" fmla="*/ 411708574 w 335"/>
                <a:gd name="T21" fmla="*/ 0 h 322"/>
                <a:gd name="T22" fmla="*/ 458923793 w 335"/>
                <a:gd name="T23" fmla="*/ 0 h 322"/>
                <a:gd name="T24" fmla="*/ 479697004 w 335"/>
                <a:gd name="T25" fmla="*/ 0 h 322"/>
                <a:gd name="T26" fmla="*/ 589234607 w 335"/>
                <a:gd name="T27" fmla="*/ 0 h 322"/>
                <a:gd name="T28" fmla="*/ 630783779 w 335"/>
                <a:gd name="T29" fmla="*/ 0 h 322"/>
                <a:gd name="T30" fmla="*/ 589234607 w 335"/>
                <a:gd name="T31" fmla="*/ 638194112 h 322"/>
                <a:gd name="T32" fmla="*/ 0 w 335"/>
                <a:gd name="T33" fmla="*/ 638194112 h 32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35"/>
                <a:gd name="T52" fmla="*/ 0 h 322"/>
                <a:gd name="T53" fmla="*/ 335 w 335"/>
                <a:gd name="T54" fmla="*/ 322 h 32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35" h="322">
                  <a:moveTo>
                    <a:pt x="0" y="321"/>
                  </a:moveTo>
                  <a:lnTo>
                    <a:pt x="0" y="111"/>
                  </a:lnTo>
                  <a:lnTo>
                    <a:pt x="50" y="99"/>
                  </a:lnTo>
                  <a:lnTo>
                    <a:pt x="60" y="99"/>
                  </a:lnTo>
                  <a:lnTo>
                    <a:pt x="71" y="50"/>
                  </a:lnTo>
                  <a:lnTo>
                    <a:pt x="82" y="61"/>
                  </a:lnTo>
                  <a:lnTo>
                    <a:pt x="97" y="61"/>
                  </a:lnTo>
                  <a:lnTo>
                    <a:pt x="97" y="23"/>
                  </a:lnTo>
                  <a:lnTo>
                    <a:pt x="147" y="0"/>
                  </a:lnTo>
                  <a:lnTo>
                    <a:pt x="168" y="0"/>
                  </a:lnTo>
                  <a:lnTo>
                    <a:pt x="218" y="0"/>
                  </a:lnTo>
                  <a:lnTo>
                    <a:pt x="243" y="0"/>
                  </a:lnTo>
                  <a:lnTo>
                    <a:pt x="254" y="0"/>
                  </a:lnTo>
                  <a:lnTo>
                    <a:pt x="312" y="0"/>
                  </a:lnTo>
                  <a:lnTo>
                    <a:pt x="334" y="0"/>
                  </a:lnTo>
                  <a:lnTo>
                    <a:pt x="312" y="321"/>
                  </a:lnTo>
                  <a:lnTo>
                    <a:pt x="0" y="321"/>
                  </a:lnTo>
                </a:path>
              </a:pathLst>
            </a:custGeom>
            <a:solidFill>
              <a:srgbClr val="F76681"/>
            </a:solidFill>
            <a:ln w="12700" cap="rnd">
              <a:solidFill>
                <a:schemeClr val="folHlink"/>
              </a:solidFill>
              <a:round/>
              <a:headEnd/>
              <a:tailEnd/>
            </a:ln>
          </p:spPr>
          <p:txBody>
            <a:bodyPr/>
            <a:lstStyle/>
            <a:p>
              <a:pPr>
                <a:buClr>
                  <a:srgbClr val="6B9F25"/>
                </a:buClr>
              </a:pPr>
              <a:endParaRPr lang="en-US" sz="3200">
                <a:solidFill>
                  <a:prstClr val="black"/>
                </a:solidFill>
              </a:endParaRPr>
            </a:p>
          </p:txBody>
        </p:sp>
        <p:sp>
          <p:nvSpPr>
            <p:cNvPr id="2143" name="Freeform 74"/>
            <p:cNvSpPr>
              <a:spLocks/>
            </p:cNvSpPr>
            <p:nvPr/>
          </p:nvSpPr>
          <p:spPr bwMode="auto">
            <a:xfrm>
              <a:off x="5702300" y="1557338"/>
              <a:ext cx="496888" cy="266700"/>
            </a:xfrm>
            <a:custGeom>
              <a:avLst/>
              <a:gdLst>
                <a:gd name="T0" fmla="*/ 682033090 w 361"/>
                <a:gd name="T1" fmla="*/ 36224385 h 188"/>
                <a:gd name="T2" fmla="*/ 640352322 w 361"/>
                <a:gd name="T3" fmla="*/ 249546091 h 188"/>
                <a:gd name="T4" fmla="*/ 608145457 w 361"/>
                <a:gd name="T5" fmla="*/ 376332197 h 188"/>
                <a:gd name="T6" fmla="*/ 384589978 w 361"/>
                <a:gd name="T7" fmla="*/ 354196016 h 188"/>
                <a:gd name="T8" fmla="*/ 94726684 w 361"/>
                <a:gd name="T9" fmla="*/ 326020872 h 188"/>
                <a:gd name="T10" fmla="*/ 70098369 w 361"/>
                <a:gd name="T11" fmla="*/ 249546091 h 188"/>
                <a:gd name="T12" fmla="*/ 0 w 361"/>
                <a:gd name="T13" fmla="*/ 249546091 h 188"/>
                <a:gd name="T14" fmla="*/ 41679403 w 361"/>
                <a:gd name="T15" fmla="*/ 0 h 188"/>
                <a:gd name="T16" fmla="*/ 682033090 w 361"/>
                <a:gd name="T17" fmla="*/ 36224385 h 18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61"/>
                <a:gd name="T28" fmla="*/ 0 h 188"/>
                <a:gd name="T29" fmla="*/ 361 w 361"/>
                <a:gd name="T30" fmla="*/ 188 h 18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61" h="188">
                  <a:moveTo>
                    <a:pt x="360" y="18"/>
                  </a:moveTo>
                  <a:lnTo>
                    <a:pt x="338" y="124"/>
                  </a:lnTo>
                  <a:lnTo>
                    <a:pt x="321" y="187"/>
                  </a:lnTo>
                  <a:lnTo>
                    <a:pt x="203" y="176"/>
                  </a:lnTo>
                  <a:lnTo>
                    <a:pt x="50" y="162"/>
                  </a:lnTo>
                  <a:lnTo>
                    <a:pt x="37" y="124"/>
                  </a:lnTo>
                  <a:lnTo>
                    <a:pt x="0" y="124"/>
                  </a:lnTo>
                  <a:lnTo>
                    <a:pt x="22" y="0"/>
                  </a:lnTo>
                  <a:lnTo>
                    <a:pt x="360" y="18"/>
                  </a:lnTo>
                </a:path>
              </a:pathLst>
            </a:custGeom>
            <a:solidFill>
              <a:srgbClr val="FCD1C1"/>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44" name="Freeform 75"/>
            <p:cNvSpPr>
              <a:spLocks/>
            </p:cNvSpPr>
            <p:nvPr/>
          </p:nvSpPr>
          <p:spPr bwMode="auto">
            <a:xfrm>
              <a:off x="2571750" y="2543175"/>
              <a:ext cx="530225" cy="438150"/>
            </a:xfrm>
            <a:custGeom>
              <a:avLst/>
              <a:gdLst>
                <a:gd name="T0" fmla="*/ 728333700 w 385"/>
                <a:gd name="T1" fmla="*/ 21832828 h 311"/>
                <a:gd name="T2" fmla="*/ 699883178 w 385"/>
                <a:gd name="T3" fmla="*/ 341392064 h 311"/>
                <a:gd name="T4" fmla="*/ 606945094 w 385"/>
                <a:gd name="T5" fmla="*/ 516057552 h 311"/>
                <a:gd name="T6" fmla="*/ 402100649 w 385"/>
                <a:gd name="T7" fmla="*/ 615299192 h 311"/>
                <a:gd name="T8" fmla="*/ 362270435 w 385"/>
                <a:gd name="T9" fmla="*/ 615299192 h 311"/>
                <a:gd name="T10" fmla="*/ 0 w 385"/>
                <a:gd name="T11" fmla="*/ 597436486 h 311"/>
                <a:gd name="T12" fmla="*/ 20863320 w 385"/>
                <a:gd name="T13" fmla="*/ 174665444 h 311"/>
                <a:gd name="T14" fmla="*/ 89145276 w 385"/>
                <a:gd name="T15" fmla="*/ 198483369 h 311"/>
                <a:gd name="T16" fmla="*/ 273125094 w 385"/>
                <a:gd name="T17" fmla="*/ 39696949 h 311"/>
                <a:gd name="T18" fmla="*/ 252261780 w 385"/>
                <a:gd name="T19" fmla="*/ 0 h 311"/>
                <a:gd name="T20" fmla="*/ 565217089 w 385"/>
                <a:gd name="T21" fmla="*/ 0 h 311"/>
                <a:gd name="T22" fmla="*/ 728333700 w 385"/>
                <a:gd name="T23" fmla="*/ 21832828 h 3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85"/>
                <a:gd name="T37" fmla="*/ 0 h 311"/>
                <a:gd name="T38" fmla="*/ 385 w 385"/>
                <a:gd name="T39" fmla="*/ 311 h 3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85" h="311">
                  <a:moveTo>
                    <a:pt x="384" y="11"/>
                  </a:moveTo>
                  <a:lnTo>
                    <a:pt x="369" y="172"/>
                  </a:lnTo>
                  <a:lnTo>
                    <a:pt x="320" y="260"/>
                  </a:lnTo>
                  <a:lnTo>
                    <a:pt x="212" y="310"/>
                  </a:lnTo>
                  <a:lnTo>
                    <a:pt x="191" y="310"/>
                  </a:lnTo>
                  <a:lnTo>
                    <a:pt x="0" y="301"/>
                  </a:lnTo>
                  <a:lnTo>
                    <a:pt x="11" y="88"/>
                  </a:lnTo>
                  <a:lnTo>
                    <a:pt x="47" y="100"/>
                  </a:lnTo>
                  <a:lnTo>
                    <a:pt x="144" y="20"/>
                  </a:lnTo>
                  <a:lnTo>
                    <a:pt x="133" y="0"/>
                  </a:lnTo>
                  <a:lnTo>
                    <a:pt x="298" y="0"/>
                  </a:lnTo>
                  <a:lnTo>
                    <a:pt x="384" y="11"/>
                  </a:lnTo>
                </a:path>
              </a:pathLst>
            </a:custGeom>
            <a:solidFill>
              <a:srgbClr val="F76681"/>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45" name="Freeform 76"/>
            <p:cNvSpPr>
              <a:spLocks/>
            </p:cNvSpPr>
            <p:nvPr/>
          </p:nvSpPr>
          <p:spPr bwMode="auto">
            <a:xfrm>
              <a:off x="6097588" y="3106738"/>
              <a:ext cx="561975" cy="381000"/>
            </a:xfrm>
            <a:custGeom>
              <a:avLst/>
              <a:gdLst>
                <a:gd name="T0" fmla="*/ 0 w 408"/>
                <a:gd name="T1" fmla="*/ 535642190 h 270"/>
                <a:gd name="T2" fmla="*/ 0 w 408"/>
                <a:gd name="T3" fmla="*/ 143368868 h 270"/>
                <a:gd name="T4" fmla="*/ 41739039 w 408"/>
                <a:gd name="T5" fmla="*/ 117483458 h 270"/>
                <a:gd name="T6" fmla="*/ 60709832 w 408"/>
                <a:gd name="T7" fmla="*/ 117483458 h 270"/>
                <a:gd name="T8" fmla="*/ 134701829 w 408"/>
                <a:gd name="T9" fmla="*/ 161289971 h 270"/>
                <a:gd name="T10" fmla="*/ 184028937 w 408"/>
                <a:gd name="T11" fmla="*/ 161289971 h 270"/>
                <a:gd name="T12" fmla="*/ 276991696 w 408"/>
                <a:gd name="T13" fmla="*/ 143368868 h 270"/>
                <a:gd name="T14" fmla="*/ 244738748 w 408"/>
                <a:gd name="T15" fmla="*/ 45799013 h 270"/>
                <a:gd name="T16" fmla="*/ 276991696 w 408"/>
                <a:gd name="T17" fmla="*/ 45799013 h 270"/>
                <a:gd name="T18" fmla="*/ 314936016 w 408"/>
                <a:gd name="T19" fmla="*/ 21903262 h 270"/>
                <a:gd name="T20" fmla="*/ 478094751 w 408"/>
                <a:gd name="T21" fmla="*/ 0 h 270"/>
                <a:gd name="T22" fmla="*/ 682992427 w 408"/>
                <a:gd name="T23" fmla="*/ 117483458 h 270"/>
                <a:gd name="T24" fmla="*/ 722833585 w 408"/>
                <a:gd name="T25" fmla="*/ 197132221 h 270"/>
                <a:gd name="T26" fmla="*/ 722833585 w 408"/>
                <a:gd name="T27" fmla="*/ 296694532 h 270"/>
                <a:gd name="T28" fmla="*/ 722833585 w 408"/>
                <a:gd name="T29" fmla="*/ 342492122 h 270"/>
                <a:gd name="T30" fmla="*/ 772162028 w 408"/>
                <a:gd name="T31" fmla="*/ 360413225 h 270"/>
                <a:gd name="T32" fmla="*/ 772162028 w 408"/>
                <a:gd name="T33" fmla="*/ 414176622 h 270"/>
                <a:gd name="T34" fmla="*/ 591927712 w 408"/>
                <a:gd name="T35" fmla="*/ 535642190 h 270"/>
                <a:gd name="T36" fmla="*/ 0 w 408"/>
                <a:gd name="T37" fmla="*/ 535642190 h 27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08"/>
                <a:gd name="T58" fmla="*/ 0 h 270"/>
                <a:gd name="T59" fmla="*/ 408 w 408"/>
                <a:gd name="T60" fmla="*/ 270 h 27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08" h="270">
                  <a:moveTo>
                    <a:pt x="0" y="269"/>
                  </a:moveTo>
                  <a:lnTo>
                    <a:pt x="0" y="72"/>
                  </a:lnTo>
                  <a:lnTo>
                    <a:pt x="22" y="59"/>
                  </a:lnTo>
                  <a:lnTo>
                    <a:pt x="32" y="59"/>
                  </a:lnTo>
                  <a:lnTo>
                    <a:pt x="71" y="81"/>
                  </a:lnTo>
                  <a:lnTo>
                    <a:pt x="97" y="81"/>
                  </a:lnTo>
                  <a:lnTo>
                    <a:pt x="146" y="72"/>
                  </a:lnTo>
                  <a:lnTo>
                    <a:pt x="129" y="23"/>
                  </a:lnTo>
                  <a:lnTo>
                    <a:pt x="146" y="23"/>
                  </a:lnTo>
                  <a:lnTo>
                    <a:pt x="166" y="11"/>
                  </a:lnTo>
                  <a:lnTo>
                    <a:pt x="252" y="0"/>
                  </a:lnTo>
                  <a:lnTo>
                    <a:pt x="360" y="59"/>
                  </a:lnTo>
                  <a:lnTo>
                    <a:pt x="381" y="99"/>
                  </a:lnTo>
                  <a:lnTo>
                    <a:pt x="381" y="149"/>
                  </a:lnTo>
                  <a:lnTo>
                    <a:pt x="381" y="172"/>
                  </a:lnTo>
                  <a:lnTo>
                    <a:pt x="407" y="181"/>
                  </a:lnTo>
                  <a:lnTo>
                    <a:pt x="407" y="208"/>
                  </a:lnTo>
                  <a:lnTo>
                    <a:pt x="312" y="269"/>
                  </a:lnTo>
                  <a:lnTo>
                    <a:pt x="0" y="269"/>
                  </a:lnTo>
                </a:path>
              </a:pathLst>
            </a:custGeom>
            <a:solidFill>
              <a:srgbClr val="FFCC00"/>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46" name="Freeform 77"/>
            <p:cNvSpPr>
              <a:spLocks/>
            </p:cNvSpPr>
            <p:nvPr/>
          </p:nvSpPr>
          <p:spPr bwMode="auto">
            <a:xfrm>
              <a:off x="4894263" y="2646363"/>
              <a:ext cx="411162" cy="533400"/>
            </a:xfrm>
            <a:custGeom>
              <a:avLst/>
              <a:gdLst>
                <a:gd name="T0" fmla="*/ 453832076 w 299"/>
                <a:gd name="T1" fmla="*/ 426124550 h 378"/>
                <a:gd name="T2" fmla="*/ 523796969 w 299"/>
                <a:gd name="T3" fmla="*/ 547590133 h 378"/>
                <a:gd name="T4" fmla="*/ 563507776 w 299"/>
                <a:gd name="T5" fmla="*/ 571484470 h 378"/>
                <a:gd name="T6" fmla="*/ 542707663 w 299"/>
                <a:gd name="T7" fmla="*/ 647151045 h 378"/>
                <a:gd name="T8" fmla="*/ 470850601 w 299"/>
                <a:gd name="T9" fmla="*/ 669054305 h 378"/>
                <a:gd name="T10" fmla="*/ 470850601 w 299"/>
                <a:gd name="T11" fmla="*/ 647151045 h 378"/>
                <a:gd name="T12" fmla="*/ 433030588 w 299"/>
                <a:gd name="T13" fmla="*/ 669054305 h 378"/>
                <a:gd name="T14" fmla="*/ 340373327 w 299"/>
                <a:gd name="T15" fmla="*/ 750695699 h 378"/>
                <a:gd name="T16" fmla="*/ 198551372 w 299"/>
                <a:gd name="T17" fmla="*/ 750695699 h 378"/>
                <a:gd name="T18" fmla="*/ 181532848 w 299"/>
                <a:gd name="T19" fmla="*/ 647151045 h 378"/>
                <a:gd name="T20" fmla="*/ 158840522 w 299"/>
                <a:gd name="T21" fmla="*/ 692950053 h 378"/>
                <a:gd name="T22" fmla="*/ 88875608 w 299"/>
                <a:gd name="T23" fmla="*/ 647151045 h 378"/>
                <a:gd name="T24" fmla="*/ 68074120 w 299"/>
                <a:gd name="T25" fmla="*/ 493826817 h 378"/>
                <a:gd name="T26" fmla="*/ 0 w 299"/>
                <a:gd name="T27" fmla="*/ 493826817 h 378"/>
                <a:gd name="T28" fmla="*/ 20800119 w 299"/>
                <a:gd name="T29" fmla="*/ 426124550 h 378"/>
                <a:gd name="T30" fmla="*/ 39710818 w 299"/>
                <a:gd name="T31" fmla="*/ 426124550 h 378"/>
                <a:gd name="T32" fmla="*/ 68074120 w 299"/>
                <a:gd name="T33" fmla="*/ 426124550 h 378"/>
                <a:gd name="T34" fmla="*/ 130477231 w 299"/>
                <a:gd name="T35" fmla="*/ 296694570 h 378"/>
                <a:gd name="T36" fmla="*/ 130477231 w 299"/>
                <a:gd name="T37" fmla="*/ 350457886 h 378"/>
                <a:gd name="T38" fmla="*/ 181532848 w 299"/>
                <a:gd name="T39" fmla="*/ 296694570 h 378"/>
                <a:gd name="T40" fmla="*/ 223134449 w 299"/>
                <a:gd name="T41" fmla="*/ 31860067 h 378"/>
                <a:gd name="T42" fmla="*/ 251497740 w 299"/>
                <a:gd name="T43" fmla="*/ 31860067 h 378"/>
                <a:gd name="T44" fmla="*/ 272299229 w 299"/>
                <a:gd name="T45" fmla="*/ 0 h 378"/>
                <a:gd name="T46" fmla="*/ 291208548 w 299"/>
                <a:gd name="T47" fmla="*/ 0 h 378"/>
                <a:gd name="T48" fmla="*/ 312008661 w 299"/>
                <a:gd name="T49" fmla="*/ 0 h 378"/>
                <a:gd name="T50" fmla="*/ 340373327 w 299"/>
                <a:gd name="T51" fmla="*/ 0 h 378"/>
                <a:gd name="T52" fmla="*/ 433030588 w 299"/>
                <a:gd name="T53" fmla="*/ 0 h 378"/>
                <a:gd name="T54" fmla="*/ 495432303 w 299"/>
                <a:gd name="T55" fmla="*/ 53763338 h 378"/>
                <a:gd name="T56" fmla="*/ 453832076 w 299"/>
                <a:gd name="T57" fmla="*/ 426124550 h 37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99"/>
                <a:gd name="T88" fmla="*/ 0 h 378"/>
                <a:gd name="T89" fmla="*/ 299 w 299"/>
                <a:gd name="T90" fmla="*/ 378 h 37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99" h="378">
                  <a:moveTo>
                    <a:pt x="240" y="214"/>
                  </a:moveTo>
                  <a:lnTo>
                    <a:pt x="277" y="275"/>
                  </a:lnTo>
                  <a:lnTo>
                    <a:pt x="298" y="287"/>
                  </a:lnTo>
                  <a:lnTo>
                    <a:pt x="287" y="325"/>
                  </a:lnTo>
                  <a:lnTo>
                    <a:pt x="249" y="336"/>
                  </a:lnTo>
                  <a:lnTo>
                    <a:pt x="249" y="325"/>
                  </a:lnTo>
                  <a:lnTo>
                    <a:pt x="229" y="336"/>
                  </a:lnTo>
                  <a:lnTo>
                    <a:pt x="180" y="377"/>
                  </a:lnTo>
                  <a:lnTo>
                    <a:pt x="105" y="377"/>
                  </a:lnTo>
                  <a:lnTo>
                    <a:pt x="96" y="325"/>
                  </a:lnTo>
                  <a:lnTo>
                    <a:pt x="84" y="348"/>
                  </a:lnTo>
                  <a:lnTo>
                    <a:pt x="47" y="325"/>
                  </a:lnTo>
                  <a:lnTo>
                    <a:pt x="36" y="248"/>
                  </a:lnTo>
                  <a:lnTo>
                    <a:pt x="0" y="248"/>
                  </a:lnTo>
                  <a:lnTo>
                    <a:pt x="11" y="214"/>
                  </a:lnTo>
                  <a:lnTo>
                    <a:pt x="21" y="214"/>
                  </a:lnTo>
                  <a:lnTo>
                    <a:pt x="36" y="214"/>
                  </a:lnTo>
                  <a:lnTo>
                    <a:pt x="69" y="149"/>
                  </a:lnTo>
                  <a:lnTo>
                    <a:pt x="69" y="176"/>
                  </a:lnTo>
                  <a:lnTo>
                    <a:pt x="96" y="149"/>
                  </a:lnTo>
                  <a:lnTo>
                    <a:pt x="118" y="16"/>
                  </a:lnTo>
                  <a:lnTo>
                    <a:pt x="133" y="16"/>
                  </a:lnTo>
                  <a:lnTo>
                    <a:pt x="144" y="0"/>
                  </a:lnTo>
                  <a:lnTo>
                    <a:pt x="154" y="0"/>
                  </a:lnTo>
                  <a:lnTo>
                    <a:pt x="165" y="0"/>
                  </a:lnTo>
                  <a:lnTo>
                    <a:pt x="180" y="0"/>
                  </a:lnTo>
                  <a:lnTo>
                    <a:pt x="229" y="0"/>
                  </a:lnTo>
                  <a:lnTo>
                    <a:pt x="262" y="27"/>
                  </a:lnTo>
                  <a:lnTo>
                    <a:pt x="240" y="214"/>
                  </a:lnTo>
                </a:path>
              </a:pathLst>
            </a:custGeom>
            <a:solidFill>
              <a:srgbClr val="A3F25F"/>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47" name="Freeform 78"/>
            <p:cNvSpPr>
              <a:spLocks/>
            </p:cNvSpPr>
            <p:nvPr/>
          </p:nvSpPr>
          <p:spPr bwMode="auto">
            <a:xfrm>
              <a:off x="4465638" y="2473325"/>
              <a:ext cx="627062" cy="523875"/>
            </a:xfrm>
            <a:custGeom>
              <a:avLst/>
              <a:gdLst>
                <a:gd name="T0" fmla="*/ 545992651 w 457"/>
                <a:gd name="T1" fmla="*/ 737750080 h 371"/>
                <a:gd name="T2" fmla="*/ 474448601 w 457"/>
                <a:gd name="T3" fmla="*/ 691890557 h 371"/>
                <a:gd name="T4" fmla="*/ 453739095 w 457"/>
                <a:gd name="T5" fmla="*/ 715816528 h 371"/>
                <a:gd name="T6" fmla="*/ 337009459 w 457"/>
                <a:gd name="T7" fmla="*/ 669957006 h 371"/>
                <a:gd name="T8" fmla="*/ 271113082 w 457"/>
                <a:gd name="T9" fmla="*/ 715816528 h 371"/>
                <a:gd name="T10" fmla="*/ 222162467 w 457"/>
                <a:gd name="T11" fmla="*/ 691890557 h 371"/>
                <a:gd name="T12" fmla="*/ 222162467 w 457"/>
                <a:gd name="T13" fmla="*/ 715816528 h 371"/>
                <a:gd name="T14" fmla="*/ 92253599 w 457"/>
                <a:gd name="T15" fmla="*/ 691890557 h 371"/>
                <a:gd name="T16" fmla="*/ 129908868 w 457"/>
                <a:gd name="T17" fmla="*/ 594188608 h 371"/>
                <a:gd name="T18" fmla="*/ 60247354 w 457"/>
                <a:gd name="T19" fmla="*/ 494491416 h 371"/>
                <a:gd name="T20" fmla="*/ 0 w 457"/>
                <a:gd name="T21" fmla="*/ 440656570 h 371"/>
                <a:gd name="T22" fmla="*/ 20709511 w 457"/>
                <a:gd name="T23" fmla="*/ 340960701 h 371"/>
                <a:gd name="T24" fmla="*/ 41420395 w 457"/>
                <a:gd name="T25" fmla="*/ 340960701 h 371"/>
                <a:gd name="T26" fmla="*/ 92253599 w 457"/>
                <a:gd name="T27" fmla="*/ 275161458 h 371"/>
                <a:gd name="T28" fmla="*/ 150618374 w 457"/>
                <a:gd name="T29" fmla="*/ 275161458 h 371"/>
                <a:gd name="T30" fmla="*/ 129908868 w 457"/>
                <a:gd name="T31" fmla="*/ 243258752 h 371"/>
                <a:gd name="T32" fmla="*/ 182624641 w 457"/>
                <a:gd name="T33" fmla="*/ 221325200 h 371"/>
                <a:gd name="T34" fmla="*/ 203335519 w 457"/>
                <a:gd name="T35" fmla="*/ 0 h 371"/>
                <a:gd name="T36" fmla="*/ 513986427 w 457"/>
                <a:gd name="T37" fmla="*/ 139573854 h 371"/>
                <a:gd name="T38" fmla="*/ 587413035 w 457"/>
                <a:gd name="T39" fmla="*/ 139573854 h 371"/>
                <a:gd name="T40" fmla="*/ 587413035 w 457"/>
                <a:gd name="T41" fmla="*/ 121629376 h 371"/>
                <a:gd name="T42" fmla="*/ 608122541 w 457"/>
                <a:gd name="T43" fmla="*/ 139573854 h 371"/>
                <a:gd name="T44" fmla="*/ 655190598 w 457"/>
                <a:gd name="T45" fmla="*/ 139573854 h 371"/>
                <a:gd name="T46" fmla="*/ 655190598 w 457"/>
                <a:gd name="T47" fmla="*/ 175464222 h 371"/>
                <a:gd name="T48" fmla="*/ 858526203 w 457"/>
                <a:gd name="T49" fmla="*/ 243258752 h 371"/>
                <a:gd name="T50" fmla="*/ 837815325 w 457"/>
                <a:gd name="T51" fmla="*/ 275161458 h 371"/>
                <a:gd name="T52" fmla="*/ 805809101 w 457"/>
                <a:gd name="T53" fmla="*/ 275161458 h 371"/>
                <a:gd name="T54" fmla="*/ 766272647 w 457"/>
                <a:gd name="T55" fmla="*/ 540352350 h 371"/>
                <a:gd name="T56" fmla="*/ 717320488 w 457"/>
                <a:gd name="T57" fmla="*/ 594188608 h 371"/>
                <a:gd name="T58" fmla="*/ 717320488 w 457"/>
                <a:gd name="T59" fmla="*/ 540352350 h 371"/>
                <a:gd name="T60" fmla="*/ 655190598 w 457"/>
                <a:gd name="T61" fmla="*/ 669957006 h 371"/>
                <a:gd name="T62" fmla="*/ 626949490 w 457"/>
                <a:gd name="T63" fmla="*/ 669957006 h 371"/>
                <a:gd name="T64" fmla="*/ 608122541 w 457"/>
                <a:gd name="T65" fmla="*/ 669957006 h 371"/>
                <a:gd name="T66" fmla="*/ 587413035 w 457"/>
                <a:gd name="T67" fmla="*/ 737750080 h 371"/>
                <a:gd name="T68" fmla="*/ 545992651 w 457"/>
                <a:gd name="T69" fmla="*/ 737750080 h 37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57"/>
                <a:gd name="T106" fmla="*/ 0 h 371"/>
                <a:gd name="T107" fmla="*/ 457 w 457"/>
                <a:gd name="T108" fmla="*/ 371 h 37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57" h="371">
                  <a:moveTo>
                    <a:pt x="290" y="370"/>
                  </a:moveTo>
                  <a:lnTo>
                    <a:pt x="252" y="347"/>
                  </a:lnTo>
                  <a:lnTo>
                    <a:pt x="241" y="359"/>
                  </a:lnTo>
                  <a:lnTo>
                    <a:pt x="179" y="336"/>
                  </a:lnTo>
                  <a:lnTo>
                    <a:pt x="144" y="359"/>
                  </a:lnTo>
                  <a:lnTo>
                    <a:pt x="118" y="347"/>
                  </a:lnTo>
                  <a:lnTo>
                    <a:pt x="118" y="359"/>
                  </a:lnTo>
                  <a:lnTo>
                    <a:pt x="49" y="347"/>
                  </a:lnTo>
                  <a:lnTo>
                    <a:pt x="69" y="298"/>
                  </a:lnTo>
                  <a:lnTo>
                    <a:pt x="32" y="248"/>
                  </a:lnTo>
                  <a:lnTo>
                    <a:pt x="0" y="221"/>
                  </a:lnTo>
                  <a:lnTo>
                    <a:pt x="11" y="171"/>
                  </a:lnTo>
                  <a:lnTo>
                    <a:pt x="22" y="171"/>
                  </a:lnTo>
                  <a:lnTo>
                    <a:pt x="49" y="138"/>
                  </a:lnTo>
                  <a:lnTo>
                    <a:pt x="80" y="138"/>
                  </a:lnTo>
                  <a:lnTo>
                    <a:pt x="69" y="122"/>
                  </a:lnTo>
                  <a:lnTo>
                    <a:pt x="97" y="111"/>
                  </a:lnTo>
                  <a:lnTo>
                    <a:pt x="108" y="0"/>
                  </a:lnTo>
                  <a:lnTo>
                    <a:pt x="273" y="70"/>
                  </a:lnTo>
                  <a:lnTo>
                    <a:pt x="312" y="70"/>
                  </a:lnTo>
                  <a:lnTo>
                    <a:pt x="312" y="61"/>
                  </a:lnTo>
                  <a:lnTo>
                    <a:pt x="323" y="70"/>
                  </a:lnTo>
                  <a:lnTo>
                    <a:pt x="348" y="70"/>
                  </a:lnTo>
                  <a:lnTo>
                    <a:pt x="348" y="88"/>
                  </a:lnTo>
                  <a:lnTo>
                    <a:pt x="456" y="122"/>
                  </a:lnTo>
                  <a:lnTo>
                    <a:pt x="445" y="138"/>
                  </a:lnTo>
                  <a:lnTo>
                    <a:pt x="428" y="138"/>
                  </a:lnTo>
                  <a:lnTo>
                    <a:pt x="407" y="271"/>
                  </a:lnTo>
                  <a:lnTo>
                    <a:pt x="381" y="298"/>
                  </a:lnTo>
                  <a:lnTo>
                    <a:pt x="381" y="271"/>
                  </a:lnTo>
                  <a:lnTo>
                    <a:pt x="348" y="336"/>
                  </a:lnTo>
                  <a:lnTo>
                    <a:pt x="333" y="336"/>
                  </a:lnTo>
                  <a:lnTo>
                    <a:pt x="323" y="336"/>
                  </a:lnTo>
                  <a:lnTo>
                    <a:pt x="312" y="370"/>
                  </a:lnTo>
                  <a:lnTo>
                    <a:pt x="290" y="370"/>
                  </a:lnTo>
                </a:path>
              </a:pathLst>
            </a:custGeom>
            <a:solidFill>
              <a:srgbClr val="A3F25F"/>
            </a:solidFill>
            <a:ln w="12700" cap="rnd">
              <a:solidFill>
                <a:schemeClr val="bg2"/>
              </a:solidFill>
              <a:round/>
              <a:headEnd/>
              <a:tailEnd/>
            </a:ln>
          </p:spPr>
          <p:txBody>
            <a:bodyPr/>
            <a:lstStyle/>
            <a:p>
              <a:pPr>
                <a:buClr>
                  <a:srgbClr val="6B9F25"/>
                </a:buClr>
              </a:pPr>
              <a:endParaRPr lang="en-US" sz="3200">
                <a:solidFill>
                  <a:prstClr val="black"/>
                </a:solidFill>
              </a:endParaRPr>
            </a:p>
          </p:txBody>
        </p:sp>
        <p:sp>
          <p:nvSpPr>
            <p:cNvPr id="2148" name="Freeform 79"/>
            <p:cNvSpPr>
              <a:spLocks/>
            </p:cNvSpPr>
            <p:nvPr/>
          </p:nvSpPr>
          <p:spPr bwMode="auto">
            <a:xfrm>
              <a:off x="7019925" y="2595563"/>
              <a:ext cx="444500" cy="542925"/>
            </a:xfrm>
            <a:custGeom>
              <a:avLst/>
              <a:gdLst>
                <a:gd name="T0" fmla="*/ 227740398 w 324"/>
                <a:gd name="T1" fmla="*/ 665674087 h 384"/>
                <a:gd name="T2" fmla="*/ 227740398 w 324"/>
                <a:gd name="T3" fmla="*/ 719647035 h 384"/>
                <a:gd name="T4" fmla="*/ 139279401 w 324"/>
                <a:gd name="T5" fmla="*/ 765624745 h 384"/>
                <a:gd name="T6" fmla="*/ 92225527 w 324"/>
                <a:gd name="T7" fmla="*/ 643684217 h 384"/>
                <a:gd name="T8" fmla="*/ 52700690 w 324"/>
                <a:gd name="T9" fmla="*/ 619696554 h 384"/>
                <a:gd name="T10" fmla="*/ 0 w 324"/>
                <a:gd name="T11" fmla="*/ 619696554 h 384"/>
                <a:gd name="T12" fmla="*/ 31997139 w 324"/>
                <a:gd name="T13" fmla="*/ 565722191 h 384"/>
                <a:gd name="T14" fmla="*/ 71521965 w 324"/>
                <a:gd name="T15" fmla="*/ 521743867 h 384"/>
                <a:gd name="T16" fmla="*/ 71521965 w 324"/>
                <a:gd name="T17" fmla="*/ 465771710 h 384"/>
                <a:gd name="T18" fmla="*/ 139279401 w 324"/>
                <a:gd name="T19" fmla="*/ 521743867 h 384"/>
                <a:gd name="T20" fmla="*/ 163746098 w 324"/>
                <a:gd name="T21" fmla="*/ 521743867 h 384"/>
                <a:gd name="T22" fmla="*/ 180686524 w 324"/>
                <a:gd name="T23" fmla="*/ 521743867 h 384"/>
                <a:gd name="T24" fmla="*/ 180686524 w 324"/>
                <a:gd name="T25" fmla="*/ 465771710 h 384"/>
                <a:gd name="T26" fmla="*/ 267265213 w 324"/>
                <a:gd name="T27" fmla="*/ 421793385 h 384"/>
                <a:gd name="T28" fmla="*/ 227740398 w 324"/>
                <a:gd name="T29" fmla="*/ 367820348 h 384"/>
                <a:gd name="T30" fmla="*/ 252207096 w 324"/>
                <a:gd name="T31" fmla="*/ 321842816 h 384"/>
                <a:gd name="T32" fmla="*/ 319964510 w 324"/>
                <a:gd name="T33" fmla="*/ 343831271 h 384"/>
                <a:gd name="T34" fmla="*/ 359489325 w 324"/>
                <a:gd name="T35" fmla="*/ 321842816 h 384"/>
                <a:gd name="T36" fmla="*/ 319964510 w 324"/>
                <a:gd name="T37" fmla="*/ 299852946 h 384"/>
                <a:gd name="T38" fmla="*/ 380194323 w 324"/>
                <a:gd name="T39" fmla="*/ 243880790 h 384"/>
                <a:gd name="T40" fmla="*/ 359489325 w 324"/>
                <a:gd name="T41" fmla="*/ 121940395 h 384"/>
                <a:gd name="T42" fmla="*/ 408425550 w 324"/>
                <a:gd name="T43" fmla="*/ 67966010 h 384"/>
                <a:gd name="T44" fmla="*/ 432893620 w 324"/>
                <a:gd name="T45" fmla="*/ 121940395 h 384"/>
                <a:gd name="T46" fmla="*/ 447950365 w 324"/>
                <a:gd name="T47" fmla="*/ 99950525 h 384"/>
                <a:gd name="T48" fmla="*/ 447950365 w 324"/>
                <a:gd name="T49" fmla="*/ 0 h 384"/>
                <a:gd name="T50" fmla="*/ 540175849 w 324"/>
                <a:gd name="T51" fmla="*/ 67966010 h 384"/>
                <a:gd name="T52" fmla="*/ 587229723 w 324"/>
                <a:gd name="T53" fmla="*/ 45977544 h 384"/>
                <a:gd name="T54" fmla="*/ 607933263 w 324"/>
                <a:gd name="T55" fmla="*/ 67966010 h 384"/>
                <a:gd name="T56" fmla="*/ 607933263 w 324"/>
                <a:gd name="T57" fmla="*/ 167917927 h 384"/>
                <a:gd name="T58" fmla="*/ 340668050 w 324"/>
                <a:gd name="T59" fmla="*/ 497756203 h 384"/>
                <a:gd name="T60" fmla="*/ 267265213 w 324"/>
                <a:gd name="T61" fmla="*/ 665674087 h 384"/>
                <a:gd name="T62" fmla="*/ 227740398 w 324"/>
                <a:gd name="T63" fmla="*/ 665674087 h 38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24"/>
                <a:gd name="T97" fmla="*/ 0 h 384"/>
                <a:gd name="T98" fmla="*/ 324 w 324"/>
                <a:gd name="T99" fmla="*/ 384 h 38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24" h="384">
                  <a:moveTo>
                    <a:pt x="121" y="333"/>
                  </a:moveTo>
                  <a:lnTo>
                    <a:pt x="121" y="360"/>
                  </a:lnTo>
                  <a:lnTo>
                    <a:pt x="74" y="383"/>
                  </a:lnTo>
                  <a:lnTo>
                    <a:pt x="49" y="322"/>
                  </a:lnTo>
                  <a:lnTo>
                    <a:pt x="28" y="310"/>
                  </a:lnTo>
                  <a:lnTo>
                    <a:pt x="0" y="310"/>
                  </a:lnTo>
                  <a:lnTo>
                    <a:pt x="17" y="283"/>
                  </a:lnTo>
                  <a:lnTo>
                    <a:pt x="38" y="261"/>
                  </a:lnTo>
                  <a:lnTo>
                    <a:pt x="38" y="233"/>
                  </a:lnTo>
                  <a:lnTo>
                    <a:pt x="74" y="261"/>
                  </a:lnTo>
                  <a:lnTo>
                    <a:pt x="87" y="261"/>
                  </a:lnTo>
                  <a:lnTo>
                    <a:pt x="96" y="261"/>
                  </a:lnTo>
                  <a:lnTo>
                    <a:pt x="96" y="233"/>
                  </a:lnTo>
                  <a:lnTo>
                    <a:pt x="142" y="211"/>
                  </a:lnTo>
                  <a:lnTo>
                    <a:pt x="121" y="184"/>
                  </a:lnTo>
                  <a:lnTo>
                    <a:pt x="134" y="161"/>
                  </a:lnTo>
                  <a:lnTo>
                    <a:pt x="170" y="172"/>
                  </a:lnTo>
                  <a:lnTo>
                    <a:pt x="191" y="161"/>
                  </a:lnTo>
                  <a:lnTo>
                    <a:pt x="170" y="150"/>
                  </a:lnTo>
                  <a:lnTo>
                    <a:pt x="202" y="122"/>
                  </a:lnTo>
                  <a:lnTo>
                    <a:pt x="191" y="61"/>
                  </a:lnTo>
                  <a:lnTo>
                    <a:pt x="217" y="34"/>
                  </a:lnTo>
                  <a:lnTo>
                    <a:pt x="230" y="61"/>
                  </a:lnTo>
                  <a:lnTo>
                    <a:pt x="238" y="50"/>
                  </a:lnTo>
                  <a:lnTo>
                    <a:pt x="238" y="0"/>
                  </a:lnTo>
                  <a:lnTo>
                    <a:pt x="287" y="34"/>
                  </a:lnTo>
                  <a:lnTo>
                    <a:pt x="312" y="23"/>
                  </a:lnTo>
                  <a:lnTo>
                    <a:pt x="323" y="34"/>
                  </a:lnTo>
                  <a:lnTo>
                    <a:pt x="323" y="84"/>
                  </a:lnTo>
                  <a:lnTo>
                    <a:pt x="181" y="249"/>
                  </a:lnTo>
                  <a:lnTo>
                    <a:pt x="142" y="333"/>
                  </a:lnTo>
                  <a:lnTo>
                    <a:pt x="121" y="333"/>
                  </a:lnTo>
                </a:path>
              </a:pathLst>
            </a:custGeom>
            <a:solidFill>
              <a:srgbClr val="FFCC00"/>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49" name="Freeform 80"/>
            <p:cNvSpPr>
              <a:spLocks/>
            </p:cNvSpPr>
            <p:nvPr/>
          </p:nvSpPr>
          <p:spPr bwMode="auto">
            <a:xfrm>
              <a:off x="7575550" y="2681288"/>
              <a:ext cx="635000" cy="569912"/>
            </a:xfrm>
            <a:custGeom>
              <a:avLst/>
              <a:gdLst>
                <a:gd name="T0" fmla="*/ 776847892 w 463"/>
                <a:gd name="T1" fmla="*/ 443769639 h 404"/>
                <a:gd name="T2" fmla="*/ 776847892 w 463"/>
                <a:gd name="T3" fmla="*/ 497499346 h 404"/>
                <a:gd name="T4" fmla="*/ 727941933 w 463"/>
                <a:gd name="T5" fmla="*/ 543270037 h 404"/>
                <a:gd name="T6" fmla="*/ 748632230 w 463"/>
                <a:gd name="T7" fmla="*/ 648740402 h 404"/>
                <a:gd name="T8" fmla="*/ 727941933 w 463"/>
                <a:gd name="T9" fmla="*/ 666650305 h 404"/>
                <a:gd name="T10" fmla="*/ 633891840 w 463"/>
                <a:gd name="T11" fmla="*/ 720380012 h 404"/>
                <a:gd name="T12" fmla="*/ 615081856 w 463"/>
                <a:gd name="T13" fmla="*/ 698489191 h 404"/>
                <a:gd name="T14" fmla="*/ 598153556 w 463"/>
                <a:gd name="T15" fmla="*/ 720380012 h 404"/>
                <a:gd name="T16" fmla="*/ 573701262 w 463"/>
                <a:gd name="T17" fmla="*/ 720380012 h 404"/>
                <a:gd name="T18" fmla="*/ 505985319 w 463"/>
                <a:gd name="T19" fmla="*/ 720380012 h 404"/>
                <a:gd name="T20" fmla="*/ 453317363 w 463"/>
                <a:gd name="T21" fmla="*/ 698489191 h 404"/>
                <a:gd name="T22" fmla="*/ 344220740 w 463"/>
                <a:gd name="T23" fmla="*/ 748239566 h 404"/>
                <a:gd name="T24" fmla="*/ 344220740 w 463"/>
                <a:gd name="T25" fmla="*/ 801969273 h 404"/>
                <a:gd name="T26" fmla="*/ 302838775 w 463"/>
                <a:gd name="T27" fmla="*/ 766149469 h 404"/>
                <a:gd name="T28" fmla="*/ 274624484 w 463"/>
                <a:gd name="T29" fmla="*/ 801969273 h 404"/>
                <a:gd name="T30" fmla="*/ 253932816 w 463"/>
                <a:gd name="T31" fmla="*/ 748239566 h 404"/>
                <a:gd name="T32" fmla="*/ 52667977 w 463"/>
                <a:gd name="T33" fmla="*/ 648740402 h 404"/>
                <a:gd name="T34" fmla="*/ 92168280 w 463"/>
                <a:gd name="T35" fmla="*/ 598990203 h 404"/>
                <a:gd name="T36" fmla="*/ 182456247 w 463"/>
                <a:gd name="T37" fmla="*/ 567149907 h 404"/>
                <a:gd name="T38" fmla="*/ 182456247 w 463"/>
                <a:gd name="T39" fmla="*/ 543270037 h 404"/>
                <a:gd name="T40" fmla="*/ 0 w 463"/>
                <a:gd name="T41" fmla="*/ 121389853 h 404"/>
                <a:gd name="T42" fmla="*/ 0 w 463"/>
                <a:gd name="T43" fmla="*/ 99500442 h 404"/>
                <a:gd name="T44" fmla="*/ 31976298 w 463"/>
                <a:gd name="T45" fmla="*/ 99500442 h 404"/>
                <a:gd name="T46" fmla="*/ 0 w 463"/>
                <a:gd name="T47" fmla="*/ 45769291 h 404"/>
                <a:gd name="T48" fmla="*/ 31976298 w 463"/>
                <a:gd name="T49" fmla="*/ 21889416 h 404"/>
                <a:gd name="T50" fmla="*/ 52667977 w 463"/>
                <a:gd name="T51" fmla="*/ 45769291 h 404"/>
                <a:gd name="T52" fmla="*/ 141074239 w 463"/>
                <a:gd name="T53" fmla="*/ 0 h 404"/>
                <a:gd name="T54" fmla="*/ 141074239 w 463"/>
                <a:gd name="T55" fmla="*/ 21889416 h 404"/>
                <a:gd name="T56" fmla="*/ 182456247 w 463"/>
                <a:gd name="T57" fmla="*/ 21889416 h 404"/>
                <a:gd name="T58" fmla="*/ 182456247 w 463"/>
                <a:gd name="T59" fmla="*/ 45769291 h 404"/>
                <a:gd name="T60" fmla="*/ 235122832 w 463"/>
                <a:gd name="T61" fmla="*/ 77609599 h 404"/>
                <a:gd name="T62" fmla="*/ 253932816 w 463"/>
                <a:gd name="T63" fmla="*/ 21889416 h 404"/>
                <a:gd name="T64" fmla="*/ 302838775 w 463"/>
                <a:gd name="T65" fmla="*/ 21889416 h 404"/>
                <a:gd name="T66" fmla="*/ 323529072 w 463"/>
                <a:gd name="T67" fmla="*/ 0 h 404"/>
                <a:gd name="T68" fmla="*/ 344220740 w 463"/>
                <a:gd name="T69" fmla="*/ 45769291 h 404"/>
                <a:gd name="T70" fmla="*/ 411935398 w 463"/>
                <a:gd name="T71" fmla="*/ 77609599 h 404"/>
                <a:gd name="T72" fmla="*/ 411935398 w 463"/>
                <a:gd name="T73" fmla="*/ 99500442 h 404"/>
                <a:gd name="T74" fmla="*/ 436389063 w 463"/>
                <a:gd name="T75" fmla="*/ 99500442 h 404"/>
                <a:gd name="T76" fmla="*/ 505985319 w 463"/>
                <a:gd name="T77" fmla="*/ 99500442 h 404"/>
                <a:gd name="T78" fmla="*/ 573701262 w 463"/>
                <a:gd name="T79" fmla="*/ 145269723 h 404"/>
                <a:gd name="T80" fmla="*/ 615081856 w 463"/>
                <a:gd name="T81" fmla="*/ 145269723 h 404"/>
                <a:gd name="T82" fmla="*/ 633891840 w 463"/>
                <a:gd name="T83" fmla="*/ 177110019 h 404"/>
                <a:gd name="T84" fmla="*/ 662107502 w 463"/>
                <a:gd name="T85" fmla="*/ 222879344 h 404"/>
                <a:gd name="T86" fmla="*/ 727941933 w 463"/>
                <a:gd name="T87" fmla="*/ 222879344 h 404"/>
                <a:gd name="T88" fmla="*/ 776847892 w 463"/>
                <a:gd name="T89" fmla="*/ 202980393 h 404"/>
                <a:gd name="T90" fmla="*/ 795656505 w 463"/>
                <a:gd name="T91" fmla="*/ 202980393 h 404"/>
                <a:gd name="T92" fmla="*/ 776847892 w 463"/>
                <a:gd name="T93" fmla="*/ 276610462 h 404"/>
                <a:gd name="T94" fmla="*/ 816348173 w 463"/>
                <a:gd name="T95" fmla="*/ 322379742 h 404"/>
                <a:gd name="T96" fmla="*/ 816348173 w 463"/>
                <a:gd name="T97" fmla="*/ 298499872 h 404"/>
                <a:gd name="T98" fmla="*/ 869016129 w 463"/>
                <a:gd name="T99" fmla="*/ 298499872 h 404"/>
                <a:gd name="T100" fmla="*/ 837038470 w 463"/>
                <a:gd name="T101" fmla="*/ 344269152 h 404"/>
                <a:gd name="T102" fmla="*/ 776847892 w 463"/>
                <a:gd name="T103" fmla="*/ 443769639 h 4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63"/>
                <a:gd name="T157" fmla="*/ 0 h 404"/>
                <a:gd name="T158" fmla="*/ 463 w 463"/>
                <a:gd name="T159" fmla="*/ 404 h 4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63" h="404">
                  <a:moveTo>
                    <a:pt x="413" y="223"/>
                  </a:moveTo>
                  <a:lnTo>
                    <a:pt x="413" y="250"/>
                  </a:lnTo>
                  <a:lnTo>
                    <a:pt x="387" y="273"/>
                  </a:lnTo>
                  <a:lnTo>
                    <a:pt x="398" y="326"/>
                  </a:lnTo>
                  <a:lnTo>
                    <a:pt x="387" y="335"/>
                  </a:lnTo>
                  <a:lnTo>
                    <a:pt x="337" y="362"/>
                  </a:lnTo>
                  <a:lnTo>
                    <a:pt x="327" y="351"/>
                  </a:lnTo>
                  <a:lnTo>
                    <a:pt x="318" y="362"/>
                  </a:lnTo>
                  <a:lnTo>
                    <a:pt x="305" y="362"/>
                  </a:lnTo>
                  <a:lnTo>
                    <a:pt x="269" y="362"/>
                  </a:lnTo>
                  <a:lnTo>
                    <a:pt x="241" y="351"/>
                  </a:lnTo>
                  <a:lnTo>
                    <a:pt x="183" y="376"/>
                  </a:lnTo>
                  <a:lnTo>
                    <a:pt x="183" y="403"/>
                  </a:lnTo>
                  <a:lnTo>
                    <a:pt x="161" y="385"/>
                  </a:lnTo>
                  <a:lnTo>
                    <a:pt x="146" y="403"/>
                  </a:lnTo>
                  <a:lnTo>
                    <a:pt x="135" y="376"/>
                  </a:lnTo>
                  <a:lnTo>
                    <a:pt x="28" y="326"/>
                  </a:lnTo>
                  <a:lnTo>
                    <a:pt x="49" y="301"/>
                  </a:lnTo>
                  <a:lnTo>
                    <a:pt x="97" y="285"/>
                  </a:lnTo>
                  <a:lnTo>
                    <a:pt x="97" y="273"/>
                  </a:lnTo>
                  <a:lnTo>
                    <a:pt x="0" y="61"/>
                  </a:lnTo>
                  <a:lnTo>
                    <a:pt x="0" y="50"/>
                  </a:lnTo>
                  <a:lnTo>
                    <a:pt x="17" y="50"/>
                  </a:lnTo>
                  <a:lnTo>
                    <a:pt x="0" y="23"/>
                  </a:lnTo>
                  <a:lnTo>
                    <a:pt x="17" y="11"/>
                  </a:lnTo>
                  <a:lnTo>
                    <a:pt x="28" y="23"/>
                  </a:lnTo>
                  <a:lnTo>
                    <a:pt x="75" y="0"/>
                  </a:lnTo>
                  <a:lnTo>
                    <a:pt x="75" y="11"/>
                  </a:lnTo>
                  <a:lnTo>
                    <a:pt x="97" y="11"/>
                  </a:lnTo>
                  <a:lnTo>
                    <a:pt x="97" y="23"/>
                  </a:lnTo>
                  <a:lnTo>
                    <a:pt x="125" y="39"/>
                  </a:lnTo>
                  <a:lnTo>
                    <a:pt x="135" y="11"/>
                  </a:lnTo>
                  <a:lnTo>
                    <a:pt x="161" y="11"/>
                  </a:lnTo>
                  <a:lnTo>
                    <a:pt x="172" y="0"/>
                  </a:lnTo>
                  <a:lnTo>
                    <a:pt x="183" y="23"/>
                  </a:lnTo>
                  <a:lnTo>
                    <a:pt x="219" y="39"/>
                  </a:lnTo>
                  <a:lnTo>
                    <a:pt x="219" y="50"/>
                  </a:lnTo>
                  <a:lnTo>
                    <a:pt x="232" y="50"/>
                  </a:lnTo>
                  <a:lnTo>
                    <a:pt x="269" y="50"/>
                  </a:lnTo>
                  <a:lnTo>
                    <a:pt x="305" y="73"/>
                  </a:lnTo>
                  <a:lnTo>
                    <a:pt x="327" y="73"/>
                  </a:lnTo>
                  <a:lnTo>
                    <a:pt x="337" y="89"/>
                  </a:lnTo>
                  <a:lnTo>
                    <a:pt x="352" y="112"/>
                  </a:lnTo>
                  <a:lnTo>
                    <a:pt x="387" y="112"/>
                  </a:lnTo>
                  <a:lnTo>
                    <a:pt x="413" y="102"/>
                  </a:lnTo>
                  <a:lnTo>
                    <a:pt x="423" y="102"/>
                  </a:lnTo>
                  <a:lnTo>
                    <a:pt x="413" y="139"/>
                  </a:lnTo>
                  <a:lnTo>
                    <a:pt x="434" y="162"/>
                  </a:lnTo>
                  <a:lnTo>
                    <a:pt x="434" y="150"/>
                  </a:lnTo>
                  <a:lnTo>
                    <a:pt x="462" y="150"/>
                  </a:lnTo>
                  <a:lnTo>
                    <a:pt x="445" y="173"/>
                  </a:lnTo>
                  <a:lnTo>
                    <a:pt x="413" y="223"/>
                  </a:lnTo>
                </a:path>
              </a:pathLst>
            </a:custGeom>
            <a:solidFill>
              <a:srgbClr val="FFCC00"/>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50" name="Freeform 81"/>
            <p:cNvSpPr>
              <a:spLocks/>
            </p:cNvSpPr>
            <p:nvPr/>
          </p:nvSpPr>
          <p:spPr bwMode="auto">
            <a:xfrm>
              <a:off x="4154488" y="1555750"/>
              <a:ext cx="579437" cy="390525"/>
            </a:xfrm>
            <a:custGeom>
              <a:avLst/>
              <a:gdLst>
                <a:gd name="T0" fmla="*/ 795605652 w 421"/>
                <a:gd name="T1" fmla="*/ 0 h 277"/>
                <a:gd name="T2" fmla="*/ 767191226 w 421"/>
                <a:gd name="T3" fmla="*/ 99382268 h 277"/>
                <a:gd name="T4" fmla="*/ 767191226 w 421"/>
                <a:gd name="T5" fmla="*/ 131183960 h 277"/>
                <a:gd name="T6" fmla="*/ 742564472 w 421"/>
                <a:gd name="T7" fmla="*/ 131183960 h 277"/>
                <a:gd name="T8" fmla="*/ 795605652 w 421"/>
                <a:gd name="T9" fmla="*/ 198764537 h 277"/>
                <a:gd name="T10" fmla="*/ 767191226 w 421"/>
                <a:gd name="T11" fmla="*/ 296158891 h 277"/>
                <a:gd name="T12" fmla="*/ 727411029 w 421"/>
                <a:gd name="T13" fmla="*/ 331936323 h 277"/>
                <a:gd name="T14" fmla="*/ 727411029 w 421"/>
                <a:gd name="T15" fmla="*/ 373676043 h 277"/>
                <a:gd name="T16" fmla="*/ 706573152 w 421"/>
                <a:gd name="T17" fmla="*/ 349824334 h 277"/>
                <a:gd name="T18" fmla="*/ 706573152 w 421"/>
                <a:gd name="T19" fmla="*/ 395541204 h 277"/>
                <a:gd name="T20" fmla="*/ 653533349 w 421"/>
                <a:gd name="T21" fmla="*/ 373676043 h 277"/>
                <a:gd name="T22" fmla="*/ 585338726 w 421"/>
                <a:gd name="T23" fmla="*/ 449206646 h 277"/>
                <a:gd name="T24" fmla="*/ 543663317 w 421"/>
                <a:gd name="T25" fmla="*/ 530700860 h 277"/>
                <a:gd name="T26" fmla="*/ 490623514 w 421"/>
                <a:gd name="T27" fmla="*/ 548588871 h 277"/>
                <a:gd name="T28" fmla="*/ 471679646 w 421"/>
                <a:gd name="T29" fmla="*/ 530700860 h 277"/>
                <a:gd name="T30" fmla="*/ 454630990 w 421"/>
                <a:gd name="T31" fmla="*/ 548588871 h 277"/>
                <a:gd name="T32" fmla="*/ 178063321 w 421"/>
                <a:gd name="T33" fmla="*/ 494922019 h 277"/>
                <a:gd name="T34" fmla="*/ 89032349 w 421"/>
                <a:gd name="T35" fmla="*/ 494922019 h 277"/>
                <a:gd name="T36" fmla="*/ 68194644 w 421"/>
                <a:gd name="T37" fmla="*/ 449206646 h 277"/>
                <a:gd name="T38" fmla="*/ 0 w 421"/>
                <a:gd name="T39" fmla="*/ 0 h 277"/>
                <a:gd name="T40" fmla="*/ 795605652 w 421"/>
                <a:gd name="T41" fmla="*/ 0 h 27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21"/>
                <a:gd name="T64" fmla="*/ 0 h 277"/>
                <a:gd name="T65" fmla="*/ 421 w 421"/>
                <a:gd name="T66" fmla="*/ 277 h 27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21" h="277">
                  <a:moveTo>
                    <a:pt x="420" y="0"/>
                  </a:moveTo>
                  <a:lnTo>
                    <a:pt x="405" y="50"/>
                  </a:lnTo>
                  <a:lnTo>
                    <a:pt x="405" y="66"/>
                  </a:lnTo>
                  <a:lnTo>
                    <a:pt x="392" y="66"/>
                  </a:lnTo>
                  <a:lnTo>
                    <a:pt x="420" y="100"/>
                  </a:lnTo>
                  <a:lnTo>
                    <a:pt x="405" y="149"/>
                  </a:lnTo>
                  <a:lnTo>
                    <a:pt x="384" y="167"/>
                  </a:lnTo>
                  <a:lnTo>
                    <a:pt x="384" y="188"/>
                  </a:lnTo>
                  <a:lnTo>
                    <a:pt x="373" y="176"/>
                  </a:lnTo>
                  <a:lnTo>
                    <a:pt x="373" y="199"/>
                  </a:lnTo>
                  <a:lnTo>
                    <a:pt x="345" y="188"/>
                  </a:lnTo>
                  <a:lnTo>
                    <a:pt x="309" y="226"/>
                  </a:lnTo>
                  <a:lnTo>
                    <a:pt x="287" y="267"/>
                  </a:lnTo>
                  <a:lnTo>
                    <a:pt x="259" y="276"/>
                  </a:lnTo>
                  <a:lnTo>
                    <a:pt x="249" y="267"/>
                  </a:lnTo>
                  <a:lnTo>
                    <a:pt x="240" y="276"/>
                  </a:lnTo>
                  <a:lnTo>
                    <a:pt x="94" y="249"/>
                  </a:lnTo>
                  <a:lnTo>
                    <a:pt x="47" y="249"/>
                  </a:lnTo>
                  <a:lnTo>
                    <a:pt x="36" y="226"/>
                  </a:lnTo>
                  <a:lnTo>
                    <a:pt x="0" y="0"/>
                  </a:lnTo>
                  <a:lnTo>
                    <a:pt x="420" y="0"/>
                  </a:lnTo>
                </a:path>
              </a:pathLst>
            </a:custGeom>
            <a:solidFill>
              <a:srgbClr val="FCFEB9"/>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51" name="Freeform 82"/>
            <p:cNvSpPr>
              <a:spLocks/>
            </p:cNvSpPr>
            <p:nvPr/>
          </p:nvSpPr>
          <p:spPr bwMode="auto">
            <a:xfrm>
              <a:off x="5372100" y="2995613"/>
              <a:ext cx="315913" cy="339725"/>
            </a:xfrm>
            <a:custGeom>
              <a:avLst/>
              <a:gdLst>
                <a:gd name="T0" fmla="*/ 49051683 w 230"/>
                <a:gd name="T1" fmla="*/ 76140868 h 240"/>
                <a:gd name="T2" fmla="*/ 69804414 w 230"/>
                <a:gd name="T3" fmla="*/ 76140868 h 240"/>
                <a:gd name="T4" fmla="*/ 109422662 w 230"/>
                <a:gd name="T5" fmla="*/ 158292037 h 240"/>
                <a:gd name="T6" fmla="*/ 158474323 w 230"/>
                <a:gd name="T7" fmla="*/ 158292037 h 240"/>
                <a:gd name="T8" fmla="*/ 179227055 w 230"/>
                <a:gd name="T9" fmla="*/ 100184921 h 240"/>
                <a:gd name="T10" fmla="*/ 252804590 w 230"/>
                <a:gd name="T11" fmla="*/ 100184921 h 240"/>
                <a:gd name="T12" fmla="*/ 252804590 w 230"/>
                <a:gd name="T13" fmla="*/ 76140868 h 240"/>
                <a:gd name="T14" fmla="*/ 288649717 w 230"/>
                <a:gd name="T15" fmla="*/ 76140868 h 240"/>
                <a:gd name="T16" fmla="*/ 309402449 w 230"/>
                <a:gd name="T17" fmla="*/ 76140868 h 240"/>
                <a:gd name="T18" fmla="*/ 358454110 w 230"/>
                <a:gd name="T19" fmla="*/ 0 h 240"/>
                <a:gd name="T20" fmla="*/ 399958285 w 230"/>
                <a:gd name="T21" fmla="*/ 0 h 240"/>
                <a:gd name="T22" fmla="*/ 432030314 w 230"/>
                <a:gd name="T23" fmla="*/ 0 h 240"/>
                <a:gd name="T24" fmla="*/ 382980026 w 230"/>
                <a:gd name="T25" fmla="*/ 54099799 h 240"/>
                <a:gd name="T26" fmla="*/ 432030314 w 230"/>
                <a:gd name="T27" fmla="*/ 100184921 h 240"/>
                <a:gd name="T28" fmla="*/ 399958285 w 230"/>
                <a:gd name="T29" fmla="*/ 122225991 h 240"/>
                <a:gd name="T30" fmla="*/ 432030314 w 230"/>
                <a:gd name="T31" fmla="*/ 158292037 h 240"/>
                <a:gd name="T32" fmla="*/ 358454110 w 230"/>
                <a:gd name="T33" fmla="*/ 276510689 h 240"/>
                <a:gd name="T34" fmla="*/ 341474478 w 230"/>
                <a:gd name="T35" fmla="*/ 302559097 h 240"/>
                <a:gd name="T36" fmla="*/ 309402449 w 230"/>
                <a:gd name="T37" fmla="*/ 478883493 h 240"/>
                <a:gd name="T38" fmla="*/ 269784222 w 230"/>
                <a:gd name="T39" fmla="*/ 478883493 h 240"/>
                <a:gd name="T40" fmla="*/ 269784222 w 230"/>
                <a:gd name="T41" fmla="*/ 456843839 h 240"/>
                <a:gd name="T42" fmla="*/ 252804590 w 230"/>
                <a:gd name="T43" fmla="*/ 478883493 h 240"/>
                <a:gd name="T44" fmla="*/ 199979829 w 230"/>
                <a:gd name="T45" fmla="*/ 302559097 h 240"/>
                <a:gd name="T46" fmla="*/ 179227055 w 230"/>
                <a:gd name="T47" fmla="*/ 302559097 h 240"/>
                <a:gd name="T48" fmla="*/ 179227055 w 230"/>
                <a:gd name="T49" fmla="*/ 252466658 h 240"/>
                <a:gd name="T50" fmla="*/ 109422662 w 230"/>
                <a:gd name="T51" fmla="*/ 198366881 h 240"/>
                <a:gd name="T52" fmla="*/ 0 w 230"/>
                <a:gd name="T53" fmla="*/ 158292037 h 240"/>
                <a:gd name="T54" fmla="*/ 0 w 230"/>
                <a:gd name="T55" fmla="*/ 100184921 h 240"/>
                <a:gd name="T56" fmla="*/ 49051683 w 230"/>
                <a:gd name="T57" fmla="*/ 76140868 h 24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30"/>
                <a:gd name="T88" fmla="*/ 0 h 240"/>
                <a:gd name="T89" fmla="*/ 230 w 230"/>
                <a:gd name="T90" fmla="*/ 240 h 24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30" h="240">
                  <a:moveTo>
                    <a:pt x="26" y="38"/>
                  </a:moveTo>
                  <a:lnTo>
                    <a:pt x="37" y="38"/>
                  </a:lnTo>
                  <a:lnTo>
                    <a:pt x="58" y="79"/>
                  </a:lnTo>
                  <a:lnTo>
                    <a:pt x="84" y="79"/>
                  </a:lnTo>
                  <a:lnTo>
                    <a:pt x="95" y="50"/>
                  </a:lnTo>
                  <a:lnTo>
                    <a:pt x="134" y="50"/>
                  </a:lnTo>
                  <a:lnTo>
                    <a:pt x="134" y="38"/>
                  </a:lnTo>
                  <a:lnTo>
                    <a:pt x="153" y="38"/>
                  </a:lnTo>
                  <a:lnTo>
                    <a:pt x="164" y="38"/>
                  </a:lnTo>
                  <a:lnTo>
                    <a:pt x="190" y="0"/>
                  </a:lnTo>
                  <a:lnTo>
                    <a:pt x="212" y="0"/>
                  </a:lnTo>
                  <a:lnTo>
                    <a:pt x="229" y="0"/>
                  </a:lnTo>
                  <a:lnTo>
                    <a:pt x="203" y="27"/>
                  </a:lnTo>
                  <a:lnTo>
                    <a:pt x="229" y="50"/>
                  </a:lnTo>
                  <a:lnTo>
                    <a:pt x="212" y="61"/>
                  </a:lnTo>
                  <a:lnTo>
                    <a:pt x="229" y="79"/>
                  </a:lnTo>
                  <a:lnTo>
                    <a:pt x="190" y="138"/>
                  </a:lnTo>
                  <a:lnTo>
                    <a:pt x="181" y="151"/>
                  </a:lnTo>
                  <a:lnTo>
                    <a:pt x="164" y="239"/>
                  </a:lnTo>
                  <a:lnTo>
                    <a:pt x="143" y="239"/>
                  </a:lnTo>
                  <a:lnTo>
                    <a:pt x="143" y="228"/>
                  </a:lnTo>
                  <a:lnTo>
                    <a:pt x="134" y="239"/>
                  </a:lnTo>
                  <a:lnTo>
                    <a:pt x="106" y="151"/>
                  </a:lnTo>
                  <a:lnTo>
                    <a:pt x="95" y="151"/>
                  </a:lnTo>
                  <a:lnTo>
                    <a:pt x="95" y="126"/>
                  </a:lnTo>
                  <a:lnTo>
                    <a:pt x="58" y="99"/>
                  </a:lnTo>
                  <a:lnTo>
                    <a:pt x="0" y="79"/>
                  </a:lnTo>
                  <a:lnTo>
                    <a:pt x="0" y="50"/>
                  </a:lnTo>
                  <a:lnTo>
                    <a:pt x="26" y="38"/>
                  </a:lnTo>
                </a:path>
              </a:pathLst>
            </a:custGeom>
            <a:solidFill>
              <a:srgbClr val="A3F25F"/>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52" name="Freeform 83"/>
            <p:cNvSpPr>
              <a:spLocks/>
            </p:cNvSpPr>
            <p:nvPr/>
          </p:nvSpPr>
          <p:spPr bwMode="auto">
            <a:xfrm>
              <a:off x="7150100" y="1876425"/>
              <a:ext cx="623888" cy="541338"/>
            </a:xfrm>
            <a:custGeom>
              <a:avLst/>
              <a:gdLst>
                <a:gd name="T0" fmla="*/ 706274179 w 454"/>
                <a:gd name="T1" fmla="*/ 367660106 h 384"/>
                <a:gd name="T2" fmla="*/ 725158638 w 454"/>
                <a:gd name="T3" fmla="*/ 443179641 h 384"/>
                <a:gd name="T4" fmla="*/ 795029953 w 454"/>
                <a:gd name="T5" fmla="*/ 443179641 h 384"/>
                <a:gd name="T6" fmla="*/ 855460498 w 454"/>
                <a:gd name="T7" fmla="*/ 536584381 h 384"/>
                <a:gd name="T8" fmla="*/ 706274179 w 454"/>
                <a:gd name="T9" fmla="*/ 639926337 h 384"/>
                <a:gd name="T10" fmla="*/ 632625182 w 454"/>
                <a:gd name="T11" fmla="*/ 639926337 h 384"/>
                <a:gd name="T12" fmla="*/ 547645888 w 454"/>
                <a:gd name="T13" fmla="*/ 661788490 h 384"/>
                <a:gd name="T14" fmla="*/ 526873446 w 454"/>
                <a:gd name="T15" fmla="*/ 693585039 h 384"/>
                <a:gd name="T16" fmla="*/ 506099630 w 454"/>
                <a:gd name="T17" fmla="*/ 693585039 h 384"/>
                <a:gd name="T18" fmla="*/ 453224449 w 454"/>
                <a:gd name="T19" fmla="*/ 693585039 h 384"/>
                <a:gd name="T20" fmla="*/ 343694946 w 454"/>
                <a:gd name="T21" fmla="*/ 761155172 h 384"/>
                <a:gd name="T22" fmla="*/ 271934103 w 454"/>
                <a:gd name="T23" fmla="*/ 618065593 h 384"/>
                <a:gd name="T24" fmla="*/ 162404642 w 454"/>
                <a:gd name="T25" fmla="*/ 443179641 h 384"/>
                <a:gd name="T26" fmla="*/ 141632200 w 454"/>
                <a:gd name="T27" fmla="*/ 443179641 h 384"/>
                <a:gd name="T28" fmla="*/ 113305769 w 454"/>
                <a:gd name="T29" fmla="*/ 465040385 h 384"/>
                <a:gd name="T30" fmla="*/ 73649018 w 454"/>
                <a:gd name="T31" fmla="*/ 393494978 h 384"/>
                <a:gd name="T32" fmla="*/ 0 w 454"/>
                <a:gd name="T33" fmla="*/ 339837597 h 384"/>
                <a:gd name="T34" fmla="*/ 0 w 454"/>
                <a:gd name="T35" fmla="*/ 264318151 h 384"/>
                <a:gd name="T36" fmla="*/ 49098895 w 454"/>
                <a:gd name="T37" fmla="*/ 143089447 h 384"/>
                <a:gd name="T38" fmla="*/ 73649018 w 454"/>
                <a:gd name="T39" fmla="*/ 125202743 h 384"/>
                <a:gd name="T40" fmla="*/ 88756998 w 454"/>
                <a:gd name="T41" fmla="*/ 143089447 h 384"/>
                <a:gd name="T42" fmla="*/ 141632200 w 454"/>
                <a:gd name="T43" fmla="*/ 125202743 h 384"/>
                <a:gd name="T44" fmla="*/ 183178501 w 454"/>
                <a:gd name="T45" fmla="*/ 125202743 h 384"/>
                <a:gd name="T46" fmla="*/ 183178501 w 454"/>
                <a:gd name="T47" fmla="*/ 81481233 h 384"/>
                <a:gd name="T48" fmla="*/ 251161661 w 454"/>
                <a:gd name="T49" fmla="*/ 45709224 h 384"/>
                <a:gd name="T50" fmla="*/ 271934103 w 454"/>
                <a:gd name="T51" fmla="*/ 0 h 384"/>
                <a:gd name="T52" fmla="*/ 321032976 w 454"/>
                <a:gd name="T53" fmla="*/ 0 h 384"/>
                <a:gd name="T54" fmla="*/ 453224449 w 454"/>
                <a:gd name="T55" fmla="*/ 143089447 h 384"/>
                <a:gd name="T56" fmla="*/ 473996891 w 454"/>
                <a:gd name="T57" fmla="*/ 143089447 h 384"/>
                <a:gd name="T58" fmla="*/ 506099630 w 454"/>
                <a:gd name="T59" fmla="*/ 178861446 h 384"/>
                <a:gd name="T60" fmla="*/ 506099630 w 454"/>
                <a:gd name="T61" fmla="*/ 224570703 h 384"/>
                <a:gd name="T62" fmla="*/ 547645888 w 454"/>
                <a:gd name="T63" fmla="*/ 224570703 h 384"/>
                <a:gd name="T64" fmla="*/ 657175306 w 454"/>
                <a:gd name="T65" fmla="*/ 264318151 h 384"/>
                <a:gd name="T66" fmla="*/ 706274179 w 454"/>
                <a:gd name="T67" fmla="*/ 339837597 h 384"/>
                <a:gd name="T68" fmla="*/ 706274179 w 454"/>
                <a:gd name="T69" fmla="*/ 367660106 h 3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54"/>
                <a:gd name="T106" fmla="*/ 0 h 384"/>
                <a:gd name="T107" fmla="*/ 454 w 454"/>
                <a:gd name="T108" fmla="*/ 384 h 38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54" h="384">
                  <a:moveTo>
                    <a:pt x="374" y="185"/>
                  </a:moveTo>
                  <a:lnTo>
                    <a:pt x="384" y="223"/>
                  </a:lnTo>
                  <a:lnTo>
                    <a:pt x="421" y="223"/>
                  </a:lnTo>
                  <a:lnTo>
                    <a:pt x="453" y="270"/>
                  </a:lnTo>
                  <a:lnTo>
                    <a:pt x="374" y="322"/>
                  </a:lnTo>
                  <a:lnTo>
                    <a:pt x="335" y="322"/>
                  </a:lnTo>
                  <a:lnTo>
                    <a:pt x="290" y="333"/>
                  </a:lnTo>
                  <a:lnTo>
                    <a:pt x="279" y="349"/>
                  </a:lnTo>
                  <a:lnTo>
                    <a:pt x="268" y="349"/>
                  </a:lnTo>
                  <a:lnTo>
                    <a:pt x="240" y="349"/>
                  </a:lnTo>
                  <a:lnTo>
                    <a:pt x="182" y="383"/>
                  </a:lnTo>
                  <a:lnTo>
                    <a:pt x="144" y="311"/>
                  </a:lnTo>
                  <a:lnTo>
                    <a:pt x="86" y="223"/>
                  </a:lnTo>
                  <a:lnTo>
                    <a:pt x="75" y="223"/>
                  </a:lnTo>
                  <a:lnTo>
                    <a:pt x="60" y="234"/>
                  </a:lnTo>
                  <a:lnTo>
                    <a:pt x="39" y="198"/>
                  </a:lnTo>
                  <a:lnTo>
                    <a:pt x="0" y="171"/>
                  </a:lnTo>
                  <a:lnTo>
                    <a:pt x="0" y="133"/>
                  </a:lnTo>
                  <a:lnTo>
                    <a:pt x="26" y="72"/>
                  </a:lnTo>
                  <a:lnTo>
                    <a:pt x="39" y="63"/>
                  </a:lnTo>
                  <a:lnTo>
                    <a:pt x="47" y="72"/>
                  </a:lnTo>
                  <a:lnTo>
                    <a:pt x="75" y="63"/>
                  </a:lnTo>
                  <a:lnTo>
                    <a:pt x="97" y="63"/>
                  </a:lnTo>
                  <a:lnTo>
                    <a:pt x="97" y="41"/>
                  </a:lnTo>
                  <a:lnTo>
                    <a:pt x="133" y="23"/>
                  </a:lnTo>
                  <a:lnTo>
                    <a:pt x="144" y="0"/>
                  </a:lnTo>
                  <a:lnTo>
                    <a:pt x="170" y="0"/>
                  </a:lnTo>
                  <a:lnTo>
                    <a:pt x="240" y="72"/>
                  </a:lnTo>
                  <a:lnTo>
                    <a:pt x="251" y="72"/>
                  </a:lnTo>
                  <a:lnTo>
                    <a:pt x="268" y="90"/>
                  </a:lnTo>
                  <a:lnTo>
                    <a:pt x="268" y="113"/>
                  </a:lnTo>
                  <a:lnTo>
                    <a:pt x="290" y="113"/>
                  </a:lnTo>
                  <a:lnTo>
                    <a:pt x="348" y="133"/>
                  </a:lnTo>
                  <a:lnTo>
                    <a:pt x="374" y="171"/>
                  </a:lnTo>
                  <a:lnTo>
                    <a:pt x="374" y="185"/>
                  </a:lnTo>
                </a:path>
              </a:pathLst>
            </a:custGeom>
            <a:solidFill>
              <a:srgbClr val="FF6600"/>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53" name="Freeform 84"/>
            <p:cNvSpPr>
              <a:spLocks/>
            </p:cNvSpPr>
            <p:nvPr/>
          </p:nvSpPr>
          <p:spPr bwMode="auto">
            <a:xfrm>
              <a:off x="2122488" y="1722438"/>
              <a:ext cx="742950" cy="347662"/>
            </a:xfrm>
            <a:custGeom>
              <a:avLst/>
              <a:gdLst>
                <a:gd name="T0" fmla="*/ 999460259 w 540"/>
                <a:gd name="T1" fmla="*/ 0 h 246"/>
                <a:gd name="T2" fmla="*/ 1020282111 w 540"/>
                <a:gd name="T3" fmla="*/ 143806296 h 246"/>
                <a:gd name="T4" fmla="*/ 980531552 w 540"/>
                <a:gd name="T5" fmla="*/ 143806296 h 246"/>
                <a:gd name="T6" fmla="*/ 889671560 w 540"/>
                <a:gd name="T7" fmla="*/ 165776833 h 246"/>
                <a:gd name="T8" fmla="*/ 870741478 w 540"/>
                <a:gd name="T9" fmla="*/ 165776833 h 246"/>
                <a:gd name="T10" fmla="*/ 796918422 w 540"/>
                <a:gd name="T11" fmla="*/ 165776833 h 246"/>
                <a:gd name="T12" fmla="*/ 796918422 w 540"/>
                <a:gd name="T13" fmla="*/ 463374151 h 246"/>
                <a:gd name="T14" fmla="*/ 796918422 w 540"/>
                <a:gd name="T15" fmla="*/ 489339973 h 246"/>
                <a:gd name="T16" fmla="*/ 503516421 w 540"/>
                <a:gd name="T17" fmla="*/ 489339973 h 246"/>
                <a:gd name="T18" fmla="*/ 0 w 540"/>
                <a:gd name="T19" fmla="*/ 463374151 h 246"/>
                <a:gd name="T20" fmla="*/ 88966868 w 540"/>
                <a:gd name="T21" fmla="*/ 417436141 h 246"/>
                <a:gd name="T22" fmla="*/ 121146241 w 540"/>
                <a:gd name="T23" fmla="*/ 241673169 h 246"/>
                <a:gd name="T24" fmla="*/ 183613216 w 540"/>
                <a:gd name="T25" fmla="*/ 165776833 h 246"/>
                <a:gd name="T26" fmla="*/ 212006276 w 540"/>
                <a:gd name="T27" fmla="*/ 0 h 246"/>
                <a:gd name="T28" fmla="*/ 999460259 w 540"/>
                <a:gd name="T29" fmla="*/ 0 h 24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40"/>
                <a:gd name="T46" fmla="*/ 0 h 246"/>
                <a:gd name="T47" fmla="*/ 540 w 540"/>
                <a:gd name="T48" fmla="*/ 246 h 24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40" h="246">
                  <a:moveTo>
                    <a:pt x="528" y="0"/>
                  </a:moveTo>
                  <a:lnTo>
                    <a:pt x="539" y="72"/>
                  </a:lnTo>
                  <a:lnTo>
                    <a:pt x="518" y="72"/>
                  </a:lnTo>
                  <a:lnTo>
                    <a:pt x="470" y="83"/>
                  </a:lnTo>
                  <a:lnTo>
                    <a:pt x="460" y="83"/>
                  </a:lnTo>
                  <a:lnTo>
                    <a:pt x="421" y="83"/>
                  </a:lnTo>
                  <a:lnTo>
                    <a:pt x="421" y="232"/>
                  </a:lnTo>
                  <a:lnTo>
                    <a:pt x="421" y="245"/>
                  </a:lnTo>
                  <a:lnTo>
                    <a:pt x="266" y="245"/>
                  </a:lnTo>
                  <a:lnTo>
                    <a:pt x="0" y="232"/>
                  </a:lnTo>
                  <a:lnTo>
                    <a:pt x="47" y="209"/>
                  </a:lnTo>
                  <a:lnTo>
                    <a:pt x="64" y="121"/>
                  </a:lnTo>
                  <a:lnTo>
                    <a:pt x="97" y="83"/>
                  </a:lnTo>
                  <a:lnTo>
                    <a:pt x="112" y="0"/>
                  </a:lnTo>
                  <a:lnTo>
                    <a:pt x="528" y="0"/>
                  </a:lnTo>
                </a:path>
              </a:pathLst>
            </a:custGeom>
            <a:solidFill>
              <a:srgbClr val="F76681"/>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54" name="Freeform 85"/>
            <p:cNvSpPr>
              <a:spLocks/>
            </p:cNvSpPr>
            <p:nvPr/>
          </p:nvSpPr>
          <p:spPr bwMode="auto">
            <a:xfrm>
              <a:off x="6513513" y="1681163"/>
              <a:ext cx="438150" cy="457200"/>
            </a:xfrm>
            <a:custGeom>
              <a:avLst/>
              <a:gdLst>
                <a:gd name="T0" fmla="*/ 60368553 w 319"/>
                <a:gd name="T1" fmla="*/ 75666594 h 324"/>
                <a:gd name="T2" fmla="*/ 149035541 w 319"/>
                <a:gd name="T3" fmla="*/ 53763335 h 324"/>
                <a:gd name="T4" fmla="*/ 128284545 w 319"/>
                <a:gd name="T5" fmla="*/ 75666594 h 324"/>
                <a:gd name="T6" fmla="*/ 149035541 w 319"/>
                <a:gd name="T7" fmla="*/ 75666594 h 324"/>
                <a:gd name="T8" fmla="*/ 149035541 w 319"/>
                <a:gd name="T9" fmla="*/ 53763335 h 324"/>
                <a:gd name="T10" fmla="*/ 201859422 w 319"/>
                <a:gd name="T11" fmla="*/ 21903264 h 324"/>
                <a:gd name="T12" fmla="*/ 309391555 w 319"/>
                <a:gd name="T13" fmla="*/ 0 h 324"/>
                <a:gd name="T14" fmla="*/ 330142551 w 319"/>
                <a:gd name="T15" fmla="*/ 0 h 324"/>
                <a:gd name="T16" fmla="*/ 418809603 w 319"/>
                <a:gd name="T17" fmla="*/ 53763335 h 324"/>
                <a:gd name="T18" fmla="*/ 511249603 w 319"/>
                <a:gd name="T19" fmla="*/ 121465621 h 324"/>
                <a:gd name="T20" fmla="*/ 560300409 w 319"/>
                <a:gd name="T21" fmla="*/ 221026572 h 324"/>
                <a:gd name="T22" fmla="*/ 560300409 w 319"/>
                <a:gd name="T23" fmla="*/ 378334445 h 324"/>
                <a:gd name="T24" fmla="*/ 599916570 w 319"/>
                <a:gd name="T25" fmla="*/ 575466593 h 324"/>
                <a:gd name="T26" fmla="*/ 560300409 w 319"/>
                <a:gd name="T27" fmla="*/ 643168856 h 324"/>
                <a:gd name="T28" fmla="*/ 418809603 w 319"/>
                <a:gd name="T29" fmla="*/ 621265598 h 324"/>
                <a:gd name="T30" fmla="*/ 290526389 w 319"/>
                <a:gd name="T31" fmla="*/ 575466593 h 324"/>
                <a:gd name="T32" fmla="*/ 241475584 w 319"/>
                <a:gd name="T33" fmla="*/ 517721126 h 324"/>
                <a:gd name="T34" fmla="*/ 109419379 w 319"/>
                <a:gd name="T35" fmla="*/ 499800021 h 324"/>
                <a:gd name="T36" fmla="*/ 39617546 w 319"/>
                <a:gd name="T37" fmla="*/ 418158808 h 324"/>
                <a:gd name="T38" fmla="*/ 39617546 w 319"/>
                <a:gd name="T39" fmla="*/ 378334445 h 324"/>
                <a:gd name="T40" fmla="*/ 0 w 319"/>
                <a:gd name="T41" fmla="*/ 400237703 h 324"/>
                <a:gd name="T42" fmla="*/ 0 w 319"/>
                <a:gd name="T43" fmla="*/ 221026572 h 324"/>
                <a:gd name="T44" fmla="*/ 60368553 w 319"/>
                <a:gd name="T45" fmla="*/ 75666594 h 32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19"/>
                <a:gd name="T70" fmla="*/ 0 h 324"/>
                <a:gd name="T71" fmla="*/ 319 w 319"/>
                <a:gd name="T72" fmla="*/ 324 h 32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19" h="324">
                  <a:moveTo>
                    <a:pt x="32" y="38"/>
                  </a:moveTo>
                  <a:lnTo>
                    <a:pt x="79" y="27"/>
                  </a:lnTo>
                  <a:lnTo>
                    <a:pt x="68" y="38"/>
                  </a:lnTo>
                  <a:lnTo>
                    <a:pt x="79" y="38"/>
                  </a:lnTo>
                  <a:lnTo>
                    <a:pt x="79" y="27"/>
                  </a:lnTo>
                  <a:lnTo>
                    <a:pt x="107" y="11"/>
                  </a:lnTo>
                  <a:lnTo>
                    <a:pt x="164" y="0"/>
                  </a:lnTo>
                  <a:lnTo>
                    <a:pt x="175" y="0"/>
                  </a:lnTo>
                  <a:lnTo>
                    <a:pt x="222" y="27"/>
                  </a:lnTo>
                  <a:lnTo>
                    <a:pt x="271" y="61"/>
                  </a:lnTo>
                  <a:lnTo>
                    <a:pt x="297" y="111"/>
                  </a:lnTo>
                  <a:lnTo>
                    <a:pt x="297" y="190"/>
                  </a:lnTo>
                  <a:lnTo>
                    <a:pt x="318" y="289"/>
                  </a:lnTo>
                  <a:lnTo>
                    <a:pt x="297" y="323"/>
                  </a:lnTo>
                  <a:lnTo>
                    <a:pt x="222" y="312"/>
                  </a:lnTo>
                  <a:lnTo>
                    <a:pt x="154" y="289"/>
                  </a:lnTo>
                  <a:lnTo>
                    <a:pt x="128" y="260"/>
                  </a:lnTo>
                  <a:lnTo>
                    <a:pt x="58" y="251"/>
                  </a:lnTo>
                  <a:lnTo>
                    <a:pt x="21" y="210"/>
                  </a:lnTo>
                  <a:lnTo>
                    <a:pt x="21" y="190"/>
                  </a:lnTo>
                  <a:lnTo>
                    <a:pt x="0" y="201"/>
                  </a:lnTo>
                  <a:lnTo>
                    <a:pt x="0" y="111"/>
                  </a:lnTo>
                  <a:lnTo>
                    <a:pt x="32" y="38"/>
                  </a:lnTo>
                </a:path>
              </a:pathLst>
            </a:custGeom>
            <a:solidFill>
              <a:srgbClr val="FCD1C1"/>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55" name="Freeform 86"/>
            <p:cNvSpPr>
              <a:spLocks/>
            </p:cNvSpPr>
            <p:nvPr/>
          </p:nvSpPr>
          <p:spPr bwMode="auto">
            <a:xfrm>
              <a:off x="3708400" y="2489200"/>
              <a:ext cx="428625" cy="492125"/>
            </a:xfrm>
            <a:custGeom>
              <a:avLst/>
              <a:gdLst>
                <a:gd name="T0" fmla="*/ 113968767 w 311"/>
                <a:gd name="T1" fmla="*/ 0 h 349"/>
                <a:gd name="T2" fmla="*/ 205143238 w 311"/>
                <a:gd name="T3" fmla="*/ 21872063 h 349"/>
                <a:gd name="T4" fmla="*/ 294418486 w 311"/>
                <a:gd name="T5" fmla="*/ 71582328 h 349"/>
                <a:gd name="T6" fmla="*/ 336207340 w 311"/>
                <a:gd name="T7" fmla="*/ 21872063 h 349"/>
                <a:gd name="T8" fmla="*/ 499563103 w 311"/>
                <a:gd name="T9" fmla="*/ 21872063 h 349"/>
                <a:gd name="T10" fmla="*/ 478667987 w 311"/>
                <a:gd name="T11" fmla="*/ 196850019 h 349"/>
                <a:gd name="T12" fmla="*/ 499563103 w 311"/>
                <a:gd name="T13" fmla="*/ 220710318 h 349"/>
                <a:gd name="T14" fmla="*/ 478667987 w 311"/>
                <a:gd name="T15" fmla="*/ 220710318 h 349"/>
                <a:gd name="T16" fmla="*/ 450176150 w 311"/>
                <a:gd name="T17" fmla="*/ 296269105 h 349"/>
                <a:gd name="T18" fmla="*/ 588838351 w 311"/>
                <a:gd name="T19" fmla="*/ 395688279 h 349"/>
                <a:gd name="T20" fmla="*/ 588838351 w 311"/>
                <a:gd name="T21" fmla="*/ 471247067 h 349"/>
                <a:gd name="T22" fmla="*/ 567943235 w 311"/>
                <a:gd name="T23" fmla="*/ 471247067 h 349"/>
                <a:gd name="T24" fmla="*/ 539451398 w 311"/>
                <a:gd name="T25" fmla="*/ 471247067 h 349"/>
                <a:gd name="T26" fmla="*/ 518557660 w 311"/>
                <a:gd name="T27" fmla="*/ 570666153 h 349"/>
                <a:gd name="T28" fmla="*/ 499563103 w 311"/>
                <a:gd name="T29" fmla="*/ 570666153 h 349"/>
                <a:gd name="T30" fmla="*/ 499563103 w 311"/>
                <a:gd name="T31" fmla="*/ 592538210 h 349"/>
                <a:gd name="T32" fmla="*/ 429282413 w 311"/>
                <a:gd name="T33" fmla="*/ 570666153 h 349"/>
                <a:gd name="T34" fmla="*/ 336207340 w 311"/>
                <a:gd name="T35" fmla="*/ 592538210 h 349"/>
                <a:gd name="T36" fmla="*/ 294418486 w 311"/>
                <a:gd name="T37" fmla="*/ 616398509 h 349"/>
                <a:gd name="T38" fmla="*/ 265926650 w 311"/>
                <a:gd name="T39" fmla="*/ 616398509 h 349"/>
                <a:gd name="T40" fmla="*/ 184249501 w 311"/>
                <a:gd name="T41" fmla="*/ 646224940 h 349"/>
                <a:gd name="T42" fmla="*/ 155757621 w 311"/>
                <a:gd name="T43" fmla="*/ 616398509 h 349"/>
                <a:gd name="T44" fmla="*/ 113968767 w 311"/>
                <a:gd name="T45" fmla="*/ 646224940 h 349"/>
                <a:gd name="T46" fmla="*/ 60783433 w 311"/>
                <a:gd name="T47" fmla="*/ 691957296 h 349"/>
                <a:gd name="T48" fmla="*/ 20893743 w 311"/>
                <a:gd name="T49" fmla="*/ 691957296 h 349"/>
                <a:gd name="T50" fmla="*/ 0 w 311"/>
                <a:gd name="T51" fmla="*/ 670085238 h 349"/>
                <a:gd name="T52" fmla="*/ 20893743 w 311"/>
                <a:gd name="T53" fmla="*/ 616398509 h 349"/>
                <a:gd name="T54" fmla="*/ 89275269 w 311"/>
                <a:gd name="T55" fmla="*/ 592538210 h 349"/>
                <a:gd name="T56" fmla="*/ 113968767 w 311"/>
                <a:gd name="T57" fmla="*/ 548794095 h 349"/>
                <a:gd name="T58" fmla="*/ 20893743 w 311"/>
                <a:gd name="T59" fmla="*/ 373816221 h 349"/>
                <a:gd name="T60" fmla="*/ 41788865 w 311"/>
                <a:gd name="T61" fmla="*/ 274397047 h 349"/>
                <a:gd name="T62" fmla="*/ 20893743 w 311"/>
                <a:gd name="T63" fmla="*/ 220710318 h 349"/>
                <a:gd name="T64" fmla="*/ 89275269 w 311"/>
                <a:gd name="T65" fmla="*/ 117314706 h 349"/>
                <a:gd name="T66" fmla="*/ 113968767 w 311"/>
                <a:gd name="T67" fmla="*/ 53686751 h 349"/>
                <a:gd name="T68" fmla="*/ 113968767 w 311"/>
                <a:gd name="T69" fmla="*/ 0 h 34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11"/>
                <a:gd name="T106" fmla="*/ 0 h 349"/>
                <a:gd name="T107" fmla="*/ 311 w 311"/>
                <a:gd name="T108" fmla="*/ 349 h 34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11" h="349">
                  <a:moveTo>
                    <a:pt x="60" y="0"/>
                  </a:moveTo>
                  <a:lnTo>
                    <a:pt x="108" y="11"/>
                  </a:lnTo>
                  <a:lnTo>
                    <a:pt x="155" y="36"/>
                  </a:lnTo>
                  <a:lnTo>
                    <a:pt x="177" y="11"/>
                  </a:lnTo>
                  <a:lnTo>
                    <a:pt x="263" y="11"/>
                  </a:lnTo>
                  <a:lnTo>
                    <a:pt x="252" y="99"/>
                  </a:lnTo>
                  <a:lnTo>
                    <a:pt x="263" y="111"/>
                  </a:lnTo>
                  <a:lnTo>
                    <a:pt x="252" y="111"/>
                  </a:lnTo>
                  <a:lnTo>
                    <a:pt x="237" y="149"/>
                  </a:lnTo>
                  <a:lnTo>
                    <a:pt x="310" y="199"/>
                  </a:lnTo>
                  <a:lnTo>
                    <a:pt x="310" y="237"/>
                  </a:lnTo>
                  <a:lnTo>
                    <a:pt x="299" y="237"/>
                  </a:lnTo>
                  <a:lnTo>
                    <a:pt x="284" y="237"/>
                  </a:lnTo>
                  <a:lnTo>
                    <a:pt x="273" y="287"/>
                  </a:lnTo>
                  <a:lnTo>
                    <a:pt x="263" y="287"/>
                  </a:lnTo>
                  <a:lnTo>
                    <a:pt x="263" y="298"/>
                  </a:lnTo>
                  <a:lnTo>
                    <a:pt x="226" y="287"/>
                  </a:lnTo>
                  <a:lnTo>
                    <a:pt x="177" y="298"/>
                  </a:lnTo>
                  <a:lnTo>
                    <a:pt x="155" y="310"/>
                  </a:lnTo>
                  <a:lnTo>
                    <a:pt x="140" y="310"/>
                  </a:lnTo>
                  <a:lnTo>
                    <a:pt x="97" y="325"/>
                  </a:lnTo>
                  <a:lnTo>
                    <a:pt x="82" y="310"/>
                  </a:lnTo>
                  <a:lnTo>
                    <a:pt x="60" y="325"/>
                  </a:lnTo>
                  <a:lnTo>
                    <a:pt x="32" y="348"/>
                  </a:lnTo>
                  <a:lnTo>
                    <a:pt x="11" y="348"/>
                  </a:lnTo>
                  <a:lnTo>
                    <a:pt x="0" y="337"/>
                  </a:lnTo>
                  <a:lnTo>
                    <a:pt x="11" y="310"/>
                  </a:lnTo>
                  <a:lnTo>
                    <a:pt x="47" y="298"/>
                  </a:lnTo>
                  <a:lnTo>
                    <a:pt x="60" y="276"/>
                  </a:lnTo>
                  <a:lnTo>
                    <a:pt x="11" y="188"/>
                  </a:lnTo>
                  <a:lnTo>
                    <a:pt x="22" y="138"/>
                  </a:lnTo>
                  <a:lnTo>
                    <a:pt x="11" y="111"/>
                  </a:lnTo>
                  <a:lnTo>
                    <a:pt x="47" y="59"/>
                  </a:lnTo>
                  <a:lnTo>
                    <a:pt x="60" y="27"/>
                  </a:lnTo>
                  <a:lnTo>
                    <a:pt x="60" y="0"/>
                  </a:lnTo>
                </a:path>
              </a:pathLst>
            </a:custGeom>
            <a:solidFill>
              <a:srgbClr val="A3F25F"/>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56" name="Freeform 87"/>
            <p:cNvSpPr>
              <a:spLocks/>
            </p:cNvSpPr>
            <p:nvPr/>
          </p:nvSpPr>
          <p:spPr bwMode="auto">
            <a:xfrm>
              <a:off x="6740525" y="1584325"/>
              <a:ext cx="609600" cy="254000"/>
            </a:xfrm>
            <a:custGeom>
              <a:avLst/>
              <a:gdLst>
                <a:gd name="T0" fmla="*/ 747962825 w 443"/>
                <a:gd name="T1" fmla="*/ 18121977 h 179"/>
                <a:gd name="T2" fmla="*/ 836960272 w 443"/>
                <a:gd name="T3" fmla="*/ 163097788 h 179"/>
                <a:gd name="T4" fmla="*/ 747962825 w 443"/>
                <a:gd name="T5" fmla="*/ 163097788 h 179"/>
                <a:gd name="T6" fmla="*/ 706303454 w 443"/>
                <a:gd name="T7" fmla="*/ 118799635 h 179"/>
                <a:gd name="T8" fmla="*/ 564285958 w 443"/>
                <a:gd name="T9" fmla="*/ 64433699 h 179"/>
                <a:gd name="T10" fmla="*/ 524520233 w 443"/>
                <a:gd name="T11" fmla="*/ 64433699 h 179"/>
                <a:gd name="T12" fmla="*/ 435522786 w 443"/>
                <a:gd name="T13" fmla="*/ 100677664 h 179"/>
                <a:gd name="T14" fmla="*/ 435522786 w 443"/>
                <a:gd name="T15" fmla="*/ 64433699 h 179"/>
                <a:gd name="T16" fmla="*/ 386289687 w 443"/>
                <a:gd name="T17" fmla="*/ 118799635 h 179"/>
                <a:gd name="T18" fmla="*/ 365460088 w 443"/>
                <a:gd name="T19" fmla="*/ 118799635 h 179"/>
                <a:gd name="T20" fmla="*/ 344630402 w 443"/>
                <a:gd name="T21" fmla="*/ 163097788 h 179"/>
                <a:gd name="T22" fmla="*/ 291610353 w 443"/>
                <a:gd name="T23" fmla="*/ 195313251 h 179"/>
                <a:gd name="T24" fmla="*/ 272674228 w 443"/>
                <a:gd name="T25" fmla="*/ 358410994 h 179"/>
                <a:gd name="T26" fmla="*/ 251846005 w 443"/>
                <a:gd name="T27" fmla="*/ 358410994 h 179"/>
                <a:gd name="T28" fmla="*/ 202612906 w 443"/>
                <a:gd name="T29" fmla="*/ 257733375 h 179"/>
                <a:gd name="T30" fmla="*/ 109827090 w 443"/>
                <a:gd name="T31" fmla="*/ 195313251 h 179"/>
                <a:gd name="T32" fmla="*/ 20829605 w 443"/>
                <a:gd name="T33" fmla="*/ 140948711 h 179"/>
                <a:gd name="T34" fmla="*/ 0 w 443"/>
                <a:gd name="T35" fmla="*/ 140948711 h 179"/>
                <a:gd name="T36" fmla="*/ 20829605 w 443"/>
                <a:gd name="T37" fmla="*/ 0 h 179"/>
                <a:gd name="T38" fmla="*/ 747962825 w 443"/>
                <a:gd name="T39" fmla="*/ 18121977 h 17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43"/>
                <a:gd name="T61" fmla="*/ 0 h 179"/>
                <a:gd name="T62" fmla="*/ 443 w 443"/>
                <a:gd name="T63" fmla="*/ 179 h 17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43" h="179">
                  <a:moveTo>
                    <a:pt x="395" y="9"/>
                  </a:moveTo>
                  <a:lnTo>
                    <a:pt x="442" y="81"/>
                  </a:lnTo>
                  <a:lnTo>
                    <a:pt x="395" y="81"/>
                  </a:lnTo>
                  <a:lnTo>
                    <a:pt x="373" y="59"/>
                  </a:lnTo>
                  <a:lnTo>
                    <a:pt x="298" y="32"/>
                  </a:lnTo>
                  <a:lnTo>
                    <a:pt x="277" y="32"/>
                  </a:lnTo>
                  <a:lnTo>
                    <a:pt x="230" y="50"/>
                  </a:lnTo>
                  <a:lnTo>
                    <a:pt x="230" y="32"/>
                  </a:lnTo>
                  <a:lnTo>
                    <a:pt x="204" y="59"/>
                  </a:lnTo>
                  <a:lnTo>
                    <a:pt x="193" y="59"/>
                  </a:lnTo>
                  <a:lnTo>
                    <a:pt x="182" y="81"/>
                  </a:lnTo>
                  <a:lnTo>
                    <a:pt x="154" y="97"/>
                  </a:lnTo>
                  <a:lnTo>
                    <a:pt x="144" y="178"/>
                  </a:lnTo>
                  <a:lnTo>
                    <a:pt x="133" y="178"/>
                  </a:lnTo>
                  <a:lnTo>
                    <a:pt x="107" y="128"/>
                  </a:lnTo>
                  <a:lnTo>
                    <a:pt x="58" y="97"/>
                  </a:lnTo>
                  <a:lnTo>
                    <a:pt x="11" y="70"/>
                  </a:lnTo>
                  <a:lnTo>
                    <a:pt x="0" y="70"/>
                  </a:lnTo>
                  <a:lnTo>
                    <a:pt x="11" y="0"/>
                  </a:lnTo>
                  <a:lnTo>
                    <a:pt x="395" y="9"/>
                  </a:lnTo>
                </a:path>
              </a:pathLst>
            </a:custGeom>
            <a:solidFill>
              <a:srgbClr val="FCD1C1"/>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57" name="Freeform 88"/>
            <p:cNvSpPr>
              <a:spLocks/>
            </p:cNvSpPr>
            <p:nvPr/>
          </p:nvSpPr>
          <p:spPr bwMode="auto">
            <a:xfrm>
              <a:off x="7297738" y="3136900"/>
              <a:ext cx="530225" cy="350838"/>
            </a:xfrm>
            <a:custGeom>
              <a:avLst/>
              <a:gdLst>
                <a:gd name="T0" fmla="*/ 688501937 w 385"/>
                <a:gd name="T1" fmla="*/ 494318065 h 248"/>
                <a:gd name="T2" fmla="*/ 0 w 385"/>
                <a:gd name="T3" fmla="*/ 494318065 h 248"/>
                <a:gd name="T4" fmla="*/ 121388477 w 385"/>
                <a:gd name="T5" fmla="*/ 198127312 h 248"/>
                <a:gd name="T6" fmla="*/ 121388477 w 385"/>
                <a:gd name="T7" fmla="*/ 76048384 h 248"/>
                <a:gd name="T8" fmla="*/ 163116482 w 385"/>
                <a:gd name="T9" fmla="*/ 54034719 h 248"/>
                <a:gd name="T10" fmla="*/ 383133750 w 385"/>
                <a:gd name="T11" fmla="*/ 54034719 h 248"/>
                <a:gd name="T12" fmla="*/ 436241620 w 385"/>
                <a:gd name="T13" fmla="*/ 0 h 248"/>
                <a:gd name="T14" fmla="*/ 639188273 w 385"/>
                <a:gd name="T15" fmla="*/ 98063485 h 248"/>
                <a:gd name="T16" fmla="*/ 660051587 w 385"/>
                <a:gd name="T17" fmla="*/ 158102038 h 248"/>
                <a:gd name="T18" fmla="*/ 688501937 w 385"/>
                <a:gd name="T19" fmla="*/ 122078906 h 248"/>
                <a:gd name="T20" fmla="*/ 728333700 w 385"/>
                <a:gd name="T21" fmla="*/ 158102038 h 248"/>
                <a:gd name="T22" fmla="*/ 688501937 w 385"/>
                <a:gd name="T23" fmla="*/ 494318065 h 2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85"/>
                <a:gd name="T37" fmla="*/ 0 h 248"/>
                <a:gd name="T38" fmla="*/ 385 w 385"/>
                <a:gd name="T39" fmla="*/ 248 h 2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85" h="248">
                  <a:moveTo>
                    <a:pt x="363" y="247"/>
                  </a:moveTo>
                  <a:lnTo>
                    <a:pt x="0" y="247"/>
                  </a:lnTo>
                  <a:lnTo>
                    <a:pt x="64" y="99"/>
                  </a:lnTo>
                  <a:lnTo>
                    <a:pt x="64" y="38"/>
                  </a:lnTo>
                  <a:lnTo>
                    <a:pt x="86" y="27"/>
                  </a:lnTo>
                  <a:lnTo>
                    <a:pt x="202" y="27"/>
                  </a:lnTo>
                  <a:lnTo>
                    <a:pt x="230" y="0"/>
                  </a:lnTo>
                  <a:lnTo>
                    <a:pt x="337" y="49"/>
                  </a:lnTo>
                  <a:lnTo>
                    <a:pt x="348" y="79"/>
                  </a:lnTo>
                  <a:lnTo>
                    <a:pt x="363" y="61"/>
                  </a:lnTo>
                  <a:lnTo>
                    <a:pt x="384" y="79"/>
                  </a:lnTo>
                  <a:lnTo>
                    <a:pt x="363" y="247"/>
                  </a:lnTo>
                </a:path>
              </a:pathLst>
            </a:custGeom>
            <a:solidFill>
              <a:srgbClr val="FFCC00"/>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58" name="Freeform 89"/>
            <p:cNvSpPr>
              <a:spLocks/>
            </p:cNvSpPr>
            <p:nvPr/>
          </p:nvSpPr>
          <p:spPr bwMode="auto">
            <a:xfrm>
              <a:off x="6169025" y="1944688"/>
              <a:ext cx="782638" cy="385762"/>
            </a:xfrm>
            <a:custGeom>
              <a:avLst/>
              <a:gdLst>
                <a:gd name="T0" fmla="*/ 1012386100 w 570"/>
                <a:gd name="T1" fmla="*/ 295512018 h 273"/>
                <a:gd name="T2" fmla="*/ 984108166 w 570"/>
                <a:gd name="T3" fmla="*/ 341436045 h 273"/>
                <a:gd name="T4" fmla="*/ 850253783 w 570"/>
                <a:gd name="T5" fmla="*/ 341436045 h 273"/>
                <a:gd name="T6" fmla="*/ 850253783 w 570"/>
                <a:gd name="T7" fmla="*/ 295512018 h 273"/>
                <a:gd name="T8" fmla="*/ 803122519 w 570"/>
                <a:gd name="T9" fmla="*/ 543103373 h 273"/>
                <a:gd name="T10" fmla="*/ 761646842 w 570"/>
                <a:gd name="T11" fmla="*/ 521138971 h 273"/>
                <a:gd name="T12" fmla="*/ 761646842 w 570"/>
                <a:gd name="T13" fmla="*/ 445265413 h 273"/>
                <a:gd name="T14" fmla="*/ 714515406 w 570"/>
                <a:gd name="T15" fmla="*/ 445265413 h 273"/>
                <a:gd name="T16" fmla="*/ 654186400 w 570"/>
                <a:gd name="T17" fmla="*/ 421304375 h 273"/>
                <a:gd name="T18" fmla="*/ 452463601 w 570"/>
                <a:gd name="T19" fmla="*/ 363400447 h 273"/>
                <a:gd name="T20" fmla="*/ 382708617 w 570"/>
                <a:gd name="T21" fmla="*/ 399339973 h 273"/>
                <a:gd name="T22" fmla="*/ 329921680 w 570"/>
                <a:gd name="T23" fmla="*/ 445265413 h 273"/>
                <a:gd name="T24" fmla="*/ 311068350 w 570"/>
                <a:gd name="T25" fmla="*/ 445265413 h 273"/>
                <a:gd name="T26" fmla="*/ 311068350 w 570"/>
                <a:gd name="T27" fmla="*/ 499175981 h 273"/>
                <a:gd name="T28" fmla="*/ 269592673 w 570"/>
                <a:gd name="T29" fmla="*/ 499175981 h 273"/>
                <a:gd name="T30" fmla="*/ 222461409 w 570"/>
                <a:gd name="T31" fmla="*/ 499175981 h 273"/>
                <a:gd name="T32" fmla="*/ 180985732 w 570"/>
                <a:gd name="T33" fmla="*/ 399339973 h 273"/>
                <a:gd name="T34" fmla="*/ 128197465 w 570"/>
                <a:gd name="T35" fmla="*/ 363400447 h 273"/>
                <a:gd name="T36" fmla="*/ 88606963 w 570"/>
                <a:gd name="T37" fmla="*/ 399339973 h 273"/>
                <a:gd name="T38" fmla="*/ 60329028 w 570"/>
                <a:gd name="T39" fmla="*/ 399339973 h 273"/>
                <a:gd name="T40" fmla="*/ 0 w 570"/>
                <a:gd name="T41" fmla="*/ 295512018 h 273"/>
                <a:gd name="T42" fmla="*/ 0 w 570"/>
                <a:gd name="T43" fmla="*/ 241601449 h 273"/>
                <a:gd name="T44" fmla="*/ 39590492 w 570"/>
                <a:gd name="T45" fmla="*/ 223630318 h 273"/>
                <a:gd name="T46" fmla="*/ 0 w 570"/>
                <a:gd name="T47" fmla="*/ 223630318 h 273"/>
                <a:gd name="T48" fmla="*/ 0 w 570"/>
                <a:gd name="T49" fmla="*/ 143762032 h 273"/>
                <a:gd name="T50" fmla="*/ 39590492 w 570"/>
                <a:gd name="T51" fmla="*/ 143762032 h 273"/>
                <a:gd name="T52" fmla="*/ 39590492 w 570"/>
                <a:gd name="T53" fmla="*/ 125792313 h 273"/>
                <a:gd name="T54" fmla="*/ 39590492 w 570"/>
                <a:gd name="T55" fmla="*/ 97838005 h 273"/>
                <a:gd name="T56" fmla="*/ 88606963 w 570"/>
                <a:gd name="T57" fmla="*/ 143762032 h 273"/>
                <a:gd name="T58" fmla="*/ 269592673 w 570"/>
                <a:gd name="T59" fmla="*/ 143762032 h 273"/>
                <a:gd name="T60" fmla="*/ 329921680 w 570"/>
                <a:gd name="T61" fmla="*/ 143762032 h 273"/>
                <a:gd name="T62" fmla="*/ 358199615 w 570"/>
                <a:gd name="T63" fmla="*/ 143762032 h 273"/>
                <a:gd name="T64" fmla="*/ 418528707 w 570"/>
                <a:gd name="T65" fmla="*/ 97838005 h 273"/>
                <a:gd name="T66" fmla="*/ 471315558 w 570"/>
                <a:gd name="T67" fmla="*/ 25957684 h 273"/>
                <a:gd name="T68" fmla="*/ 512791235 w 570"/>
                <a:gd name="T69" fmla="*/ 0 h 273"/>
                <a:gd name="T70" fmla="*/ 512791235 w 570"/>
                <a:gd name="T71" fmla="*/ 43927403 h 273"/>
                <a:gd name="T72" fmla="*/ 580661024 w 570"/>
                <a:gd name="T73" fmla="*/ 125792313 h 273"/>
                <a:gd name="T74" fmla="*/ 714515406 w 570"/>
                <a:gd name="T75" fmla="*/ 143762032 h 273"/>
                <a:gd name="T76" fmla="*/ 761646842 w 570"/>
                <a:gd name="T77" fmla="*/ 201667328 h 273"/>
                <a:gd name="T78" fmla="*/ 891729460 w 570"/>
                <a:gd name="T79" fmla="*/ 241601449 h 273"/>
                <a:gd name="T80" fmla="*/ 1033124625 w 570"/>
                <a:gd name="T81" fmla="*/ 269554345 h 273"/>
                <a:gd name="T82" fmla="*/ 1072715107 w 570"/>
                <a:gd name="T83" fmla="*/ 295512018 h 273"/>
                <a:gd name="T84" fmla="*/ 1012386100 w 570"/>
                <a:gd name="T85" fmla="*/ 295512018 h 27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70"/>
                <a:gd name="T130" fmla="*/ 0 h 273"/>
                <a:gd name="T131" fmla="*/ 570 w 570"/>
                <a:gd name="T132" fmla="*/ 273 h 27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70" h="273">
                  <a:moveTo>
                    <a:pt x="537" y="148"/>
                  </a:moveTo>
                  <a:lnTo>
                    <a:pt x="522" y="171"/>
                  </a:lnTo>
                  <a:lnTo>
                    <a:pt x="451" y="171"/>
                  </a:lnTo>
                  <a:lnTo>
                    <a:pt x="451" y="148"/>
                  </a:lnTo>
                  <a:lnTo>
                    <a:pt x="426" y="272"/>
                  </a:lnTo>
                  <a:lnTo>
                    <a:pt x="404" y="261"/>
                  </a:lnTo>
                  <a:lnTo>
                    <a:pt x="404" y="223"/>
                  </a:lnTo>
                  <a:lnTo>
                    <a:pt x="379" y="223"/>
                  </a:lnTo>
                  <a:lnTo>
                    <a:pt x="347" y="211"/>
                  </a:lnTo>
                  <a:lnTo>
                    <a:pt x="240" y="182"/>
                  </a:lnTo>
                  <a:lnTo>
                    <a:pt x="203" y="200"/>
                  </a:lnTo>
                  <a:lnTo>
                    <a:pt x="175" y="223"/>
                  </a:lnTo>
                  <a:lnTo>
                    <a:pt x="165" y="223"/>
                  </a:lnTo>
                  <a:lnTo>
                    <a:pt x="165" y="250"/>
                  </a:lnTo>
                  <a:lnTo>
                    <a:pt x="143" y="250"/>
                  </a:lnTo>
                  <a:lnTo>
                    <a:pt x="118" y="250"/>
                  </a:lnTo>
                  <a:lnTo>
                    <a:pt x="96" y="200"/>
                  </a:lnTo>
                  <a:lnTo>
                    <a:pt x="68" y="182"/>
                  </a:lnTo>
                  <a:lnTo>
                    <a:pt x="47" y="200"/>
                  </a:lnTo>
                  <a:lnTo>
                    <a:pt x="32" y="200"/>
                  </a:lnTo>
                  <a:lnTo>
                    <a:pt x="0" y="148"/>
                  </a:lnTo>
                  <a:lnTo>
                    <a:pt x="0" y="121"/>
                  </a:lnTo>
                  <a:lnTo>
                    <a:pt x="21" y="112"/>
                  </a:lnTo>
                  <a:lnTo>
                    <a:pt x="0" y="112"/>
                  </a:lnTo>
                  <a:lnTo>
                    <a:pt x="0" y="72"/>
                  </a:lnTo>
                  <a:lnTo>
                    <a:pt x="21" y="72"/>
                  </a:lnTo>
                  <a:lnTo>
                    <a:pt x="21" y="63"/>
                  </a:lnTo>
                  <a:lnTo>
                    <a:pt x="21" y="49"/>
                  </a:lnTo>
                  <a:lnTo>
                    <a:pt x="47" y="72"/>
                  </a:lnTo>
                  <a:lnTo>
                    <a:pt x="143" y="72"/>
                  </a:lnTo>
                  <a:lnTo>
                    <a:pt x="175" y="72"/>
                  </a:lnTo>
                  <a:lnTo>
                    <a:pt x="190" y="72"/>
                  </a:lnTo>
                  <a:lnTo>
                    <a:pt x="222" y="49"/>
                  </a:lnTo>
                  <a:lnTo>
                    <a:pt x="250" y="13"/>
                  </a:lnTo>
                  <a:lnTo>
                    <a:pt x="272" y="0"/>
                  </a:lnTo>
                  <a:lnTo>
                    <a:pt x="272" y="22"/>
                  </a:lnTo>
                  <a:lnTo>
                    <a:pt x="308" y="63"/>
                  </a:lnTo>
                  <a:lnTo>
                    <a:pt x="379" y="72"/>
                  </a:lnTo>
                  <a:lnTo>
                    <a:pt x="404" y="101"/>
                  </a:lnTo>
                  <a:lnTo>
                    <a:pt x="473" y="121"/>
                  </a:lnTo>
                  <a:lnTo>
                    <a:pt x="548" y="135"/>
                  </a:lnTo>
                  <a:lnTo>
                    <a:pt x="569" y="148"/>
                  </a:lnTo>
                  <a:lnTo>
                    <a:pt x="537" y="148"/>
                  </a:lnTo>
                </a:path>
              </a:pathLst>
            </a:custGeom>
            <a:solidFill>
              <a:srgbClr val="FCD1C1"/>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59" name="Freeform 90"/>
            <p:cNvSpPr>
              <a:spLocks/>
            </p:cNvSpPr>
            <p:nvPr/>
          </p:nvSpPr>
          <p:spPr bwMode="auto">
            <a:xfrm>
              <a:off x="6888163" y="2500313"/>
              <a:ext cx="461962" cy="496887"/>
            </a:xfrm>
            <a:custGeom>
              <a:avLst/>
              <a:gdLst>
                <a:gd name="T0" fmla="*/ 49148086 w 336"/>
                <a:gd name="T1" fmla="*/ 599786337 h 352"/>
                <a:gd name="T2" fmla="*/ 0 w 336"/>
                <a:gd name="T3" fmla="*/ 555947368 h 352"/>
                <a:gd name="T4" fmla="*/ 69941868 w 336"/>
                <a:gd name="T5" fmla="*/ 500153470 h 352"/>
                <a:gd name="T6" fmla="*/ 69941868 w 336"/>
                <a:gd name="T7" fmla="*/ 432404645 h 352"/>
                <a:gd name="T8" fmla="*/ 251411814 w 336"/>
                <a:gd name="T9" fmla="*/ 257051502 h 352"/>
                <a:gd name="T10" fmla="*/ 361049467 w 336"/>
                <a:gd name="T11" fmla="*/ 99632911 h 352"/>
                <a:gd name="T12" fmla="*/ 544409817 w 336"/>
                <a:gd name="T13" fmla="*/ 0 h 352"/>
                <a:gd name="T14" fmla="*/ 544409817 w 336"/>
                <a:gd name="T15" fmla="*/ 35867617 h 352"/>
                <a:gd name="T16" fmla="*/ 633254977 w 336"/>
                <a:gd name="T17" fmla="*/ 81698380 h 352"/>
                <a:gd name="T18" fmla="*/ 593557881 w 336"/>
                <a:gd name="T19" fmla="*/ 135500517 h 352"/>
                <a:gd name="T20" fmla="*/ 612461195 w 336"/>
                <a:gd name="T21" fmla="*/ 135500517 h 352"/>
                <a:gd name="T22" fmla="*/ 633254977 w 336"/>
                <a:gd name="T23" fmla="*/ 135500517 h 352"/>
                <a:gd name="T24" fmla="*/ 633254977 w 336"/>
                <a:gd name="T25" fmla="*/ 235132017 h 352"/>
                <a:gd name="T26" fmla="*/ 612461195 w 336"/>
                <a:gd name="T27" fmla="*/ 257051502 h 352"/>
                <a:gd name="T28" fmla="*/ 593557881 w 336"/>
                <a:gd name="T29" fmla="*/ 203249387 h 352"/>
                <a:gd name="T30" fmla="*/ 544409817 w 336"/>
                <a:gd name="T31" fmla="*/ 257051502 h 352"/>
                <a:gd name="T32" fmla="*/ 563313130 w 336"/>
                <a:gd name="T33" fmla="*/ 378602530 h 352"/>
                <a:gd name="T34" fmla="*/ 502823628 w 336"/>
                <a:gd name="T35" fmla="*/ 432404645 h 352"/>
                <a:gd name="T36" fmla="*/ 544409817 w 336"/>
                <a:gd name="T37" fmla="*/ 456315912 h 352"/>
                <a:gd name="T38" fmla="*/ 502823628 w 336"/>
                <a:gd name="T39" fmla="*/ 478235397 h 352"/>
                <a:gd name="T40" fmla="*/ 434772250 w 336"/>
                <a:gd name="T41" fmla="*/ 456315912 h 352"/>
                <a:gd name="T42" fmla="*/ 410197531 w 336"/>
                <a:gd name="T43" fmla="*/ 500153470 h 352"/>
                <a:gd name="T44" fmla="*/ 449894626 w 336"/>
                <a:gd name="T45" fmla="*/ 555947368 h 352"/>
                <a:gd name="T46" fmla="*/ 361049467 w 336"/>
                <a:gd name="T47" fmla="*/ 599786337 h 352"/>
                <a:gd name="T48" fmla="*/ 361049467 w 336"/>
                <a:gd name="T49" fmla="*/ 653587041 h 352"/>
                <a:gd name="T50" fmla="*/ 345927005 w 336"/>
                <a:gd name="T51" fmla="*/ 653587041 h 352"/>
                <a:gd name="T52" fmla="*/ 321353660 w 336"/>
                <a:gd name="T53" fmla="*/ 653587041 h 352"/>
                <a:gd name="T54" fmla="*/ 251411814 w 336"/>
                <a:gd name="T55" fmla="*/ 599786337 h 352"/>
                <a:gd name="T56" fmla="*/ 251411814 w 336"/>
                <a:gd name="T57" fmla="*/ 653587041 h 352"/>
                <a:gd name="T58" fmla="*/ 211714719 w 336"/>
                <a:gd name="T59" fmla="*/ 699417793 h 352"/>
                <a:gd name="T60" fmla="*/ 137993267 w 336"/>
                <a:gd name="T61" fmla="*/ 653587041 h 352"/>
                <a:gd name="T62" fmla="*/ 120980422 w 336"/>
                <a:gd name="T63" fmla="*/ 677499720 h 352"/>
                <a:gd name="T64" fmla="*/ 69941868 w 336"/>
                <a:gd name="T65" fmla="*/ 653587041 h 352"/>
                <a:gd name="T66" fmla="*/ 49148086 w 336"/>
                <a:gd name="T67" fmla="*/ 631668968 h 352"/>
                <a:gd name="T68" fmla="*/ 28354293 w 336"/>
                <a:gd name="T69" fmla="*/ 631668968 h 352"/>
                <a:gd name="T70" fmla="*/ 49148086 w 336"/>
                <a:gd name="T71" fmla="*/ 599786337 h 35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36"/>
                <a:gd name="T109" fmla="*/ 0 h 352"/>
                <a:gd name="T110" fmla="*/ 336 w 336"/>
                <a:gd name="T111" fmla="*/ 352 h 35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36" h="352">
                  <a:moveTo>
                    <a:pt x="26" y="301"/>
                  </a:moveTo>
                  <a:lnTo>
                    <a:pt x="0" y="279"/>
                  </a:lnTo>
                  <a:lnTo>
                    <a:pt x="37" y="251"/>
                  </a:lnTo>
                  <a:lnTo>
                    <a:pt x="37" y="217"/>
                  </a:lnTo>
                  <a:lnTo>
                    <a:pt x="133" y="129"/>
                  </a:lnTo>
                  <a:lnTo>
                    <a:pt x="191" y="50"/>
                  </a:lnTo>
                  <a:lnTo>
                    <a:pt x="288" y="0"/>
                  </a:lnTo>
                  <a:lnTo>
                    <a:pt x="288" y="18"/>
                  </a:lnTo>
                  <a:lnTo>
                    <a:pt x="335" y="41"/>
                  </a:lnTo>
                  <a:lnTo>
                    <a:pt x="314" y="68"/>
                  </a:lnTo>
                  <a:lnTo>
                    <a:pt x="324" y="68"/>
                  </a:lnTo>
                  <a:lnTo>
                    <a:pt x="335" y="68"/>
                  </a:lnTo>
                  <a:lnTo>
                    <a:pt x="335" y="118"/>
                  </a:lnTo>
                  <a:lnTo>
                    <a:pt x="324" y="129"/>
                  </a:lnTo>
                  <a:lnTo>
                    <a:pt x="314" y="102"/>
                  </a:lnTo>
                  <a:lnTo>
                    <a:pt x="288" y="129"/>
                  </a:lnTo>
                  <a:lnTo>
                    <a:pt x="298" y="190"/>
                  </a:lnTo>
                  <a:lnTo>
                    <a:pt x="266" y="217"/>
                  </a:lnTo>
                  <a:lnTo>
                    <a:pt x="288" y="229"/>
                  </a:lnTo>
                  <a:lnTo>
                    <a:pt x="266" y="240"/>
                  </a:lnTo>
                  <a:lnTo>
                    <a:pt x="230" y="229"/>
                  </a:lnTo>
                  <a:lnTo>
                    <a:pt x="217" y="251"/>
                  </a:lnTo>
                  <a:lnTo>
                    <a:pt x="238" y="279"/>
                  </a:lnTo>
                  <a:lnTo>
                    <a:pt x="191" y="301"/>
                  </a:lnTo>
                  <a:lnTo>
                    <a:pt x="191" y="328"/>
                  </a:lnTo>
                  <a:lnTo>
                    <a:pt x="183" y="328"/>
                  </a:lnTo>
                  <a:lnTo>
                    <a:pt x="170" y="328"/>
                  </a:lnTo>
                  <a:lnTo>
                    <a:pt x="133" y="301"/>
                  </a:lnTo>
                  <a:lnTo>
                    <a:pt x="133" y="328"/>
                  </a:lnTo>
                  <a:lnTo>
                    <a:pt x="112" y="351"/>
                  </a:lnTo>
                  <a:lnTo>
                    <a:pt x="73" y="328"/>
                  </a:lnTo>
                  <a:lnTo>
                    <a:pt x="64" y="340"/>
                  </a:lnTo>
                  <a:lnTo>
                    <a:pt x="37" y="328"/>
                  </a:lnTo>
                  <a:lnTo>
                    <a:pt x="26" y="317"/>
                  </a:lnTo>
                  <a:lnTo>
                    <a:pt x="15" y="317"/>
                  </a:lnTo>
                  <a:lnTo>
                    <a:pt x="26" y="301"/>
                  </a:lnTo>
                </a:path>
              </a:pathLst>
            </a:custGeom>
            <a:solidFill>
              <a:srgbClr val="FFCC00"/>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60" name="Freeform 91"/>
            <p:cNvSpPr>
              <a:spLocks/>
            </p:cNvSpPr>
            <p:nvPr/>
          </p:nvSpPr>
          <p:spPr bwMode="auto">
            <a:xfrm>
              <a:off x="7283450" y="2260600"/>
              <a:ext cx="579438" cy="457200"/>
            </a:xfrm>
            <a:custGeom>
              <a:avLst/>
              <a:gdLst>
                <a:gd name="T0" fmla="*/ 767193926 w 421"/>
                <a:gd name="T1" fmla="*/ 195141159 h 324"/>
                <a:gd name="T2" fmla="*/ 795608401 w 421"/>
                <a:gd name="T3" fmla="*/ 252886626 h 324"/>
                <a:gd name="T4" fmla="*/ 767193926 w 421"/>
                <a:gd name="T5" fmla="*/ 221026572 h 324"/>
                <a:gd name="T6" fmla="*/ 767193926 w 421"/>
                <a:gd name="T7" fmla="*/ 276780962 h 324"/>
                <a:gd name="T8" fmla="*/ 706575748 w 421"/>
                <a:gd name="T9" fmla="*/ 252886626 h 324"/>
                <a:gd name="T10" fmla="*/ 617543267 w 421"/>
                <a:gd name="T11" fmla="*/ 440063477 h 324"/>
                <a:gd name="T12" fmla="*/ 564503372 w 421"/>
                <a:gd name="T13" fmla="*/ 440063477 h 324"/>
                <a:gd name="T14" fmla="*/ 543665632 w 421"/>
                <a:gd name="T15" fmla="*/ 475905686 h 324"/>
                <a:gd name="T16" fmla="*/ 522827891 w 421"/>
                <a:gd name="T17" fmla="*/ 475905686 h 324"/>
                <a:gd name="T18" fmla="*/ 494413416 w 421"/>
                <a:gd name="T19" fmla="*/ 475905686 h 324"/>
                <a:gd name="T20" fmla="*/ 401593256 w 421"/>
                <a:gd name="T21" fmla="*/ 543606538 h 324"/>
                <a:gd name="T22" fmla="*/ 401593256 w 421"/>
                <a:gd name="T23" fmla="*/ 597369851 h 324"/>
                <a:gd name="T24" fmla="*/ 365600670 w 421"/>
                <a:gd name="T25" fmla="*/ 643168856 h 324"/>
                <a:gd name="T26" fmla="*/ 323926479 w 421"/>
                <a:gd name="T27" fmla="*/ 643168856 h 324"/>
                <a:gd name="T28" fmla="*/ 251942683 w 421"/>
                <a:gd name="T29" fmla="*/ 643168856 h 324"/>
                <a:gd name="T30" fmla="*/ 251942683 w 421"/>
                <a:gd name="T31" fmla="*/ 543606538 h 324"/>
                <a:gd name="T32" fmla="*/ 231104943 w 421"/>
                <a:gd name="T33" fmla="*/ 515730049 h 324"/>
                <a:gd name="T34" fmla="*/ 181852727 w 421"/>
                <a:gd name="T35" fmla="*/ 543606538 h 324"/>
                <a:gd name="T36" fmla="*/ 89032502 w 421"/>
                <a:gd name="T37" fmla="*/ 475905686 h 324"/>
                <a:gd name="T38" fmla="*/ 73877657 w 421"/>
                <a:gd name="T39" fmla="*/ 475905686 h 324"/>
                <a:gd name="T40" fmla="*/ 49252237 w 421"/>
                <a:gd name="T41" fmla="*/ 475905686 h 324"/>
                <a:gd name="T42" fmla="*/ 89032502 w 421"/>
                <a:gd name="T43" fmla="*/ 422142373 h 324"/>
                <a:gd name="T44" fmla="*/ 0 w 421"/>
                <a:gd name="T45" fmla="*/ 376343368 h 324"/>
                <a:gd name="T46" fmla="*/ 0 w 421"/>
                <a:gd name="T47" fmla="*/ 340501071 h 324"/>
                <a:gd name="T48" fmla="*/ 162910159 w 421"/>
                <a:gd name="T49" fmla="*/ 221026572 h 324"/>
                <a:gd name="T50" fmla="*/ 272780424 w 421"/>
                <a:gd name="T51" fmla="*/ 149342110 h 324"/>
                <a:gd name="T52" fmla="*/ 323926479 w 421"/>
                <a:gd name="T53" fmla="*/ 149342110 h 324"/>
                <a:gd name="T54" fmla="*/ 344762843 w 421"/>
                <a:gd name="T55" fmla="*/ 149342110 h 324"/>
                <a:gd name="T56" fmla="*/ 365600670 w 421"/>
                <a:gd name="T57" fmla="*/ 121465621 h 324"/>
                <a:gd name="T58" fmla="*/ 454633151 w 421"/>
                <a:gd name="T59" fmla="*/ 99562362 h 324"/>
                <a:gd name="T60" fmla="*/ 522827891 w 421"/>
                <a:gd name="T61" fmla="*/ 99562362 h 324"/>
                <a:gd name="T62" fmla="*/ 674372218 w 421"/>
                <a:gd name="T63" fmla="*/ 0 h 324"/>
                <a:gd name="T64" fmla="*/ 767193926 w 421"/>
                <a:gd name="T65" fmla="*/ 195141159 h 32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21"/>
                <a:gd name="T100" fmla="*/ 0 h 324"/>
                <a:gd name="T101" fmla="*/ 421 w 421"/>
                <a:gd name="T102" fmla="*/ 324 h 32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21" h="324">
                  <a:moveTo>
                    <a:pt x="405" y="98"/>
                  </a:moveTo>
                  <a:lnTo>
                    <a:pt x="420" y="127"/>
                  </a:lnTo>
                  <a:lnTo>
                    <a:pt x="405" y="111"/>
                  </a:lnTo>
                  <a:lnTo>
                    <a:pt x="405" y="139"/>
                  </a:lnTo>
                  <a:lnTo>
                    <a:pt x="373" y="127"/>
                  </a:lnTo>
                  <a:lnTo>
                    <a:pt x="326" y="221"/>
                  </a:lnTo>
                  <a:lnTo>
                    <a:pt x="298" y="221"/>
                  </a:lnTo>
                  <a:lnTo>
                    <a:pt x="287" y="239"/>
                  </a:lnTo>
                  <a:lnTo>
                    <a:pt x="276" y="239"/>
                  </a:lnTo>
                  <a:lnTo>
                    <a:pt x="261" y="239"/>
                  </a:lnTo>
                  <a:lnTo>
                    <a:pt x="212" y="273"/>
                  </a:lnTo>
                  <a:lnTo>
                    <a:pt x="212" y="300"/>
                  </a:lnTo>
                  <a:lnTo>
                    <a:pt x="193" y="323"/>
                  </a:lnTo>
                  <a:lnTo>
                    <a:pt x="171" y="323"/>
                  </a:lnTo>
                  <a:lnTo>
                    <a:pt x="133" y="323"/>
                  </a:lnTo>
                  <a:lnTo>
                    <a:pt x="133" y="273"/>
                  </a:lnTo>
                  <a:lnTo>
                    <a:pt x="122" y="259"/>
                  </a:lnTo>
                  <a:lnTo>
                    <a:pt x="96" y="273"/>
                  </a:lnTo>
                  <a:lnTo>
                    <a:pt x="47" y="239"/>
                  </a:lnTo>
                  <a:lnTo>
                    <a:pt x="39" y="239"/>
                  </a:lnTo>
                  <a:lnTo>
                    <a:pt x="26" y="239"/>
                  </a:lnTo>
                  <a:lnTo>
                    <a:pt x="47" y="212"/>
                  </a:lnTo>
                  <a:lnTo>
                    <a:pt x="0" y="189"/>
                  </a:lnTo>
                  <a:lnTo>
                    <a:pt x="0" y="171"/>
                  </a:lnTo>
                  <a:lnTo>
                    <a:pt x="86" y="111"/>
                  </a:lnTo>
                  <a:lnTo>
                    <a:pt x="144" y="75"/>
                  </a:lnTo>
                  <a:lnTo>
                    <a:pt x="171" y="75"/>
                  </a:lnTo>
                  <a:lnTo>
                    <a:pt x="182" y="75"/>
                  </a:lnTo>
                  <a:lnTo>
                    <a:pt x="193" y="61"/>
                  </a:lnTo>
                  <a:lnTo>
                    <a:pt x="240" y="50"/>
                  </a:lnTo>
                  <a:lnTo>
                    <a:pt x="276" y="50"/>
                  </a:lnTo>
                  <a:lnTo>
                    <a:pt x="356" y="0"/>
                  </a:lnTo>
                  <a:lnTo>
                    <a:pt x="405" y="98"/>
                  </a:lnTo>
                </a:path>
              </a:pathLst>
            </a:custGeom>
            <a:solidFill>
              <a:srgbClr val="FF6600"/>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61" name="Freeform 93"/>
            <p:cNvSpPr>
              <a:spLocks/>
            </p:cNvSpPr>
            <p:nvPr/>
          </p:nvSpPr>
          <p:spPr bwMode="auto">
            <a:xfrm>
              <a:off x="5191125" y="2185988"/>
              <a:ext cx="603250" cy="571500"/>
            </a:xfrm>
            <a:custGeom>
              <a:avLst/>
              <a:gdLst>
                <a:gd name="T0" fmla="*/ 609913235 w 439"/>
                <a:gd name="T1" fmla="*/ 752415241 h 404"/>
                <a:gd name="T2" fmla="*/ 589143027 w 439"/>
                <a:gd name="T3" fmla="*/ 752415241 h 404"/>
                <a:gd name="T4" fmla="*/ 536270035 w 439"/>
                <a:gd name="T5" fmla="*/ 752415241 h 404"/>
                <a:gd name="T6" fmla="*/ 515499827 w 439"/>
                <a:gd name="T7" fmla="*/ 724400256 h 404"/>
                <a:gd name="T8" fmla="*/ 468292436 w 439"/>
                <a:gd name="T9" fmla="*/ 784433378 h 404"/>
                <a:gd name="T10" fmla="*/ 426750646 w 439"/>
                <a:gd name="T11" fmla="*/ 806444609 h 404"/>
                <a:gd name="T12" fmla="*/ 426750646 w 439"/>
                <a:gd name="T13" fmla="*/ 752415241 h 404"/>
                <a:gd name="T14" fmla="*/ 358772961 w 439"/>
                <a:gd name="T15" fmla="*/ 752415241 h 404"/>
                <a:gd name="T16" fmla="*/ 338001379 w 439"/>
                <a:gd name="T17" fmla="*/ 784433378 h 404"/>
                <a:gd name="T18" fmla="*/ 249252198 w 439"/>
                <a:gd name="T19" fmla="*/ 678374716 h 404"/>
                <a:gd name="T20" fmla="*/ 117073109 w 439"/>
                <a:gd name="T21" fmla="*/ 652360157 h 404"/>
                <a:gd name="T22" fmla="*/ 88749202 w 439"/>
                <a:gd name="T23" fmla="*/ 706389524 h 404"/>
                <a:gd name="T24" fmla="*/ 24547744 w 439"/>
                <a:gd name="T25" fmla="*/ 652360157 h 404"/>
                <a:gd name="T26" fmla="*/ 0 w 439"/>
                <a:gd name="T27" fmla="*/ 582321721 h 404"/>
                <a:gd name="T28" fmla="*/ 45319337 w 439"/>
                <a:gd name="T29" fmla="*/ 546301671 h 404"/>
                <a:gd name="T30" fmla="*/ 45319337 w 439"/>
                <a:gd name="T31" fmla="*/ 500276131 h 404"/>
                <a:gd name="T32" fmla="*/ 88749202 w 439"/>
                <a:gd name="T33" fmla="*/ 500276131 h 404"/>
                <a:gd name="T34" fmla="*/ 117073109 w 439"/>
                <a:gd name="T35" fmla="*/ 500276131 h 404"/>
                <a:gd name="T36" fmla="*/ 117073109 w 439"/>
                <a:gd name="T37" fmla="*/ 228126127 h 404"/>
                <a:gd name="T38" fmla="*/ 117073109 w 439"/>
                <a:gd name="T39" fmla="*/ 154085734 h 404"/>
                <a:gd name="T40" fmla="*/ 209598484 w 439"/>
                <a:gd name="T41" fmla="*/ 100054952 h 404"/>
                <a:gd name="T42" fmla="*/ 226592541 w 439"/>
                <a:gd name="T43" fmla="*/ 22012651 h 404"/>
                <a:gd name="T44" fmla="*/ 249252198 w 439"/>
                <a:gd name="T45" fmla="*/ 78043699 h 404"/>
                <a:gd name="T46" fmla="*/ 266247629 w 439"/>
                <a:gd name="T47" fmla="*/ 0 h 404"/>
                <a:gd name="T48" fmla="*/ 426750646 w 439"/>
                <a:gd name="T49" fmla="*/ 100054952 h 404"/>
                <a:gd name="T50" fmla="*/ 447522228 w 439"/>
                <a:gd name="T51" fmla="*/ 100054952 h 404"/>
                <a:gd name="T52" fmla="*/ 468292436 w 439"/>
                <a:gd name="T53" fmla="*/ 100054952 h 404"/>
                <a:gd name="T54" fmla="*/ 468292436 w 439"/>
                <a:gd name="T55" fmla="*/ 154085734 h 404"/>
                <a:gd name="T56" fmla="*/ 557041617 w 439"/>
                <a:gd name="T57" fmla="*/ 204113232 h 404"/>
                <a:gd name="T58" fmla="*/ 649566949 w 439"/>
                <a:gd name="T59" fmla="*/ 228126127 h 404"/>
                <a:gd name="T60" fmla="*/ 698662416 w 439"/>
                <a:gd name="T61" fmla="*/ 228126127 h 404"/>
                <a:gd name="T62" fmla="*/ 766640187 w 439"/>
                <a:gd name="T63" fmla="*/ 260144264 h 404"/>
                <a:gd name="T64" fmla="*/ 791187920 w 439"/>
                <a:gd name="T65" fmla="*/ 228126127 h 404"/>
                <a:gd name="T66" fmla="*/ 806293901 w 439"/>
                <a:gd name="T67" fmla="*/ 260144264 h 404"/>
                <a:gd name="T68" fmla="*/ 827065483 w 439"/>
                <a:gd name="T69" fmla="*/ 300166227 h 404"/>
                <a:gd name="T70" fmla="*/ 791187920 w 439"/>
                <a:gd name="T71" fmla="*/ 382210491 h 404"/>
                <a:gd name="T72" fmla="*/ 738316302 w 439"/>
                <a:gd name="T73" fmla="*/ 652360157 h 404"/>
                <a:gd name="T74" fmla="*/ 677890834 w 439"/>
                <a:gd name="T75" fmla="*/ 706389524 h 404"/>
                <a:gd name="T76" fmla="*/ 677890834 w 439"/>
                <a:gd name="T77" fmla="*/ 784433378 h 404"/>
                <a:gd name="T78" fmla="*/ 609913235 w 439"/>
                <a:gd name="T79" fmla="*/ 752415241 h 40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39"/>
                <a:gd name="T121" fmla="*/ 0 h 404"/>
                <a:gd name="T122" fmla="*/ 439 w 439"/>
                <a:gd name="T123" fmla="*/ 404 h 40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39" h="404">
                  <a:moveTo>
                    <a:pt x="323" y="376"/>
                  </a:moveTo>
                  <a:lnTo>
                    <a:pt x="312" y="376"/>
                  </a:lnTo>
                  <a:lnTo>
                    <a:pt x="284" y="376"/>
                  </a:lnTo>
                  <a:lnTo>
                    <a:pt x="273" y="362"/>
                  </a:lnTo>
                  <a:lnTo>
                    <a:pt x="248" y="392"/>
                  </a:lnTo>
                  <a:lnTo>
                    <a:pt x="226" y="403"/>
                  </a:lnTo>
                  <a:lnTo>
                    <a:pt x="226" y="376"/>
                  </a:lnTo>
                  <a:lnTo>
                    <a:pt x="190" y="376"/>
                  </a:lnTo>
                  <a:lnTo>
                    <a:pt x="179" y="392"/>
                  </a:lnTo>
                  <a:lnTo>
                    <a:pt x="132" y="339"/>
                  </a:lnTo>
                  <a:lnTo>
                    <a:pt x="62" y="326"/>
                  </a:lnTo>
                  <a:lnTo>
                    <a:pt x="47" y="353"/>
                  </a:lnTo>
                  <a:lnTo>
                    <a:pt x="13" y="326"/>
                  </a:lnTo>
                  <a:lnTo>
                    <a:pt x="0" y="291"/>
                  </a:lnTo>
                  <a:lnTo>
                    <a:pt x="24" y="273"/>
                  </a:lnTo>
                  <a:lnTo>
                    <a:pt x="24" y="250"/>
                  </a:lnTo>
                  <a:lnTo>
                    <a:pt x="47" y="250"/>
                  </a:lnTo>
                  <a:lnTo>
                    <a:pt x="62" y="250"/>
                  </a:lnTo>
                  <a:lnTo>
                    <a:pt x="62" y="114"/>
                  </a:lnTo>
                  <a:lnTo>
                    <a:pt x="62" y="77"/>
                  </a:lnTo>
                  <a:lnTo>
                    <a:pt x="111" y="50"/>
                  </a:lnTo>
                  <a:lnTo>
                    <a:pt x="120" y="11"/>
                  </a:lnTo>
                  <a:lnTo>
                    <a:pt x="132" y="39"/>
                  </a:lnTo>
                  <a:lnTo>
                    <a:pt x="141" y="0"/>
                  </a:lnTo>
                  <a:lnTo>
                    <a:pt x="226" y="50"/>
                  </a:lnTo>
                  <a:lnTo>
                    <a:pt x="237" y="50"/>
                  </a:lnTo>
                  <a:lnTo>
                    <a:pt x="248" y="50"/>
                  </a:lnTo>
                  <a:lnTo>
                    <a:pt x="248" y="77"/>
                  </a:lnTo>
                  <a:lnTo>
                    <a:pt x="295" y="102"/>
                  </a:lnTo>
                  <a:lnTo>
                    <a:pt x="344" y="114"/>
                  </a:lnTo>
                  <a:lnTo>
                    <a:pt x="370" y="114"/>
                  </a:lnTo>
                  <a:lnTo>
                    <a:pt x="406" y="130"/>
                  </a:lnTo>
                  <a:lnTo>
                    <a:pt x="419" y="114"/>
                  </a:lnTo>
                  <a:lnTo>
                    <a:pt x="427" y="130"/>
                  </a:lnTo>
                  <a:lnTo>
                    <a:pt x="438" y="150"/>
                  </a:lnTo>
                  <a:lnTo>
                    <a:pt x="419" y="191"/>
                  </a:lnTo>
                  <a:lnTo>
                    <a:pt x="391" y="326"/>
                  </a:lnTo>
                  <a:lnTo>
                    <a:pt x="359" y="353"/>
                  </a:lnTo>
                  <a:lnTo>
                    <a:pt x="359" y="392"/>
                  </a:lnTo>
                  <a:lnTo>
                    <a:pt x="323" y="376"/>
                  </a:lnTo>
                </a:path>
              </a:pathLst>
            </a:custGeom>
            <a:solidFill>
              <a:srgbClr val="A3F25F"/>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62" name="Freeform 94"/>
            <p:cNvSpPr>
              <a:spLocks/>
            </p:cNvSpPr>
            <p:nvPr/>
          </p:nvSpPr>
          <p:spPr bwMode="auto">
            <a:xfrm>
              <a:off x="7283450" y="1593850"/>
              <a:ext cx="596900" cy="527050"/>
            </a:xfrm>
            <a:custGeom>
              <a:avLst/>
              <a:gdLst>
                <a:gd name="T0" fmla="*/ 802028792 w 434"/>
                <a:gd name="T1" fmla="*/ 27952021 h 373"/>
                <a:gd name="T2" fmla="*/ 819052815 w 434"/>
                <a:gd name="T3" fmla="*/ 143753238 h 373"/>
                <a:gd name="T4" fmla="*/ 769871845 w 434"/>
                <a:gd name="T5" fmla="*/ 175698392 h 373"/>
                <a:gd name="T6" fmla="*/ 709341354 w 434"/>
                <a:gd name="T7" fmla="*/ 175698392 h 373"/>
                <a:gd name="T8" fmla="*/ 660160383 w 434"/>
                <a:gd name="T9" fmla="*/ 243581889 h 373"/>
                <a:gd name="T10" fmla="*/ 680966606 w 434"/>
                <a:gd name="T11" fmla="*/ 323444774 h 373"/>
                <a:gd name="T12" fmla="*/ 730147748 w 434"/>
                <a:gd name="T13" fmla="*/ 377353723 h 373"/>
                <a:gd name="T14" fmla="*/ 680966606 w 434"/>
                <a:gd name="T15" fmla="*/ 377353723 h 373"/>
                <a:gd name="T16" fmla="*/ 680966606 w 434"/>
                <a:gd name="T17" fmla="*/ 541072638 h 373"/>
                <a:gd name="T18" fmla="*/ 635569211 w 434"/>
                <a:gd name="T19" fmla="*/ 577010937 h 373"/>
                <a:gd name="T20" fmla="*/ 635569211 w 434"/>
                <a:gd name="T21" fmla="*/ 638904673 h 373"/>
                <a:gd name="T22" fmla="*/ 586388240 w 434"/>
                <a:gd name="T23" fmla="*/ 720764130 h 373"/>
                <a:gd name="T24" fmla="*/ 525857921 w 434"/>
                <a:gd name="T25" fmla="*/ 742726600 h 373"/>
                <a:gd name="T26" fmla="*/ 476676951 w 434"/>
                <a:gd name="T27" fmla="*/ 666856683 h 373"/>
                <a:gd name="T28" fmla="*/ 366965662 w 434"/>
                <a:gd name="T29" fmla="*/ 620935524 h 373"/>
                <a:gd name="T30" fmla="*/ 325350379 w 434"/>
                <a:gd name="T31" fmla="*/ 620935524 h 373"/>
                <a:gd name="T32" fmla="*/ 325350379 w 434"/>
                <a:gd name="T33" fmla="*/ 577010937 h 373"/>
                <a:gd name="T34" fmla="*/ 293194808 w 434"/>
                <a:gd name="T35" fmla="*/ 541072638 h 373"/>
                <a:gd name="T36" fmla="*/ 272387210 w 434"/>
                <a:gd name="T37" fmla="*/ 541072638 h 373"/>
                <a:gd name="T38" fmla="*/ 141868279 w 434"/>
                <a:gd name="T39" fmla="*/ 395322872 h 373"/>
                <a:gd name="T40" fmla="*/ 183483518 w 434"/>
                <a:gd name="T41" fmla="*/ 341413923 h 373"/>
                <a:gd name="T42" fmla="*/ 183483518 w 434"/>
                <a:gd name="T43" fmla="*/ 323444774 h 373"/>
                <a:gd name="T44" fmla="*/ 88903713 w 434"/>
                <a:gd name="T45" fmla="*/ 143753238 h 373"/>
                <a:gd name="T46" fmla="*/ 0 w 434"/>
                <a:gd name="T47" fmla="*/ 0 h 373"/>
                <a:gd name="T48" fmla="*/ 802028792 w 434"/>
                <a:gd name="T49" fmla="*/ 27952021 h 37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34"/>
                <a:gd name="T76" fmla="*/ 0 h 373"/>
                <a:gd name="T77" fmla="*/ 434 w 434"/>
                <a:gd name="T78" fmla="*/ 373 h 37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34" h="373">
                  <a:moveTo>
                    <a:pt x="424" y="14"/>
                  </a:moveTo>
                  <a:lnTo>
                    <a:pt x="433" y="72"/>
                  </a:lnTo>
                  <a:lnTo>
                    <a:pt x="407" y="88"/>
                  </a:lnTo>
                  <a:lnTo>
                    <a:pt x="375" y="88"/>
                  </a:lnTo>
                  <a:lnTo>
                    <a:pt x="349" y="122"/>
                  </a:lnTo>
                  <a:lnTo>
                    <a:pt x="360" y="162"/>
                  </a:lnTo>
                  <a:lnTo>
                    <a:pt x="386" y="189"/>
                  </a:lnTo>
                  <a:lnTo>
                    <a:pt x="360" y="189"/>
                  </a:lnTo>
                  <a:lnTo>
                    <a:pt x="360" y="271"/>
                  </a:lnTo>
                  <a:lnTo>
                    <a:pt x="336" y="289"/>
                  </a:lnTo>
                  <a:lnTo>
                    <a:pt x="336" y="320"/>
                  </a:lnTo>
                  <a:lnTo>
                    <a:pt x="310" y="361"/>
                  </a:lnTo>
                  <a:lnTo>
                    <a:pt x="278" y="372"/>
                  </a:lnTo>
                  <a:lnTo>
                    <a:pt x="252" y="334"/>
                  </a:lnTo>
                  <a:lnTo>
                    <a:pt x="194" y="311"/>
                  </a:lnTo>
                  <a:lnTo>
                    <a:pt x="172" y="311"/>
                  </a:lnTo>
                  <a:lnTo>
                    <a:pt x="172" y="289"/>
                  </a:lnTo>
                  <a:lnTo>
                    <a:pt x="155" y="271"/>
                  </a:lnTo>
                  <a:lnTo>
                    <a:pt x="144" y="271"/>
                  </a:lnTo>
                  <a:lnTo>
                    <a:pt x="75" y="198"/>
                  </a:lnTo>
                  <a:lnTo>
                    <a:pt x="97" y="171"/>
                  </a:lnTo>
                  <a:lnTo>
                    <a:pt x="97" y="162"/>
                  </a:lnTo>
                  <a:lnTo>
                    <a:pt x="47" y="72"/>
                  </a:lnTo>
                  <a:lnTo>
                    <a:pt x="0" y="0"/>
                  </a:lnTo>
                  <a:lnTo>
                    <a:pt x="424" y="14"/>
                  </a:lnTo>
                </a:path>
              </a:pathLst>
            </a:custGeom>
            <a:solidFill>
              <a:srgbClr val="FF6600"/>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63" name="Freeform 95"/>
            <p:cNvSpPr>
              <a:spLocks/>
            </p:cNvSpPr>
            <p:nvPr/>
          </p:nvSpPr>
          <p:spPr bwMode="auto">
            <a:xfrm>
              <a:off x="6394450" y="2825750"/>
              <a:ext cx="411163" cy="490538"/>
            </a:xfrm>
            <a:custGeom>
              <a:avLst/>
              <a:gdLst>
                <a:gd name="T0" fmla="*/ 249825364 w 300"/>
                <a:gd name="T1" fmla="*/ 21857131 h 348"/>
                <a:gd name="T2" fmla="*/ 291149970 w 300"/>
                <a:gd name="T3" fmla="*/ 99348050 h 348"/>
                <a:gd name="T4" fmla="*/ 561637636 w 300"/>
                <a:gd name="T5" fmla="*/ 339768014 h 348"/>
                <a:gd name="T6" fmla="*/ 311812273 w 300"/>
                <a:gd name="T7" fmla="*/ 689470828 h 348"/>
                <a:gd name="T8" fmla="*/ 311812273 w 300"/>
                <a:gd name="T9" fmla="*/ 590124231 h 348"/>
                <a:gd name="T10" fmla="*/ 270487667 w 300"/>
                <a:gd name="T11" fmla="*/ 514619465 h 348"/>
                <a:gd name="T12" fmla="*/ 69500246 w 300"/>
                <a:gd name="T13" fmla="*/ 393415743 h 348"/>
                <a:gd name="T14" fmla="*/ 140879505 w 300"/>
                <a:gd name="T15" fmla="*/ 339768014 h 348"/>
                <a:gd name="T16" fmla="*/ 182204154 w 300"/>
                <a:gd name="T17" fmla="*/ 242407531 h 348"/>
                <a:gd name="T18" fmla="*/ 140879505 w 300"/>
                <a:gd name="T19" fmla="*/ 242407531 h 348"/>
                <a:gd name="T20" fmla="*/ 140879505 w 300"/>
                <a:gd name="T21" fmla="*/ 218564292 h 348"/>
                <a:gd name="T22" fmla="*/ 88284905 w 300"/>
                <a:gd name="T23" fmla="*/ 196708576 h 348"/>
                <a:gd name="T24" fmla="*/ 88284905 w 300"/>
                <a:gd name="T25" fmla="*/ 99348050 h 348"/>
                <a:gd name="T26" fmla="*/ 0 w 300"/>
                <a:gd name="T27" fmla="*/ 45700376 h 348"/>
                <a:gd name="T28" fmla="*/ 69500246 w 300"/>
                <a:gd name="T29" fmla="*/ 45700376 h 348"/>
                <a:gd name="T30" fmla="*/ 88284905 w 300"/>
                <a:gd name="T31" fmla="*/ 21857131 h 348"/>
                <a:gd name="T32" fmla="*/ 202866457 w 300"/>
                <a:gd name="T33" fmla="*/ 21857131 h 348"/>
                <a:gd name="T34" fmla="*/ 270487667 w 300"/>
                <a:gd name="T35" fmla="*/ 0 h 348"/>
                <a:gd name="T36" fmla="*/ 249825364 w 300"/>
                <a:gd name="T37" fmla="*/ 21857131 h 34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0"/>
                <a:gd name="T58" fmla="*/ 0 h 348"/>
                <a:gd name="T59" fmla="*/ 300 w 300"/>
                <a:gd name="T60" fmla="*/ 348 h 34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0" h="348">
                  <a:moveTo>
                    <a:pt x="133" y="11"/>
                  </a:moveTo>
                  <a:lnTo>
                    <a:pt x="155" y="50"/>
                  </a:lnTo>
                  <a:lnTo>
                    <a:pt x="299" y="171"/>
                  </a:lnTo>
                  <a:lnTo>
                    <a:pt x="166" y="347"/>
                  </a:lnTo>
                  <a:lnTo>
                    <a:pt x="166" y="297"/>
                  </a:lnTo>
                  <a:lnTo>
                    <a:pt x="144" y="259"/>
                  </a:lnTo>
                  <a:lnTo>
                    <a:pt x="37" y="198"/>
                  </a:lnTo>
                  <a:lnTo>
                    <a:pt x="75" y="171"/>
                  </a:lnTo>
                  <a:lnTo>
                    <a:pt x="97" y="122"/>
                  </a:lnTo>
                  <a:lnTo>
                    <a:pt x="75" y="122"/>
                  </a:lnTo>
                  <a:lnTo>
                    <a:pt x="75" y="110"/>
                  </a:lnTo>
                  <a:lnTo>
                    <a:pt x="47" y="99"/>
                  </a:lnTo>
                  <a:lnTo>
                    <a:pt x="47" y="50"/>
                  </a:lnTo>
                  <a:lnTo>
                    <a:pt x="0" y="23"/>
                  </a:lnTo>
                  <a:lnTo>
                    <a:pt x="37" y="23"/>
                  </a:lnTo>
                  <a:lnTo>
                    <a:pt x="47" y="11"/>
                  </a:lnTo>
                  <a:lnTo>
                    <a:pt x="108" y="11"/>
                  </a:lnTo>
                  <a:lnTo>
                    <a:pt x="144" y="0"/>
                  </a:lnTo>
                  <a:lnTo>
                    <a:pt x="133" y="11"/>
                  </a:lnTo>
                </a:path>
              </a:pathLst>
            </a:custGeom>
            <a:solidFill>
              <a:srgbClr val="FFCC00"/>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64" name="Freeform 96"/>
            <p:cNvSpPr>
              <a:spLocks/>
            </p:cNvSpPr>
            <p:nvPr/>
          </p:nvSpPr>
          <p:spPr bwMode="auto">
            <a:xfrm>
              <a:off x="8370888" y="2255838"/>
              <a:ext cx="595312" cy="573087"/>
            </a:xfrm>
            <a:custGeom>
              <a:avLst/>
              <a:gdLst>
                <a:gd name="T0" fmla="*/ 816577073 w 433"/>
                <a:gd name="T1" fmla="*/ 579804542 h 406"/>
                <a:gd name="T2" fmla="*/ 763650689 w 433"/>
                <a:gd name="T3" fmla="*/ 647548769 h 406"/>
                <a:gd name="T4" fmla="*/ 703163810 w 433"/>
                <a:gd name="T5" fmla="*/ 625631726 h 406"/>
                <a:gd name="T6" fmla="*/ 674810194 w 433"/>
                <a:gd name="T7" fmla="*/ 625631726 h 406"/>
                <a:gd name="T8" fmla="*/ 614323487 w 433"/>
                <a:gd name="T9" fmla="*/ 703337218 h 406"/>
                <a:gd name="T10" fmla="*/ 542494233 w 433"/>
                <a:gd name="T11" fmla="*/ 703337218 h 406"/>
                <a:gd name="T12" fmla="*/ 453653910 w 433"/>
                <a:gd name="T13" fmla="*/ 806944718 h 406"/>
                <a:gd name="T14" fmla="*/ 323228289 w 433"/>
                <a:gd name="T15" fmla="*/ 806944718 h 406"/>
                <a:gd name="T16" fmla="*/ 291095198 w 433"/>
                <a:gd name="T17" fmla="*/ 779051199 h 406"/>
                <a:gd name="T18" fmla="*/ 251400410 w 433"/>
                <a:gd name="T19" fmla="*/ 806944718 h 406"/>
                <a:gd name="T20" fmla="*/ 202253500 w 433"/>
                <a:gd name="T21" fmla="*/ 806944718 h 406"/>
                <a:gd name="T22" fmla="*/ 202253500 w 433"/>
                <a:gd name="T23" fmla="*/ 579804542 h 406"/>
                <a:gd name="T24" fmla="*/ 181461581 w 433"/>
                <a:gd name="T25" fmla="*/ 579804542 h 406"/>
                <a:gd name="T26" fmla="*/ 181461581 w 433"/>
                <a:gd name="T27" fmla="*/ 547926234 h 406"/>
                <a:gd name="T28" fmla="*/ 141766750 w 433"/>
                <a:gd name="T29" fmla="*/ 547926234 h 406"/>
                <a:gd name="T30" fmla="*/ 0 w 433"/>
                <a:gd name="T31" fmla="*/ 259019807 h 406"/>
                <a:gd name="T32" fmla="*/ 49145557 w 433"/>
                <a:gd name="T33" fmla="*/ 203231357 h 406"/>
                <a:gd name="T34" fmla="*/ 162558669 w 433"/>
                <a:gd name="T35" fmla="*/ 159397229 h 406"/>
                <a:gd name="T36" fmla="*/ 181461581 w 433"/>
                <a:gd name="T37" fmla="*/ 181314271 h 406"/>
                <a:gd name="T38" fmla="*/ 230607116 w 433"/>
                <a:gd name="T39" fmla="*/ 103607367 h 406"/>
                <a:gd name="T40" fmla="*/ 181461581 w 433"/>
                <a:gd name="T41" fmla="*/ 0 h 406"/>
                <a:gd name="T42" fmla="*/ 230607116 w 433"/>
                <a:gd name="T43" fmla="*/ 0 h 406"/>
                <a:gd name="T44" fmla="*/ 291095198 w 433"/>
                <a:gd name="T45" fmla="*/ 59773260 h 406"/>
                <a:gd name="T46" fmla="*/ 453653910 w 433"/>
                <a:gd name="T47" fmla="*/ 203231357 h 406"/>
                <a:gd name="T48" fmla="*/ 525483163 w 433"/>
                <a:gd name="T49" fmla="*/ 203231357 h 406"/>
                <a:gd name="T50" fmla="*/ 542494233 w 433"/>
                <a:gd name="T51" fmla="*/ 203231357 h 406"/>
                <a:gd name="T52" fmla="*/ 614323487 w 433"/>
                <a:gd name="T53" fmla="*/ 181314271 h 406"/>
                <a:gd name="T54" fmla="*/ 631334557 w 433"/>
                <a:gd name="T55" fmla="*/ 203231357 h 406"/>
                <a:gd name="T56" fmla="*/ 674810194 w 433"/>
                <a:gd name="T57" fmla="*/ 203231357 h 406"/>
                <a:gd name="T58" fmla="*/ 744749194 w 433"/>
                <a:gd name="T59" fmla="*/ 259019807 h 406"/>
                <a:gd name="T60" fmla="*/ 744749194 w 433"/>
                <a:gd name="T61" fmla="*/ 280936850 h 406"/>
                <a:gd name="T62" fmla="*/ 816577073 w 433"/>
                <a:gd name="T63" fmla="*/ 344694877 h 406"/>
                <a:gd name="T64" fmla="*/ 795785154 w 433"/>
                <a:gd name="T65" fmla="*/ 380559472 h 406"/>
                <a:gd name="T66" fmla="*/ 763650689 w 433"/>
                <a:gd name="T67" fmla="*/ 404469615 h 406"/>
                <a:gd name="T68" fmla="*/ 795785154 w 433"/>
                <a:gd name="T69" fmla="*/ 547926234 h 406"/>
                <a:gd name="T70" fmla="*/ 816577073 w 433"/>
                <a:gd name="T71" fmla="*/ 547926234 h 406"/>
                <a:gd name="T72" fmla="*/ 816577073 w 433"/>
                <a:gd name="T73" fmla="*/ 579804542 h 4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33"/>
                <a:gd name="T112" fmla="*/ 0 h 406"/>
                <a:gd name="T113" fmla="*/ 433 w 433"/>
                <a:gd name="T114" fmla="*/ 406 h 40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33" h="406">
                  <a:moveTo>
                    <a:pt x="432" y="291"/>
                  </a:moveTo>
                  <a:lnTo>
                    <a:pt x="404" y="325"/>
                  </a:lnTo>
                  <a:lnTo>
                    <a:pt x="372" y="314"/>
                  </a:lnTo>
                  <a:lnTo>
                    <a:pt x="357" y="314"/>
                  </a:lnTo>
                  <a:lnTo>
                    <a:pt x="325" y="353"/>
                  </a:lnTo>
                  <a:lnTo>
                    <a:pt x="287" y="353"/>
                  </a:lnTo>
                  <a:lnTo>
                    <a:pt x="240" y="405"/>
                  </a:lnTo>
                  <a:lnTo>
                    <a:pt x="171" y="405"/>
                  </a:lnTo>
                  <a:lnTo>
                    <a:pt x="154" y="391"/>
                  </a:lnTo>
                  <a:lnTo>
                    <a:pt x="133" y="405"/>
                  </a:lnTo>
                  <a:lnTo>
                    <a:pt x="107" y="405"/>
                  </a:lnTo>
                  <a:lnTo>
                    <a:pt x="107" y="291"/>
                  </a:lnTo>
                  <a:lnTo>
                    <a:pt x="96" y="291"/>
                  </a:lnTo>
                  <a:lnTo>
                    <a:pt x="96" y="275"/>
                  </a:lnTo>
                  <a:lnTo>
                    <a:pt x="75" y="275"/>
                  </a:lnTo>
                  <a:lnTo>
                    <a:pt x="0" y="130"/>
                  </a:lnTo>
                  <a:lnTo>
                    <a:pt x="26" y="102"/>
                  </a:lnTo>
                  <a:lnTo>
                    <a:pt x="86" y="80"/>
                  </a:lnTo>
                  <a:lnTo>
                    <a:pt x="96" y="91"/>
                  </a:lnTo>
                  <a:lnTo>
                    <a:pt x="122" y="52"/>
                  </a:lnTo>
                  <a:lnTo>
                    <a:pt x="96" y="0"/>
                  </a:lnTo>
                  <a:lnTo>
                    <a:pt x="122" y="0"/>
                  </a:lnTo>
                  <a:lnTo>
                    <a:pt x="154" y="30"/>
                  </a:lnTo>
                  <a:lnTo>
                    <a:pt x="240" y="102"/>
                  </a:lnTo>
                  <a:lnTo>
                    <a:pt x="278" y="102"/>
                  </a:lnTo>
                  <a:lnTo>
                    <a:pt x="287" y="102"/>
                  </a:lnTo>
                  <a:lnTo>
                    <a:pt x="325" y="91"/>
                  </a:lnTo>
                  <a:lnTo>
                    <a:pt x="334" y="102"/>
                  </a:lnTo>
                  <a:lnTo>
                    <a:pt x="357" y="102"/>
                  </a:lnTo>
                  <a:lnTo>
                    <a:pt x="394" y="130"/>
                  </a:lnTo>
                  <a:lnTo>
                    <a:pt x="394" y="141"/>
                  </a:lnTo>
                  <a:lnTo>
                    <a:pt x="432" y="173"/>
                  </a:lnTo>
                  <a:lnTo>
                    <a:pt x="421" y="191"/>
                  </a:lnTo>
                  <a:lnTo>
                    <a:pt x="404" y="203"/>
                  </a:lnTo>
                  <a:lnTo>
                    <a:pt x="421" y="275"/>
                  </a:lnTo>
                  <a:lnTo>
                    <a:pt x="432" y="275"/>
                  </a:lnTo>
                  <a:lnTo>
                    <a:pt x="432" y="291"/>
                  </a:lnTo>
                </a:path>
              </a:pathLst>
            </a:custGeom>
            <a:solidFill>
              <a:srgbClr val="FF6600"/>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65" name="Freeform 97"/>
            <p:cNvSpPr>
              <a:spLocks/>
            </p:cNvSpPr>
            <p:nvPr/>
          </p:nvSpPr>
          <p:spPr bwMode="auto">
            <a:xfrm>
              <a:off x="1219200" y="2995613"/>
              <a:ext cx="744538" cy="492125"/>
            </a:xfrm>
            <a:custGeom>
              <a:avLst/>
              <a:gdLst>
                <a:gd name="T0" fmla="*/ 0 w 541"/>
                <a:gd name="T1" fmla="*/ 693940022 h 348"/>
                <a:gd name="T2" fmla="*/ 20833298 w 541"/>
                <a:gd name="T3" fmla="*/ 593948176 h 348"/>
                <a:gd name="T4" fmla="*/ 130686358 w 541"/>
                <a:gd name="T5" fmla="*/ 647943321 h 348"/>
                <a:gd name="T6" fmla="*/ 162883140 w 541"/>
                <a:gd name="T7" fmla="*/ 617946332 h 348"/>
                <a:gd name="T8" fmla="*/ 223492127 w 541"/>
                <a:gd name="T9" fmla="*/ 473958810 h 348"/>
                <a:gd name="T10" fmla="*/ 272734829 w 541"/>
                <a:gd name="T11" fmla="*/ 449960654 h 348"/>
                <a:gd name="T12" fmla="*/ 314402790 w 541"/>
                <a:gd name="T13" fmla="*/ 499956577 h 348"/>
                <a:gd name="T14" fmla="*/ 367435702 w 541"/>
                <a:gd name="T15" fmla="*/ 449960654 h 348"/>
                <a:gd name="T16" fmla="*/ 293569498 w 541"/>
                <a:gd name="T17" fmla="*/ 355968966 h 348"/>
                <a:gd name="T18" fmla="*/ 367435702 w 541"/>
                <a:gd name="T19" fmla="*/ 319971732 h 348"/>
                <a:gd name="T20" fmla="*/ 342813577 w 541"/>
                <a:gd name="T21" fmla="*/ 301973822 h 348"/>
                <a:gd name="T22" fmla="*/ 314402790 w 541"/>
                <a:gd name="T23" fmla="*/ 255978535 h 348"/>
                <a:gd name="T24" fmla="*/ 223492127 w 541"/>
                <a:gd name="T25" fmla="*/ 255978535 h 348"/>
                <a:gd name="T26" fmla="*/ 223492127 w 541"/>
                <a:gd name="T27" fmla="*/ 219981300 h 348"/>
                <a:gd name="T28" fmla="*/ 223492127 w 541"/>
                <a:gd name="T29" fmla="*/ 175984165 h 348"/>
                <a:gd name="T30" fmla="*/ 272734829 w 541"/>
                <a:gd name="T31" fmla="*/ 197982755 h 348"/>
                <a:gd name="T32" fmla="*/ 314402790 w 541"/>
                <a:gd name="T33" fmla="*/ 175984165 h 348"/>
                <a:gd name="T34" fmla="*/ 314402790 w 541"/>
                <a:gd name="T35" fmla="*/ 75993712 h 348"/>
                <a:gd name="T36" fmla="*/ 367435702 w 541"/>
                <a:gd name="T37" fmla="*/ 53995166 h 348"/>
                <a:gd name="T38" fmla="*/ 407208601 w 541"/>
                <a:gd name="T39" fmla="*/ 21998551 h 348"/>
                <a:gd name="T40" fmla="*/ 818205950 w 541"/>
                <a:gd name="T41" fmla="*/ 21998551 h 348"/>
                <a:gd name="T42" fmla="*/ 818205950 w 541"/>
                <a:gd name="T43" fmla="*/ 0 h 348"/>
                <a:gd name="T44" fmla="*/ 863662658 w 541"/>
                <a:gd name="T45" fmla="*/ 0 h 348"/>
                <a:gd name="T46" fmla="*/ 912906737 w 541"/>
                <a:gd name="T47" fmla="*/ 0 h 348"/>
                <a:gd name="T48" fmla="*/ 912906737 w 541"/>
                <a:gd name="T49" fmla="*/ 53995166 h 348"/>
                <a:gd name="T50" fmla="*/ 1001923715 w 541"/>
                <a:gd name="T51" fmla="*/ 53995166 h 348"/>
                <a:gd name="T52" fmla="*/ 1022758384 w 541"/>
                <a:gd name="T53" fmla="*/ 53995166 h 348"/>
                <a:gd name="T54" fmla="*/ 1001923715 w 541"/>
                <a:gd name="T55" fmla="*/ 693940022 h 348"/>
                <a:gd name="T56" fmla="*/ 0 w 541"/>
                <a:gd name="T57" fmla="*/ 693940022 h 34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41"/>
                <a:gd name="T88" fmla="*/ 0 h 348"/>
                <a:gd name="T89" fmla="*/ 541 w 541"/>
                <a:gd name="T90" fmla="*/ 348 h 34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41" h="348">
                  <a:moveTo>
                    <a:pt x="0" y="347"/>
                  </a:moveTo>
                  <a:lnTo>
                    <a:pt x="11" y="297"/>
                  </a:lnTo>
                  <a:lnTo>
                    <a:pt x="69" y="324"/>
                  </a:lnTo>
                  <a:lnTo>
                    <a:pt x="86" y="309"/>
                  </a:lnTo>
                  <a:lnTo>
                    <a:pt x="118" y="237"/>
                  </a:lnTo>
                  <a:lnTo>
                    <a:pt x="144" y="225"/>
                  </a:lnTo>
                  <a:lnTo>
                    <a:pt x="166" y="250"/>
                  </a:lnTo>
                  <a:lnTo>
                    <a:pt x="194" y="225"/>
                  </a:lnTo>
                  <a:lnTo>
                    <a:pt x="155" y="178"/>
                  </a:lnTo>
                  <a:lnTo>
                    <a:pt x="194" y="160"/>
                  </a:lnTo>
                  <a:lnTo>
                    <a:pt x="181" y="151"/>
                  </a:lnTo>
                  <a:lnTo>
                    <a:pt x="166" y="128"/>
                  </a:lnTo>
                  <a:lnTo>
                    <a:pt x="118" y="128"/>
                  </a:lnTo>
                  <a:lnTo>
                    <a:pt x="118" y="110"/>
                  </a:lnTo>
                  <a:lnTo>
                    <a:pt x="118" y="88"/>
                  </a:lnTo>
                  <a:lnTo>
                    <a:pt x="144" y="99"/>
                  </a:lnTo>
                  <a:lnTo>
                    <a:pt x="166" y="88"/>
                  </a:lnTo>
                  <a:lnTo>
                    <a:pt x="166" y="38"/>
                  </a:lnTo>
                  <a:lnTo>
                    <a:pt x="194" y="27"/>
                  </a:lnTo>
                  <a:lnTo>
                    <a:pt x="215" y="11"/>
                  </a:lnTo>
                  <a:lnTo>
                    <a:pt x="432" y="11"/>
                  </a:lnTo>
                  <a:lnTo>
                    <a:pt x="432" y="0"/>
                  </a:lnTo>
                  <a:lnTo>
                    <a:pt x="456" y="0"/>
                  </a:lnTo>
                  <a:lnTo>
                    <a:pt x="482" y="0"/>
                  </a:lnTo>
                  <a:lnTo>
                    <a:pt x="482" y="27"/>
                  </a:lnTo>
                  <a:lnTo>
                    <a:pt x="529" y="27"/>
                  </a:lnTo>
                  <a:lnTo>
                    <a:pt x="540" y="27"/>
                  </a:lnTo>
                  <a:lnTo>
                    <a:pt x="529" y="347"/>
                  </a:lnTo>
                  <a:lnTo>
                    <a:pt x="0" y="347"/>
                  </a:lnTo>
                </a:path>
              </a:pathLst>
            </a:custGeom>
            <a:solidFill>
              <a:srgbClr val="00B0F0"/>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66" name="Freeform 98"/>
            <p:cNvSpPr>
              <a:spLocks/>
            </p:cNvSpPr>
            <p:nvPr/>
          </p:nvSpPr>
          <p:spPr bwMode="auto">
            <a:xfrm>
              <a:off x="5792788" y="1804988"/>
              <a:ext cx="406400" cy="404812"/>
            </a:xfrm>
            <a:custGeom>
              <a:avLst/>
              <a:gdLst>
                <a:gd name="T0" fmla="*/ 442200385 w 295"/>
                <a:gd name="T1" fmla="*/ 502861392 h 286"/>
                <a:gd name="T2" fmla="*/ 421323832 w 295"/>
                <a:gd name="T3" fmla="*/ 548940584 h 286"/>
                <a:gd name="T4" fmla="*/ 351103366 w 295"/>
                <a:gd name="T5" fmla="*/ 524899574 h 286"/>
                <a:gd name="T6" fmla="*/ 351103366 w 295"/>
                <a:gd name="T7" fmla="*/ 548940584 h 286"/>
                <a:gd name="T8" fmla="*/ 280882985 w 295"/>
                <a:gd name="T9" fmla="*/ 548940584 h 286"/>
                <a:gd name="T10" fmla="*/ 218253327 w 295"/>
                <a:gd name="T11" fmla="*/ 570978767 h 286"/>
                <a:gd name="T12" fmla="*/ 189786052 w 295"/>
                <a:gd name="T13" fmla="*/ 570978767 h 286"/>
                <a:gd name="T14" fmla="*/ 144237543 w 295"/>
                <a:gd name="T15" fmla="*/ 570978767 h 286"/>
                <a:gd name="T16" fmla="*/ 0 w 295"/>
                <a:gd name="T17" fmla="*/ 226387564 h 286"/>
                <a:gd name="T18" fmla="*/ 144237543 w 295"/>
                <a:gd name="T19" fmla="*/ 100171156 h 286"/>
                <a:gd name="T20" fmla="*/ 239129880 w 295"/>
                <a:gd name="T21" fmla="*/ 46079203 h 286"/>
                <a:gd name="T22" fmla="*/ 256211072 w 295"/>
                <a:gd name="T23" fmla="*/ 0 h 286"/>
                <a:gd name="T24" fmla="*/ 483953491 w 295"/>
                <a:gd name="T25" fmla="*/ 22038188 h 286"/>
                <a:gd name="T26" fmla="*/ 463076938 w 295"/>
                <a:gd name="T27" fmla="*/ 244418676 h 286"/>
                <a:gd name="T28" fmla="*/ 483953491 w 295"/>
                <a:gd name="T29" fmla="*/ 298512010 h 286"/>
                <a:gd name="T30" fmla="*/ 533297318 w 295"/>
                <a:gd name="T31" fmla="*/ 298512010 h 286"/>
                <a:gd name="T32" fmla="*/ 557969232 w 295"/>
                <a:gd name="T33" fmla="*/ 326560091 h 286"/>
                <a:gd name="T34" fmla="*/ 557969232 w 295"/>
                <a:gd name="T35" fmla="*/ 344589787 h 286"/>
                <a:gd name="T36" fmla="*/ 516217504 w 295"/>
                <a:gd name="T37" fmla="*/ 344589787 h 286"/>
                <a:gd name="T38" fmla="*/ 516217504 w 295"/>
                <a:gd name="T39" fmla="*/ 426731291 h 286"/>
                <a:gd name="T40" fmla="*/ 557969232 w 295"/>
                <a:gd name="T41" fmla="*/ 426731291 h 286"/>
                <a:gd name="T42" fmla="*/ 516217504 w 295"/>
                <a:gd name="T43" fmla="*/ 444762402 h 286"/>
                <a:gd name="T44" fmla="*/ 516217504 w 295"/>
                <a:gd name="T45" fmla="*/ 502861392 h 286"/>
                <a:gd name="T46" fmla="*/ 442200385 w 295"/>
                <a:gd name="T47" fmla="*/ 502861392 h 28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95"/>
                <a:gd name="T73" fmla="*/ 0 h 286"/>
                <a:gd name="T74" fmla="*/ 295 w 295"/>
                <a:gd name="T75" fmla="*/ 286 h 28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95" h="286">
                  <a:moveTo>
                    <a:pt x="233" y="251"/>
                  </a:moveTo>
                  <a:lnTo>
                    <a:pt x="222" y="274"/>
                  </a:lnTo>
                  <a:lnTo>
                    <a:pt x="185" y="262"/>
                  </a:lnTo>
                  <a:lnTo>
                    <a:pt x="185" y="274"/>
                  </a:lnTo>
                  <a:lnTo>
                    <a:pt x="148" y="274"/>
                  </a:lnTo>
                  <a:lnTo>
                    <a:pt x="115" y="285"/>
                  </a:lnTo>
                  <a:lnTo>
                    <a:pt x="100" y="285"/>
                  </a:lnTo>
                  <a:lnTo>
                    <a:pt x="76" y="285"/>
                  </a:lnTo>
                  <a:lnTo>
                    <a:pt x="0" y="113"/>
                  </a:lnTo>
                  <a:lnTo>
                    <a:pt x="76" y="50"/>
                  </a:lnTo>
                  <a:lnTo>
                    <a:pt x="126" y="23"/>
                  </a:lnTo>
                  <a:lnTo>
                    <a:pt x="135" y="0"/>
                  </a:lnTo>
                  <a:lnTo>
                    <a:pt x="255" y="11"/>
                  </a:lnTo>
                  <a:lnTo>
                    <a:pt x="244" y="122"/>
                  </a:lnTo>
                  <a:lnTo>
                    <a:pt x="255" y="149"/>
                  </a:lnTo>
                  <a:lnTo>
                    <a:pt x="281" y="149"/>
                  </a:lnTo>
                  <a:lnTo>
                    <a:pt x="294" y="163"/>
                  </a:lnTo>
                  <a:lnTo>
                    <a:pt x="294" y="172"/>
                  </a:lnTo>
                  <a:lnTo>
                    <a:pt x="272" y="172"/>
                  </a:lnTo>
                  <a:lnTo>
                    <a:pt x="272" y="213"/>
                  </a:lnTo>
                  <a:lnTo>
                    <a:pt x="294" y="213"/>
                  </a:lnTo>
                  <a:lnTo>
                    <a:pt x="272" y="222"/>
                  </a:lnTo>
                  <a:lnTo>
                    <a:pt x="272" y="251"/>
                  </a:lnTo>
                  <a:lnTo>
                    <a:pt x="233" y="251"/>
                  </a:lnTo>
                </a:path>
              </a:pathLst>
            </a:custGeom>
            <a:solidFill>
              <a:srgbClr val="FCD1C1"/>
            </a:solidFill>
            <a:ln w="12700" cap="rnd">
              <a:solidFill>
                <a:srgbClr val="C0C0C0"/>
              </a:solidFill>
              <a:round/>
              <a:headEnd/>
              <a:tailEnd/>
            </a:ln>
          </p:spPr>
          <p:txBody>
            <a:bodyPr/>
            <a:lstStyle/>
            <a:p>
              <a:pPr>
                <a:buClr>
                  <a:srgbClr val="6B9F25"/>
                </a:buClr>
              </a:pPr>
              <a:endParaRPr lang="en-US" sz="3200">
                <a:solidFill>
                  <a:prstClr val="black"/>
                </a:solidFill>
              </a:endParaRPr>
            </a:p>
          </p:txBody>
        </p:sp>
        <p:sp>
          <p:nvSpPr>
            <p:cNvPr id="2167" name="Freeform 100"/>
            <p:cNvSpPr>
              <a:spLocks/>
            </p:cNvSpPr>
            <p:nvPr/>
          </p:nvSpPr>
          <p:spPr bwMode="auto">
            <a:xfrm>
              <a:off x="9575800" y="1598613"/>
              <a:ext cx="968375" cy="239712"/>
            </a:xfrm>
            <a:custGeom>
              <a:avLst/>
              <a:gdLst>
                <a:gd name="T0" fmla="*/ 1150903330 w 705"/>
                <a:gd name="T1" fmla="*/ 22131514 h 169"/>
                <a:gd name="T2" fmla="*/ 1165996239 w 705"/>
                <a:gd name="T3" fmla="*/ 0 h 169"/>
                <a:gd name="T4" fmla="*/ 1328254626 w 705"/>
                <a:gd name="T5" fmla="*/ 0 h 169"/>
                <a:gd name="T6" fmla="*/ 1254673261 w 705"/>
                <a:gd name="T7" fmla="*/ 0 h 169"/>
                <a:gd name="T8" fmla="*/ 1239578978 w 705"/>
                <a:gd name="T9" fmla="*/ 44261610 h 169"/>
                <a:gd name="T10" fmla="*/ 1165996239 w 705"/>
                <a:gd name="T11" fmla="*/ 44261610 h 169"/>
                <a:gd name="T12" fmla="*/ 1077320592 w 705"/>
                <a:gd name="T13" fmla="*/ 171011091 h 169"/>
                <a:gd name="T14" fmla="*/ 1056567155 w 705"/>
                <a:gd name="T15" fmla="*/ 193142644 h 169"/>
                <a:gd name="T16" fmla="*/ 967890134 w 705"/>
                <a:gd name="T17" fmla="*/ 193142644 h 169"/>
                <a:gd name="T18" fmla="*/ 967890134 w 705"/>
                <a:gd name="T19" fmla="*/ 239415554 h 169"/>
                <a:gd name="T20" fmla="*/ 894308769 w 705"/>
                <a:gd name="T21" fmla="*/ 239415554 h 169"/>
                <a:gd name="T22" fmla="*/ 784878311 w 705"/>
                <a:gd name="T23" fmla="*/ 337999560 h 169"/>
                <a:gd name="T24" fmla="*/ 692427891 w 705"/>
                <a:gd name="T25" fmla="*/ 293736543 h 169"/>
                <a:gd name="T26" fmla="*/ 603752243 w 705"/>
                <a:gd name="T27" fmla="*/ 337999560 h 169"/>
                <a:gd name="T28" fmla="*/ 509416068 w 705"/>
                <a:gd name="T29" fmla="*/ 337999560 h 169"/>
                <a:gd name="T30" fmla="*/ 469795121 w 705"/>
                <a:gd name="T31" fmla="*/ 337999560 h 169"/>
                <a:gd name="T32" fmla="*/ 494321785 w 705"/>
                <a:gd name="T33" fmla="*/ 293736543 h 169"/>
                <a:gd name="T34" fmla="*/ 469795121 w 705"/>
                <a:gd name="T35" fmla="*/ 293736543 h 169"/>
                <a:gd name="T36" fmla="*/ 452814912 w 705"/>
                <a:gd name="T37" fmla="*/ 293736543 h 169"/>
                <a:gd name="T38" fmla="*/ 420740420 w 705"/>
                <a:gd name="T39" fmla="*/ 275630492 h 169"/>
                <a:gd name="T40" fmla="*/ 399985610 w 705"/>
                <a:gd name="T41" fmla="*/ 293736543 h 169"/>
                <a:gd name="T42" fmla="*/ 399985610 w 705"/>
                <a:gd name="T43" fmla="*/ 275630492 h 169"/>
                <a:gd name="T44" fmla="*/ 149051447 w 705"/>
                <a:gd name="T45" fmla="*/ 293736543 h 169"/>
                <a:gd name="T46" fmla="*/ 73582760 w 705"/>
                <a:gd name="T47" fmla="*/ 275630492 h 169"/>
                <a:gd name="T48" fmla="*/ 20753442 w 705"/>
                <a:gd name="T49" fmla="*/ 293736543 h 169"/>
                <a:gd name="T50" fmla="*/ 0 w 705"/>
                <a:gd name="T51" fmla="*/ 239415554 h 169"/>
                <a:gd name="T52" fmla="*/ 109430501 w 705"/>
                <a:gd name="T53" fmla="*/ 193142644 h 169"/>
                <a:gd name="T54" fmla="*/ 109430501 w 705"/>
                <a:gd name="T55" fmla="*/ 171011091 h 169"/>
                <a:gd name="T56" fmla="*/ 130183937 w 705"/>
                <a:gd name="T57" fmla="*/ 144856961 h 169"/>
                <a:gd name="T58" fmla="*/ 149051447 w 705"/>
                <a:gd name="T59" fmla="*/ 22131514 h 169"/>
                <a:gd name="T60" fmla="*/ 1150903330 w 705"/>
                <a:gd name="T61" fmla="*/ 22131514 h 16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05"/>
                <a:gd name="T94" fmla="*/ 0 h 169"/>
                <a:gd name="T95" fmla="*/ 705 w 705"/>
                <a:gd name="T96" fmla="*/ 169 h 16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05" h="169">
                  <a:moveTo>
                    <a:pt x="610" y="11"/>
                  </a:moveTo>
                  <a:lnTo>
                    <a:pt x="618" y="0"/>
                  </a:lnTo>
                  <a:lnTo>
                    <a:pt x="704" y="0"/>
                  </a:lnTo>
                  <a:lnTo>
                    <a:pt x="665" y="0"/>
                  </a:lnTo>
                  <a:lnTo>
                    <a:pt x="657" y="22"/>
                  </a:lnTo>
                  <a:lnTo>
                    <a:pt x="618" y="22"/>
                  </a:lnTo>
                  <a:lnTo>
                    <a:pt x="571" y="85"/>
                  </a:lnTo>
                  <a:lnTo>
                    <a:pt x="560" y="96"/>
                  </a:lnTo>
                  <a:lnTo>
                    <a:pt x="513" y="96"/>
                  </a:lnTo>
                  <a:lnTo>
                    <a:pt x="513" y="119"/>
                  </a:lnTo>
                  <a:lnTo>
                    <a:pt x="474" y="119"/>
                  </a:lnTo>
                  <a:lnTo>
                    <a:pt x="416" y="168"/>
                  </a:lnTo>
                  <a:lnTo>
                    <a:pt x="367" y="146"/>
                  </a:lnTo>
                  <a:lnTo>
                    <a:pt x="320" y="168"/>
                  </a:lnTo>
                  <a:lnTo>
                    <a:pt x="270" y="168"/>
                  </a:lnTo>
                  <a:lnTo>
                    <a:pt x="249" y="168"/>
                  </a:lnTo>
                  <a:lnTo>
                    <a:pt x="262" y="146"/>
                  </a:lnTo>
                  <a:lnTo>
                    <a:pt x="249" y="146"/>
                  </a:lnTo>
                  <a:lnTo>
                    <a:pt x="240" y="146"/>
                  </a:lnTo>
                  <a:lnTo>
                    <a:pt x="223" y="137"/>
                  </a:lnTo>
                  <a:lnTo>
                    <a:pt x="212" y="146"/>
                  </a:lnTo>
                  <a:lnTo>
                    <a:pt x="212" y="137"/>
                  </a:lnTo>
                  <a:lnTo>
                    <a:pt x="79" y="146"/>
                  </a:lnTo>
                  <a:lnTo>
                    <a:pt x="39" y="137"/>
                  </a:lnTo>
                  <a:lnTo>
                    <a:pt x="11" y="146"/>
                  </a:lnTo>
                  <a:lnTo>
                    <a:pt x="0" y="119"/>
                  </a:lnTo>
                  <a:lnTo>
                    <a:pt x="58" y="96"/>
                  </a:lnTo>
                  <a:lnTo>
                    <a:pt x="58" y="85"/>
                  </a:lnTo>
                  <a:lnTo>
                    <a:pt x="69" y="72"/>
                  </a:lnTo>
                  <a:lnTo>
                    <a:pt x="79" y="11"/>
                  </a:lnTo>
                  <a:lnTo>
                    <a:pt x="610" y="11"/>
                  </a:lnTo>
                </a:path>
              </a:pathLst>
            </a:custGeom>
            <a:solidFill>
              <a:srgbClr val="FFCC99"/>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68" name="Freeform 102"/>
            <p:cNvSpPr>
              <a:spLocks/>
            </p:cNvSpPr>
            <p:nvPr/>
          </p:nvSpPr>
          <p:spPr bwMode="auto">
            <a:xfrm>
              <a:off x="1382713" y="2716213"/>
              <a:ext cx="765175" cy="334962"/>
            </a:xfrm>
            <a:custGeom>
              <a:avLst/>
              <a:gdLst>
                <a:gd name="T0" fmla="*/ 117425453 w 556"/>
                <a:gd name="T1" fmla="*/ 449445571 h 237"/>
                <a:gd name="T2" fmla="*/ 70076809 w 556"/>
                <a:gd name="T3" fmla="*/ 395512463 h 237"/>
                <a:gd name="T4" fmla="*/ 28409184 w 556"/>
                <a:gd name="T5" fmla="*/ 395512463 h 237"/>
                <a:gd name="T6" fmla="*/ 49243690 w 556"/>
                <a:gd name="T7" fmla="*/ 449445571 h 237"/>
                <a:gd name="T8" fmla="*/ 0 w 556"/>
                <a:gd name="T9" fmla="*/ 449445571 h 237"/>
                <a:gd name="T10" fmla="*/ 0 w 556"/>
                <a:gd name="T11" fmla="*/ 373539244 h 237"/>
                <a:gd name="T12" fmla="*/ 89016258 w 556"/>
                <a:gd name="T13" fmla="*/ 295635777 h 237"/>
                <a:gd name="T14" fmla="*/ 142047288 w 556"/>
                <a:gd name="T15" fmla="*/ 295635777 h 237"/>
                <a:gd name="T16" fmla="*/ 142047288 w 556"/>
                <a:gd name="T17" fmla="*/ 417484269 h 237"/>
                <a:gd name="T18" fmla="*/ 232957237 w 556"/>
                <a:gd name="T19" fmla="*/ 373539244 h 237"/>
                <a:gd name="T20" fmla="*/ 183714945 w 556"/>
                <a:gd name="T21" fmla="*/ 251689340 h 237"/>
                <a:gd name="T22" fmla="*/ 183714945 w 556"/>
                <a:gd name="T23" fmla="*/ 151812698 h 237"/>
                <a:gd name="T24" fmla="*/ 272731181 w 556"/>
                <a:gd name="T25" fmla="*/ 151812698 h 237"/>
                <a:gd name="T26" fmla="*/ 321973474 w 556"/>
                <a:gd name="T27" fmla="*/ 197756232 h 237"/>
                <a:gd name="T28" fmla="*/ 367428513 w 556"/>
                <a:gd name="T29" fmla="*/ 229716121 h 237"/>
                <a:gd name="T30" fmla="*/ 395839063 w 556"/>
                <a:gd name="T31" fmla="*/ 197756232 h 237"/>
                <a:gd name="T32" fmla="*/ 431824292 w 556"/>
                <a:gd name="T33" fmla="*/ 97879590 h 237"/>
                <a:gd name="T34" fmla="*/ 456446126 w 556"/>
                <a:gd name="T35" fmla="*/ 97879590 h 237"/>
                <a:gd name="T36" fmla="*/ 545462363 w 556"/>
                <a:gd name="T37" fmla="*/ 31959900 h 237"/>
                <a:gd name="T38" fmla="*/ 598493371 w 556"/>
                <a:gd name="T39" fmla="*/ 31959900 h 237"/>
                <a:gd name="T40" fmla="*/ 615539150 w 556"/>
                <a:gd name="T41" fmla="*/ 0 h 237"/>
                <a:gd name="T42" fmla="*/ 640159609 w 556"/>
                <a:gd name="T43" fmla="*/ 0 h 237"/>
                <a:gd name="T44" fmla="*/ 655311718 w 556"/>
                <a:gd name="T45" fmla="*/ 31959900 h 237"/>
                <a:gd name="T46" fmla="*/ 704555387 w 556"/>
                <a:gd name="T47" fmla="*/ 0 h 237"/>
                <a:gd name="T48" fmla="*/ 750010512 w 556"/>
                <a:gd name="T49" fmla="*/ 31959900 h 237"/>
                <a:gd name="T50" fmla="*/ 818192254 w 556"/>
                <a:gd name="T51" fmla="*/ 0 h 237"/>
                <a:gd name="T52" fmla="*/ 839026749 w 556"/>
                <a:gd name="T53" fmla="*/ 53933130 h 237"/>
                <a:gd name="T54" fmla="*/ 871223262 w 556"/>
                <a:gd name="T55" fmla="*/ 31959900 h 237"/>
                <a:gd name="T56" fmla="*/ 912890876 w 556"/>
                <a:gd name="T57" fmla="*/ 75906349 h 237"/>
                <a:gd name="T58" fmla="*/ 962134545 w 556"/>
                <a:gd name="T59" fmla="*/ 75906349 h 237"/>
                <a:gd name="T60" fmla="*/ 1001907113 w 556"/>
                <a:gd name="T61" fmla="*/ 97879590 h 237"/>
                <a:gd name="T62" fmla="*/ 1051150781 w 556"/>
                <a:gd name="T63" fmla="*/ 197756232 h 237"/>
                <a:gd name="T64" fmla="*/ 1051150781 w 556"/>
                <a:gd name="T65" fmla="*/ 395512463 h 237"/>
                <a:gd name="T66" fmla="*/ 928042986 w 556"/>
                <a:gd name="T67" fmla="*/ 395512463 h 237"/>
                <a:gd name="T68" fmla="*/ 871223262 w 556"/>
                <a:gd name="T69" fmla="*/ 417484269 h 237"/>
                <a:gd name="T70" fmla="*/ 799252805 w 556"/>
                <a:gd name="T71" fmla="*/ 449445571 h 237"/>
                <a:gd name="T72" fmla="*/ 778419686 w 556"/>
                <a:gd name="T73" fmla="*/ 449445571 h 237"/>
                <a:gd name="T74" fmla="*/ 689403277 w 556"/>
                <a:gd name="T75" fmla="*/ 449445571 h 237"/>
                <a:gd name="T76" fmla="*/ 689403277 w 556"/>
                <a:gd name="T77" fmla="*/ 395512463 h 237"/>
                <a:gd name="T78" fmla="*/ 640159609 w 556"/>
                <a:gd name="T79" fmla="*/ 395512463 h 237"/>
                <a:gd name="T80" fmla="*/ 598493371 w 556"/>
                <a:gd name="T81" fmla="*/ 395512463 h 237"/>
                <a:gd name="T82" fmla="*/ 598493371 w 556"/>
                <a:gd name="T83" fmla="*/ 417484269 h 237"/>
                <a:gd name="T84" fmla="*/ 183714945 w 556"/>
                <a:gd name="T85" fmla="*/ 417484269 h 237"/>
                <a:gd name="T86" fmla="*/ 142047288 w 556"/>
                <a:gd name="T87" fmla="*/ 449445571 h 237"/>
                <a:gd name="T88" fmla="*/ 89016258 w 556"/>
                <a:gd name="T89" fmla="*/ 471418790 h 237"/>
                <a:gd name="T90" fmla="*/ 117425453 w 556"/>
                <a:gd name="T91" fmla="*/ 449445571 h 23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556"/>
                <a:gd name="T139" fmla="*/ 0 h 237"/>
                <a:gd name="T140" fmla="*/ 556 w 556"/>
                <a:gd name="T141" fmla="*/ 237 h 23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556" h="237">
                  <a:moveTo>
                    <a:pt x="62" y="225"/>
                  </a:moveTo>
                  <a:lnTo>
                    <a:pt x="37" y="198"/>
                  </a:lnTo>
                  <a:lnTo>
                    <a:pt x="15" y="198"/>
                  </a:lnTo>
                  <a:lnTo>
                    <a:pt x="26" y="225"/>
                  </a:lnTo>
                  <a:lnTo>
                    <a:pt x="0" y="225"/>
                  </a:lnTo>
                  <a:lnTo>
                    <a:pt x="0" y="187"/>
                  </a:lnTo>
                  <a:lnTo>
                    <a:pt x="47" y="148"/>
                  </a:lnTo>
                  <a:lnTo>
                    <a:pt x="75" y="148"/>
                  </a:lnTo>
                  <a:lnTo>
                    <a:pt x="75" y="209"/>
                  </a:lnTo>
                  <a:lnTo>
                    <a:pt x="123" y="187"/>
                  </a:lnTo>
                  <a:lnTo>
                    <a:pt x="97" y="126"/>
                  </a:lnTo>
                  <a:lnTo>
                    <a:pt x="97" y="76"/>
                  </a:lnTo>
                  <a:lnTo>
                    <a:pt x="144" y="76"/>
                  </a:lnTo>
                  <a:lnTo>
                    <a:pt x="170" y="99"/>
                  </a:lnTo>
                  <a:lnTo>
                    <a:pt x="194" y="115"/>
                  </a:lnTo>
                  <a:lnTo>
                    <a:pt x="209" y="99"/>
                  </a:lnTo>
                  <a:lnTo>
                    <a:pt x="228" y="49"/>
                  </a:lnTo>
                  <a:lnTo>
                    <a:pt x="241" y="49"/>
                  </a:lnTo>
                  <a:lnTo>
                    <a:pt x="288" y="16"/>
                  </a:lnTo>
                  <a:lnTo>
                    <a:pt x="316" y="16"/>
                  </a:lnTo>
                  <a:lnTo>
                    <a:pt x="325" y="0"/>
                  </a:lnTo>
                  <a:lnTo>
                    <a:pt x="338" y="0"/>
                  </a:lnTo>
                  <a:lnTo>
                    <a:pt x="346" y="16"/>
                  </a:lnTo>
                  <a:lnTo>
                    <a:pt x="372" y="0"/>
                  </a:lnTo>
                  <a:lnTo>
                    <a:pt x="396" y="16"/>
                  </a:lnTo>
                  <a:lnTo>
                    <a:pt x="432" y="0"/>
                  </a:lnTo>
                  <a:lnTo>
                    <a:pt x="443" y="27"/>
                  </a:lnTo>
                  <a:lnTo>
                    <a:pt x="460" y="16"/>
                  </a:lnTo>
                  <a:lnTo>
                    <a:pt x="482" y="38"/>
                  </a:lnTo>
                  <a:lnTo>
                    <a:pt x="508" y="38"/>
                  </a:lnTo>
                  <a:lnTo>
                    <a:pt x="529" y="49"/>
                  </a:lnTo>
                  <a:lnTo>
                    <a:pt x="555" y="99"/>
                  </a:lnTo>
                  <a:lnTo>
                    <a:pt x="555" y="198"/>
                  </a:lnTo>
                  <a:lnTo>
                    <a:pt x="490" y="198"/>
                  </a:lnTo>
                  <a:lnTo>
                    <a:pt x="460" y="209"/>
                  </a:lnTo>
                  <a:lnTo>
                    <a:pt x="422" y="225"/>
                  </a:lnTo>
                  <a:lnTo>
                    <a:pt x="411" y="225"/>
                  </a:lnTo>
                  <a:lnTo>
                    <a:pt x="364" y="225"/>
                  </a:lnTo>
                  <a:lnTo>
                    <a:pt x="364" y="198"/>
                  </a:lnTo>
                  <a:lnTo>
                    <a:pt x="338" y="198"/>
                  </a:lnTo>
                  <a:lnTo>
                    <a:pt x="316" y="198"/>
                  </a:lnTo>
                  <a:lnTo>
                    <a:pt x="316" y="209"/>
                  </a:lnTo>
                  <a:lnTo>
                    <a:pt x="97" y="209"/>
                  </a:lnTo>
                  <a:lnTo>
                    <a:pt x="75" y="225"/>
                  </a:lnTo>
                  <a:lnTo>
                    <a:pt x="47" y="236"/>
                  </a:lnTo>
                  <a:lnTo>
                    <a:pt x="62" y="225"/>
                  </a:lnTo>
                </a:path>
              </a:pathLst>
            </a:custGeom>
            <a:solidFill>
              <a:srgbClr val="00B0F0"/>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69" name="Freeform 103"/>
            <p:cNvSpPr>
              <a:spLocks/>
            </p:cNvSpPr>
            <p:nvPr/>
          </p:nvSpPr>
          <p:spPr bwMode="auto">
            <a:xfrm>
              <a:off x="5630863" y="1735138"/>
              <a:ext cx="347662" cy="231775"/>
            </a:xfrm>
            <a:custGeom>
              <a:avLst/>
              <a:gdLst>
                <a:gd name="T0" fmla="*/ 162395260 w 253"/>
                <a:gd name="T1" fmla="*/ 0 h 163"/>
                <a:gd name="T2" fmla="*/ 186943257 w 253"/>
                <a:gd name="T3" fmla="*/ 78853260 h 163"/>
                <a:gd name="T4" fmla="*/ 475854518 w 253"/>
                <a:gd name="T5" fmla="*/ 101095143 h 163"/>
                <a:gd name="T6" fmla="*/ 458858935 w 253"/>
                <a:gd name="T7" fmla="*/ 147598006 h 163"/>
                <a:gd name="T8" fmla="*/ 370108955 w 253"/>
                <a:gd name="T9" fmla="*/ 198144889 h 163"/>
                <a:gd name="T10" fmla="*/ 222821143 w 253"/>
                <a:gd name="T11" fmla="*/ 327546387 h 163"/>
                <a:gd name="T12" fmla="*/ 94415675 w 253"/>
                <a:gd name="T13" fmla="*/ 244649174 h 163"/>
                <a:gd name="T14" fmla="*/ 41542174 w 253"/>
                <a:gd name="T15" fmla="*/ 305305949 h 163"/>
                <a:gd name="T16" fmla="*/ 0 w 253"/>
                <a:gd name="T17" fmla="*/ 244649174 h 163"/>
                <a:gd name="T18" fmla="*/ 41542174 w 253"/>
                <a:gd name="T19" fmla="*/ 46502875 h 163"/>
                <a:gd name="T20" fmla="*/ 94415675 w 253"/>
                <a:gd name="T21" fmla="*/ 46502875 h 163"/>
                <a:gd name="T22" fmla="*/ 94415675 w 253"/>
                <a:gd name="T23" fmla="*/ 0 h 163"/>
                <a:gd name="T24" fmla="*/ 162395260 w 253"/>
                <a:gd name="T25" fmla="*/ 0 h 16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53"/>
                <a:gd name="T40" fmla="*/ 0 h 163"/>
                <a:gd name="T41" fmla="*/ 253 w 253"/>
                <a:gd name="T42" fmla="*/ 163 h 16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53" h="163">
                  <a:moveTo>
                    <a:pt x="86" y="0"/>
                  </a:moveTo>
                  <a:lnTo>
                    <a:pt x="99" y="39"/>
                  </a:lnTo>
                  <a:lnTo>
                    <a:pt x="252" y="50"/>
                  </a:lnTo>
                  <a:lnTo>
                    <a:pt x="243" y="73"/>
                  </a:lnTo>
                  <a:lnTo>
                    <a:pt x="196" y="98"/>
                  </a:lnTo>
                  <a:lnTo>
                    <a:pt x="118" y="162"/>
                  </a:lnTo>
                  <a:lnTo>
                    <a:pt x="50" y="121"/>
                  </a:lnTo>
                  <a:lnTo>
                    <a:pt x="22" y="151"/>
                  </a:lnTo>
                  <a:lnTo>
                    <a:pt x="0" y="121"/>
                  </a:lnTo>
                  <a:lnTo>
                    <a:pt x="22" y="23"/>
                  </a:lnTo>
                  <a:lnTo>
                    <a:pt x="50" y="23"/>
                  </a:lnTo>
                  <a:lnTo>
                    <a:pt x="50" y="0"/>
                  </a:lnTo>
                  <a:lnTo>
                    <a:pt x="86" y="0"/>
                  </a:lnTo>
                </a:path>
              </a:pathLst>
            </a:custGeom>
            <a:solidFill>
              <a:srgbClr val="FCFEB9"/>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70" name="Freeform 104"/>
            <p:cNvSpPr>
              <a:spLocks/>
            </p:cNvSpPr>
            <p:nvPr/>
          </p:nvSpPr>
          <p:spPr bwMode="auto">
            <a:xfrm>
              <a:off x="9671050" y="2001838"/>
              <a:ext cx="434975" cy="368300"/>
            </a:xfrm>
            <a:custGeom>
              <a:avLst/>
              <a:gdLst>
                <a:gd name="T0" fmla="*/ 564638799 w 316"/>
                <a:gd name="T1" fmla="*/ 217044398 h 261"/>
                <a:gd name="T2" fmla="*/ 547585308 w 316"/>
                <a:gd name="T3" fmla="*/ 217044398 h 261"/>
                <a:gd name="T4" fmla="*/ 522954170 w 316"/>
                <a:gd name="T5" fmla="*/ 217044398 h 261"/>
                <a:gd name="T6" fmla="*/ 475584585 w 316"/>
                <a:gd name="T7" fmla="*/ 217044398 h 261"/>
                <a:gd name="T8" fmla="*/ 365688744 w 316"/>
                <a:gd name="T9" fmla="*/ 264834475 h 261"/>
                <a:gd name="T10" fmla="*/ 234949814 w 316"/>
                <a:gd name="T11" fmla="*/ 418158770 h 261"/>
                <a:gd name="T12" fmla="*/ 73896189 w 316"/>
                <a:gd name="T13" fmla="*/ 517721079 h 261"/>
                <a:gd name="T14" fmla="*/ 0 w 316"/>
                <a:gd name="T15" fmla="*/ 463957771 h 261"/>
                <a:gd name="T16" fmla="*/ 20843008 w 316"/>
                <a:gd name="T17" fmla="*/ 360413220 h 261"/>
                <a:gd name="T18" fmla="*/ 73896189 w 316"/>
                <a:gd name="T19" fmla="*/ 320588860 h 261"/>
                <a:gd name="T20" fmla="*/ 20843008 w 316"/>
                <a:gd name="T21" fmla="*/ 264834475 h 261"/>
                <a:gd name="T22" fmla="*/ 142107422 w 316"/>
                <a:gd name="T23" fmla="*/ 189167911 h 261"/>
                <a:gd name="T24" fmla="*/ 272844932 w 316"/>
                <a:gd name="T25" fmla="*/ 167263199 h 261"/>
                <a:gd name="T26" fmla="*/ 291792491 w 316"/>
                <a:gd name="T27" fmla="*/ 167263199 h 261"/>
                <a:gd name="T28" fmla="*/ 414952397 w 316"/>
                <a:gd name="T29" fmla="*/ 17921108 h 261"/>
                <a:gd name="T30" fmla="*/ 454742958 w 316"/>
                <a:gd name="T31" fmla="*/ 0 h 261"/>
                <a:gd name="T32" fmla="*/ 547585308 w 316"/>
                <a:gd name="T33" fmla="*/ 45799012 h 261"/>
                <a:gd name="T34" fmla="*/ 522954170 w 316"/>
                <a:gd name="T35" fmla="*/ 63720126 h 261"/>
                <a:gd name="T36" fmla="*/ 564638799 w 316"/>
                <a:gd name="T37" fmla="*/ 121465610 h 261"/>
                <a:gd name="T38" fmla="*/ 596848961 w 316"/>
                <a:gd name="T39" fmla="*/ 167263199 h 261"/>
                <a:gd name="T40" fmla="*/ 564638799 w 316"/>
                <a:gd name="T41" fmla="*/ 217044398 h 26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16"/>
                <a:gd name="T64" fmla="*/ 0 h 261"/>
                <a:gd name="T65" fmla="*/ 316 w 316"/>
                <a:gd name="T66" fmla="*/ 261 h 26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16" h="261">
                  <a:moveTo>
                    <a:pt x="298" y="109"/>
                  </a:moveTo>
                  <a:lnTo>
                    <a:pt x="289" y="109"/>
                  </a:lnTo>
                  <a:lnTo>
                    <a:pt x="276" y="109"/>
                  </a:lnTo>
                  <a:lnTo>
                    <a:pt x="251" y="109"/>
                  </a:lnTo>
                  <a:lnTo>
                    <a:pt x="193" y="133"/>
                  </a:lnTo>
                  <a:lnTo>
                    <a:pt x="124" y="210"/>
                  </a:lnTo>
                  <a:lnTo>
                    <a:pt x="39" y="260"/>
                  </a:lnTo>
                  <a:lnTo>
                    <a:pt x="0" y="233"/>
                  </a:lnTo>
                  <a:lnTo>
                    <a:pt x="11" y="181"/>
                  </a:lnTo>
                  <a:lnTo>
                    <a:pt x="39" y="161"/>
                  </a:lnTo>
                  <a:lnTo>
                    <a:pt x="11" y="133"/>
                  </a:lnTo>
                  <a:lnTo>
                    <a:pt x="75" y="95"/>
                  </a:lnTo>
                  <a:lnTo>
                    <a:pt x="144" y="84"/>
                  </a:lnTo>
                  <a:lnTo>
                    <a:pt x="154" y="84"/>
                  </a:lnTo>
                  <a:lnTo>
                    <a:pt x="219" y="9"/>
                  </a:lnTo>
                  <a:lnTo>
                    <a:pt x="240" y="0"/>
                  </a:lnTo>
                  <a:lnTo>
                    <a:pt x="289" y="23"/>
                  </a:lnTo>
                  <a:lnTo>
                    <a:pt x="276" y="32"/>
                  </a:lnTo>
                  <a:lnTo>
                    <a:pt x="298" y="61"/>
                  </a:lnTo>
                  <a:lnTo>
                    <a:pt x="315" y="84"/>
                  </a:lnTo>
                  <a:lnTo>
                    <a:pt x="298" y="109"/>
                  </a:lnTo>
                </a:path>
              </a:pathLst>
            </a:custGeom>
            <a:solidFill>
              <a:srgbClr val="FFCC99"/>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71" name="Freeform 105"/>
            <p:cNvSpPr>
              <a:spLocks/>
            </p:cNvSpPr>
            <p:nvPr/>
          </p:nvSpPr>
          <p:spPr bwMode="auto">
            <a:xfrm>
              <a:off x="8142288" y="1804988"/>
              <a:ext cx="376237" cy="315912"/>
            </a:xfrm>
            <a:custGeom>
              <a:avLst/>
              <a:gdLst>
                <a:gd name="T0" fmla="*/ 0 w 274"/>
                <a:gd name="T1" fmla="*/ 244840321 h 223"/>
                <a:gd name="T2" fmla="*/ 39595505 w 274"/>
                <a:gd name="T3" fmla="*/ 200689152 h 223"/>
                <a:gd name="T4" fmla="*/ 88617527 w 274"/>
                <a:gd name="T5" fmla="*/ 46158567 h 223"/>
                <a:gd name="T6" fmla="*/ 130098346 w 274"/>
                <a:gd name="T7" fmla="*/ 78268261 h 223"/>
                <a:gd name="T8" fmla="*/ 150838058 w 274"/>
                <a:gd name="T9" fmla="*/ 22075590 h 223"/>
                <a:gd name="T10" fmla="*/ 222486501 w 274"/>
                <a:gd name="T11" fmla="*/ 0 h 223"/>
                <a:gd name="T12" fmla="*/ 271508512 w 274"/>
                <a:gd name="T13" fmla="*/ 0 h 223"/>
                <a:gd name="T14" fmla="*/ 312989310 w 274"/>
                <a:gd name="T15" fmla="*/ 0 h 223"/>
                <a:gd name="T16" fmla="*/ 360126103 w 274"/>
                <a:gd name="T17" fmla="*/ 46158567 h 223"/>
                <a:gd name="T18" fmla="*/ 401606901 w 274"/>
                <a:gd name="T19" fmla="*/ 144496454 h 223"/>
                <a:gd name="T20" fmla="*/ 454400893 w 274"/>
                <a:gd name="T21" fmla="*/ 144496454 h 223"/>
                <a:gd name="T22" fmla="*/ 475140605 w 274"/>
                <a:gd name="T23" fmla="*/ 100343868 h 223"/>
                <a:gd name="T24" fmla="*/ 514736098 w 274"/>
                <a:gd name="T25" fmla="*/ 144496454 h 223"/>
                <a:gd name="T26" fmla="*/ 475140605 w 274"/>
                <a:gd name="T27" fmla="*/ 244840321 h 223"/>
                <a:gd name="T28" fmla="*/ 454400893 w 274"/>
                <a:gd name="T29" fmla="*/ 367259730 h 223"/>
                <a:gd name="T30" fmla="*/ 401606901 w 274"/>
                <a:gd name="T31" fmla="*/ 445528057 h 223"/>
                <a:gd name="T32" fmla="*/ 150838058 w 274"/>
                <a:gd name="T33" fmla="*/ 445528057 h 223"/>
                <a:gd name="T34" fmla="*/ 88617527 w 274"/>
                <a:gd name="T35" fmla="*/ 399370918 h 223"/>
                <a:gd name="T36" fmla="*/ 0 w 274"/>
                <a:gd name="T37" fmla="*/ 244840321 h 22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
                <a:gd name="T58" fmla="*/ 0 h 223"/>
                <a:gd name="T59" fmla="*/ 274 w 274"/>
                <a:gd name="T60" fmla="*/ 223 h 22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 h="223">
                  <a:moveTo>
                    <a:pt x="0" y="122"/>
                  </a:moveTo>
                  <a:lnTo>
                    <a:pt x="21" y="100"/>
                  </a:lnTo>
                  <a:lnTo>
                    <a:pt x="47" y="23"/>
                  </a:lnTo>
                  <a:lnTo>
                    <a:pt x="69" y="39"/>
                  </a:lnTo>
                  <a:lnTo>
                    <a:pt x="80" y="11"/>
                  </a:lnTo>
                  <a:lnTo>
                    <a:pt x="118" y="0"/>
                  </a:lnTo>
                  <a:lnTo>
                    <a:pt x="144" y="0"/>
                  </a:lnTo>
                  <a:lnTo>
                    <a:pt x="166" y="0"/>
                  </a:lnTo>
                  <a:lnTo>
                    <a:pt x="191" y="23"/>
                  </a:lnTo>
                  <a:lnTo>
                    <a:pt x="213" y="72"/>
                  </a:lnTo>
                  <a:lnTo>
                    <a:pt x="241" y="72"/>
                  </a:lnTo>
                  <a:lnTo>
                    <a:pt x="252" y="50"/>
                  </a:lnTo>
                  <a:lnTo>
                    <a:pt x="273" y="72"/>
                  </a:lnTo>
                  <a:lnTo>
                    <a:pt x="252" y="122"/>
                  </a:lnTo>
                  <a:lnTo>
                    <a:pt x="241" y="183"/>
                  </a:lnTo>
                  <a:lnTo>
                    <a:pt x="213" y="222"/>
                  </a:lnTo>
                  <a:lnTo>
                    <a:pt x="80" y="222"/>
                  </a:lnTo>
                  <a:lnTo>
                    <a:pt x="47" y="199"/>
                  </a:lnTo>
                  <a:lnTo>
                    <a:pt x="0" y="122"/>
                  </a:lnTo>
                </a:path>
              </a:pathLst>
            </a:custGeom>
            <a:solidFill>
              <a:srgbClr val="FFCC99"/>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72" name="Freeform 106"/>
            <p:cNvSpPr>
              <a:spLocks/>
            </p:cNvSpPr>
            <p:nvPr/>
          </p:nvSpPr>
          <p:spPr bwMode="auto">
            <a:xfrm>
              <a:off x="6394450" y="2501900"/>
              <a:ext cx="382588" cy="355600"/>
            </a:xfrm>
            <a:custGeom>
              <a:avLst/>
              <a:gdLst>
                <a:gd name="T0" fmla="*/ 494549111 w 279"/>
                <a:gd name="T1" fmla="*/ 177220035 h 252"/>
                <a:gd name="T2" fmla="*/ 270780395 w 279"/>
                <a:gd name="T3" fmla="*/ 454001078 h 252"/>
                <a:gd name="T4" fmla="*/ 203085661 w 279"/>
                <a:gd name="T5" fmla="*/ 477896827 h 252"/>
                <a:gd name="T6" fmla="*/ 88379182 w 279"/>
                <a:gd name="T7" fmla="*/ 477896827 h 252"/>
                <a:gd name="T8" fmla="*/ 69574784 w 279"/>
                <a:gd name="T9" fmla="*/ 499800089 h 252"/>
                <a:gd name="T10" fmla="*/ 0 w 279"/>
                <a:gd name="T11" fmla="*/ 354440069 h 252"/>
                <a:gd name="T12" fmla="*/ 0 w 279"/>
                <a:gd name="T13" fmla="*/ 49781188 h 252"/>
                <a:gd name="T14" fmla="*/ 48890358 w 279"/>
                <a:gd name="T15" fmla="*/ 49781188 h 252"/>
                <a:gd name="T16" fmla="*/ 109063630 w 279"/>
                <a:gd name="T17" fmla="*/ 49781188 h 252"/>
                <a:gd name="T18" fmla="*/ 141030968 w 279"/>
                <a:gd name="T19" fmla="*/ 31860070 h 252"/>
                <a:gd name="T20" fmla="*/ 161715394 w 279"/>
                <a:gd name="T21" fmla="*/ 49781188 h 252"/>
                <a:gd name="T22" fmla="*/ 182399863 w 279"/>
                <a:gd name="T23" fmla="*/ 0 h 252"/>
                <a:gd name="T24" fmla="*/ 182399863 w 279"/>
                <a:gd name="T25" fmla="*/ 31860070 h 252"/>
                <a:gd name="T26" fmla="*/ 203085661 w 279"/>
                <a:gd name="T27" fmla="*/ 0 h 252"/>
                <a:gd name="T28" fmla="*/ 251975998 w 279"/>
                <a:gd name="T29" fmla="*/ 31860070 h 252"/>
                <a:gd name="T30" fmla="*/ 361039670 w 279"/>
                <a:gd name="T31" fmla="*/ 49781188 h 252"/>
                <a:gd name="T32" fmla="*/ 494549111 w 279"/>
                <a:gd name="T33" fmla="*/ 0 h 252"/>
                <a:gd name="T34" fmla="*/ 494549111 w 279"/>
                <a:gd name="T35" fmla="*/ 49781188 h 252"/>
                <a:gd name="T36" fmla="*/ 522756393 w 279"/>
                <a:gd name="T37" fmla="*/ 95578810 h 252"/>
                <a:gd name="T38" fmla="*/ 494549111 w 279"/>
                <a:gd name="T39" fmla="*/ 177220035 h 25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79"/>
                <a:gd name="T61" fmla="*/ 0 h 252"/>
                <a:gd name="T62" fmla="*/ 279 w 279"/>
                <a:gd name="T63" fmla="*/ 252 h 25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79" h="252">
                  <a:moveTo>
                    <a:pt x="263" y="89"/>
                  </a:moveTo>
                  <a:lnTo>
                    <a:pt x="144" y="228"/>
                  </a:lnTo>
                  <a:lnTo>
                    <a:pt x="108" y="240"/>
                  </a:lnTo>
                  <a:lnTo>
                    <a:pt x="47" y="240"/>
                  </a:lnTo>
                  <a:lnTo>
                    <a:pt x="37" y="251"/>
                  </a:lnTo>
                  <a:lnTo>
                    <a:pt x="0" y="178"/>
                  </a:lnTo>
                  <a:lnTo>
                    <a:pt x="0" y="25"/>
                  </a:lnTo>
                  <a:lnTo>
                    <a:pt x="26" y="25"/>
                  </a:lnTo>
                  <a:lnTo>
                    <a:pt x="58" y="25"/>
                  </a:lnTo>
                  <a:lnTo>
                    <a:pt x="75" y="16"/>
                  </a:lnTo>
                  <a:lnTo>
                    <a:pt x="86" y="25"/>
                  </a:lnTo>
                  <a:lnTo>
                    <a:pt x="97" y="0"/>
                  </a:lnTo>
                  <a:lnTo>
                    <a:pt x="97" y="16"/>
                  </a:lnTo>
                  <a:lnTo>
                    <a:pt x="108" y="0"/>
                  </a:lnTo>
                  <a:lnTo>
                    <a:pt x="134" y="16"/>
                  </a:lnTo>
                  <a:lnTo>
                    <a:pt x="192" y="25"/>
                  </a:lnTo>
                  <a:lnTo>
                    <a:pt x="263" y="0"/>
                  </a:lnTo>
                  <a:lnTo>
                    <a:pt x="263" y="25"/>
                  </a:lnTo>
                  <a:lnTo>
                    <a:pt x="278" y="48"/>
                  </a:lnTo>
                  <a:lnTo>
                    <a:pt x="263" y="89"/>
                  </a:lnTo>
                </a:path>
              </a:pathLst>
            </a:custGeom>
            <a:solidFill>
              <a:srgbClr val="FFCC00"/>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73" name="Freeform 107"/>
            <p:cNvSpPr>
              <a:spLocks/>
            </p:cNvSpPr>
            <p:nvPr/>
          </p:nvSpPr>
          <p:spPr bwMode="auto">
            <a:xfrm>
              <a:off x="5964238" y="2473325"/>
              <a:ext cx="481012" cy="422275"/>
            </a:xfrm>
            <a:custGeom>
              <a:avLst/>
              <a:gdLst>
                <a:gd name="T0" fmla="*/ 0 w 349"/>
                <a:gd name="T1" fmla="*/ 243336311 h 299"/>
                <a:gd name="T2" fmla="*/ 151968082 w 349"/>
                <a:gd name="T3" fmla="*/ 45875440 h 299"/>
                <a:gd name="T4" fmla="*/ 180460797 w 349"/>
                <a:gd name="T5" fmla="*/ 21939937 h 299"/>
                <a:gd name="T6" fmla="*/ 222252361 w 349"/>
                <a:gd name="T7" fmla="*/ 21939937 h 299"/>
                <a:gd name="T8" fmla="*/ 315332974 w 349"/>
                <a:gd name="T9" fmla="*/ 0 h 299"/>
                <a:gd name="T10" fmla="*/ 315332974 w 349"/>
                <a:gd name="T11" fmla="*/ 21939937 h 299"/>
                <a:gd name="T12" fmla="*/ 364722914 w 349"/>
                <a:gd name="T13" fmla="*/ 21939937 h 299"/>
                <a:gd name="T14" fmla="*/ 459701388 w 349"/>
                <a:gd name="T15" fmla="*/ 45875440 h 299"/>
                <a:gd name="T16" fmla="*/ 590773667 w 349"/>
                <a:gd name="T17" fmla="*/ 99728930 h 299"/>
                <a:gd name="T18" fmla="*/ 590773667 w 349"/>
                <a:gd name="T19" fmla="*/ 396918742 h 299"/>
                <a:gd name="T20" fmla="*/ 661059281 w 349"/>
                <a:gd name="T21" fmla="*/ 540527491 h 299"/>
                <a:gd name="T22" fmla="*/ 590773667 w 349"/>
                <a:gd name="T23" fmla="*/ 540527491 h 299"/>
                <a:gd name="T24" fmla="*/ 364722914 w 349"/>
                <a:gd name="T25" fmla="*/ 540527491 h 299"/>
                <a:gd name="T26" fmla="*/ 275440692 w 349"/>
                <a:gd name="T27" fmla="*/ 572441017 h 299"/>
                <a:gd name="T28" fmla="*/ 243148121 w 349"/>
                <a:gd name="T29" fmla="*/ 594380948 h 299"/>
                <a:gd name="T30" fmla="*/ 180460797 w 349"/>
                <a:gd name="T31" fmla="*/ 540527491 h 299"/>
                <a:gd name="T32" fmla="*/ 41791532 w 349"/>
                <a:gd name="T33" fmla="*/ 440798605 h 299"/>
                <a:gd name="T34" fmla="*/ 0 w 349"/>
                <a:gd name="T35" fmla="*/ 319131112 h 299"/>
                <a:gd name="T36" fmla="*/ 0 w 349"/>
                <a:gd name="T37" fmla="*/ 243336311 h 29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49"/>
                <a:gd name="T58" fmla="*/ 0 h 299"/>
                <a:gd name="T59" fmla="*/ 349 w 349"/>
                <a:gd name="T60" fmla="*/ 299 h 29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49" h="299">
                  <a:moveTo>
                    <a:pt x="0" y="122"/>
                  </a:moveTo>
                  <a:lnTo>
                    <a:pt x="80" y="23"/>
                  </a:lnTo>
                  <a:lnTo>
                    <a:pt x="95" y="11"/>
                  </a:lnTo>
                  <a:lnTo>
                    <a:pt x="117" y="11"/>
                  </a:lnTo>
                  <a:lnTo>
                    <a:pt x="166" y="0"/>
                  </a:lnTo>
                  <a:lnTo>
                    <a:pt x="166" y="11"/>
                  </a:lnTo>
                  <a:lnTo>
                    <a:pt x="192" y="11"/>
                  </a:lnTo>
                  <a:lnTo>
                    <a:pt x="242" y="23"/>
                  </a:lnTo>
                  <a:lnTo>
                    <a:pt x="311" y="50"/>
                  </a:lnTo>
                  <a:lnTo>
                    <a:pt x="311" y="199"/>
                  </a:lnTo>
                  <a:lnTo>
                    <a:pt x="348" y="271"/>
                  </a:lnTo>
                  <a:lnTo>
                    <a:pt x="311" y="271"/>
                  </a:lnTo>
                  <a:lnTo>
                    <a:pt x="192" y="271"/>
                  </a:lnTo>
                  <a:lnTo>
                    <a:pt x="145" y="287"/>
                  </a:lnTo>
                  <a:lnTo>
                    <a:pt x="128" y="298"/>
                  </a:lnTo>
                  <a:lnTo>
                    <a:pt x="95" y="271"/>
                  </a:lnTo>
                  <a:lnTo>
                    <a:pt x="22" y="221"/>
                  </a:lnTo>
                  <a:lnTo>
                    <a:pt x="0" y="160"/>
                  </a:lnTo>
                  <a:lnTo>
                    <a:pt x="0" y="122"/>
                  </a:lnTo>
                </a:path>
              </a:pathLst>
            </a:custGeom>
            <a:solidFill>
              <a:srgbClr val="A3F25F"/>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74" name="Freeform 108"/>
            <p:cNvSpPr>
              <a:spLocks/>
            </p:cNvSpPr>
            <p:nvPr/>
          </p:nvSpPr>
          <p:spPr bwMode="auto">
            <a:xfrm>
              <a:off x="9575800" y="1793875"/>
              <a:ext cx="441325" cy="393700"/>
            </a:xfrm>
            <a:custGeom>
              <a:avLst/>
              <a:gdLst>
                <a:gd name="T0" fmla="*/ 544376415 w 321"/>
                <a:gd name="T1" fmla="*/ 312623151 h 279"/>
                <a:gd name="T2" fmla="*/ 421513506 w 321"/>
                <a:gd name="T3" fmla="*/ 455992066 h 279"/>
                <a:gd name="T4" fmla="*/ 402612155 w 321"/>
                <a:gd name="T5" fmla="*/ 455992066 h 279"/>
                <a:gd name="T6" fmla="*/ 272188895 w 321"/>
                <a:gd name="T7" fmla="*/ 481878888 h 279"/>
                <a:gd name="T8" fmla="*/ 149325943 w 321"/>
                <a:gd name="T9" fmla="*/ 553563301 h 279"/>
                <a:gd name="T10" fmla="*/ 88839673 w 321"/>
                <a:gd name="T11" fmla="*/ 481878888 h 279"/>
                <a:gd name="T12" fmla="*/ 109631456 w 321"/>
                <a:gd name="T13" fmla="*/ 39824371 h 279"/>
                <a:gd name="T14" fmla="*/ 0 w 321"/>
                <a:gd name="T15" fmla="*/ 39824371 h 279"/>
                <a:gd name="T16" fmla="*/ 20791767 w 321"/>
                <a:gd name="T17" fmla="*/ 17921109 h 279"/>
                <a:gd name="T18" fmla="*/ 73717767 w 321"/>
                <a:gd name="T19" fmla="*/ 0 h 279"/>
                <a:gd name="T20" fmla="*/ 149325943 w 321"/>
                <a:gd name="T21" fmla="*/ 17921109 h 279"/>
                <a:gd name="T22" fmla="*/ 402612155 w 321"/>
                <a:gd name="T23" fmla="*/ 0 h 279"/>
                <a:gd name="T24" fmla="*/ 402612155 w 321"/>
                <a:gd name="T25" fmla="*/ 17921109 h 279"/>
                <a:gd name="T26" fmla="*/ 421513506 w 321"/>
                <a:gd name="T27" fmla="*/ 0 h 279"/>
                <a:gd name="T28" fmla="*/ 455536763 w 321"/>
                <a:gd name="T29" fmla="*/ 17921109 h 279"/>
                <a:gd name="T30" fmla="*/ 474439490 w 321"/>
                <a:gd name="T31" fmla="*/ 17921109 h 279"/>
                <a:gd name="T32" fmla="*/ 495231251 w 321"/>
                <a:gd name="T33" fmla="*/ 17921109 h 279"/>
                <a:gd name="T34" fmla="*/ 474439490 w 321"/>
                <a:gd name="T35" fmla="*/ 61727639 h 279"/>
                <a:gd name="T36" fmla="*/ 516024388 w 321"/>
                <a:gd name="T37" fmla="*/ 61727639 h 279"/>
                <a:gd name="T38" fmla="*/ 604862664 w 321"/>
                <a:gd name="T39" fmla="*/ 61727639 h 279"/>
                <a:gd name="T40" fmla="*/ 544376415 w 321"/>
                <a:gd name="T41" fmla="*/ 312623151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21"/>
                <a:gd name="T64" fmla="*/ 0 h 279"/>
                <a:gd name="T65" fmla="*/ 321 w 321"/>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21" h="279">
                  <a:moveTo>
                    <a:pt x="288" y="157"/>
                  </a:moveTo>
                  <a:lnTo>
                    <a:pt x="223" y="229"/>
                  </a:lnTo>
                  <a:lnTo>
                    <a:pt x="213" y="229"/>
                  </a:lnTo>
                  <a:lnTo>
                    <a:pt x="144" y="242"/>
                  </a:lnTo>
                  <a:lnTo>
                    <a:pt x="79" y="278"/>
                  </a:lnTo>
                  <a:lnTo>
                    <a:pt x="47" y="242"/>
                  </a:lnTo>
                  <a:lnTo>
                    <a:pt x="58" y="20"/>
                  </a:lnTo>
                  <a:lnTo>
                    <a:pt x="0" y="20"/>
                  </a:lnTo>
                  <a:lnTo>
                    <a:pt x="11" y="9"/>
                  </a:lnTo>
                  <a:lnTo>
                    <a:pt x="39" y="0"/>
                  </a:lnTo>
                  <a:lnTo>
                    <a:pt x="79" y="9"/>
                  </a:lnTo>
                  <a:lnTo>
                    <a:pt x="213" y="0"/>
                  </a:lnTo>
                  <a:lnTo>
                    <a:pt x="213" y="9"/>
                  </a:lnTo>
                  <a:lnTo>
                    <a:pt x="223" y="0"/>
                  </a:lnTo>
                  <a:lnTo>
                    <a:pt x="241" y="9"/>
                  </a:lnTo>
                  <a:lnTo>
                    <a:pt x="251" y="9"/>
                  </a:lnTo>
                  <a:lnTo>
                    <a:pt x="262" y="9"/>
                  </a:lnTo>
                  <a:lnTo>
                    <a:pt x="251" y="31"/>
                  </a:lnTo>
                  <a:lnTo>
                    <a:pt x="273" y="31"/>
                  </a:lnTo>
                  <a:lnTo>
                    <a:pt x="320" y="31"/>
                  </a:lnTo>
                  <a:lnTo>
                    <a:pt x="288" y="157"/>
                  </a:lnTo>
                </a:path>
              </a:pathLst>
            </a:custGeom>
            <a:solidFill>
              <a:srgbClr val="FFCC99"/>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75" name="Freeform 109"/>
            <p:cNvSpPr>
              <a:spLocks/>
            </p:cNvSpPr>
            <p:nvPr/>
          </p:nvSpPr>
          <p:spPr bwMode="auto">
            <a:xfrm>
              <a:off x="3725863" y="2894013"/>
              <a:ext cx="493712" cy="582612"/>
            </a:xfrm>
            <a:custGeom>
              <a:avLst/>
              <a:gdLst>
                <a:gd name="T0" fmla="*/ 69590076 w 360"/>
                <a:gd name="T1" fmla="*/ 821876152 h 412"/>
                <a:gd name="T2" fmla="*/ 69590076 w 360"/>
                <a:gd name="T3" fmla="*/ 343947526 h 412"/>
                <a:gd name="T4" fmla="*/ 20689274 w 360"/>
                <a:gd name="T5" fmla="*/ 319951555 h 412"/>
                <a:gd name="T6" fmla="*/ 39496957 w 360"/>
                <a:gd name="T7" fmla="*/ 243963135 h 412"/>
                <a:gd name="T8" fmla="*/ 0 w 360"/>
                <a:gd name="T9" fmla="*/ 167974670 h 412"/>
                <a:gd name="T10" fmla="*/ 20689274 w 360"/>
                <a:gd name="T11" fmla="*/ 197970739 h 412"/>
                <a:gd name="T12" fmla="*/ 39496957 w 360"/>
                <a:gd name="T13" fmla="*/ 197970739 h 412"/>
                <a:gd name="T14" fmla="*/ 88397754 w 360"/>
                <a:gd name="T15" fmla="*/ 143978699 h 412"/>
                <a:gd name="T16" fmla="*/ 39496957 w 360"/>
                <a:gd name="T17" fmla="*/ 121982274 h 412"/>
                <a:gd name="T18" fmla="*/ 88397754 w 360"/>
                <a:gd name="T19" fmla="*/ 75988442 h 412"/>
                <a:gd name="T20" fmla="*/ 133536751 w 360"/>
                <a:gd name="T21" fmla="*/ 49992925 h 412"/>
                <a:gd name="T22" fmla="*/ 157986458 w 360"/>
                <a:gd name="T23" fmla="*/ 75988442 h 412"/>
                <a:gd name="T24" fmla="*/ 242622423 w 360"/>
                <a:gd name="T25" fmla="*/ 49992925 h 412"/>
                <a:gd name="T26" fmla="*/ 270835311 w 360"/>
                <a:gd name="T27" fmla="*/ 49992925 h 412"/>
                <a:gd name="T28" fmla="*/ 312212477 w 360"/>
                <a:gd name="T29" fmla="*/ 21996430 h 412"/>
                <a:gd name="T30" fmla="*/ 400610295 w 360"/>
                <a:gd name="T31" fmla="*/ 0 h 412"/>
                <a:gd name="T32" fmla="*/ 473960788 w 360"/>
                <a:gd name="T33" fmla="*/ 21996430 h 412"/>
                <a:gd name="T34" fmla="*/ 513457734 w 360"/>
                <a:gd name="T35" fmla="*/ 49992925 h 412"/>
                <a:gd name="T36" fmla="*/ 583047789 w 360"/>
                <a:gd name="T37" fmla="*/ 49992925 h 412"/>
                <a:gd name="T38" fmla="*/ 583047789 w 360"/>
                <a:gd name="T39" fmla="*/ 103984943 h 412"/>
                <a:gd name="T40" fmla="*/ 635710384 w 360"/>
                <a:gd name="T41" fmla="*/ 103984943 h 412"/>
                <a:gd name="T42" fmla="*/ 650756252 w 360"/>
                <a:gd name="T43" fmla="*/ 143978699 h 412"/>
                <a:gd name="T44" fmla="*/ 675207331 w 360"/>
                <a:gd name="T45" fmla="*/ 143978699 h 412"/>
                <a:gd name="T46" fmla="*/ 675207331 w 360"/>
                <a:gd name="T47" fmla="*/ 501924508 h 412"/>
                <a:gd name="T48" fmla="*/ 650756252 w 360"/>
                <a:gd name="T49" fmla="*/ 599909353 h 412"/>
                <a:gd name="T50" fmla="*/ 675207331 w 360"/>
                <a:gd name="T51" fmla="*/ 739888915 h 412"/>
                <a:gd name="T52" fmla="*/ 675207331 w 360"/>
                <a:gd name="T53" fmla="*/ 763885063 h 412"/>
                <a:gd name="T54" fmla="*/ 635710384 w 360"/>
                <a:gd name="T55" fmla="*/ 763885063 h 412"/>
                <a:gd name="T56" fmla="*/ 635710384 w 360"/>
                <a:gd name="T57" fmla="*/ 821876152 h 412"/>
                <a:gd name="T58" fmla="*/ 69590076 w 360"/>
                <a:gd name="T59" fmla="*/ 821876152 h 41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60"/>
                <a:gd name="T91" fmla="*/ 0 h 412"/>
                <a:gd name="T92" fmla="*/ 360 w 360"/>
                <a:gd name="T93" fmla="*/ 412 h 41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60" h="412">
                  <a:moveTo>
                    <a:pt x="37" y="411"/>
                  </a:moveTo>
                  <a:lnTo>
                    <a:pt x="37" y="172"/>
                  </a:lnTo>
                  <a:lnTo>
                    <a:pt x="11" y="160"/>
                  </a:lnTo>
                  <a:lnTo>
                    <a:pt x="21" y="122"/>
                  </a:lnTo>
                  <a:lnTo>
                    <a:pt x="0" y="84"/>
                  </a:lnTo>
                  <a:lnTo>
                    <a:pt x="11" y="99"/>
                  </a:lnTo>
                  <a:lnTo>
                    <a:pt x="21" y="99"/>
                  </a:lnTo>
                  <a:lnTo>
                    <a:pt x="47" y="72"/>
                  </a:lnTo>
                  <a:lnTo>
                    <a:pt x="21" y="61"/>
                  </a:lnTo>
                  <a:lnTo>
                    <a:pt x="47" y="38"/>
                  </a:lnTo>
                  <a:lnTo>
                    <a:pt x="71" y="25"/>
                  </a:lnTo>
                  <a:lnTo>
                    <a:pt x="84" y="38"/>
                  </a:lnTo>
                  <a:lnTo>
                    <a:pt x="129" y="25"/>
                  </a:lnTo>
                  <a:lnTo>
                    <a:pt x="144" y="25"/>
                  </a:lnTo>
                  <a:lnTo>
                    <a:pt x="166" y="11"/>
                  </a:lnTo>
                  <a:lnTo>
                    <a:pt x="213" y="0"/>
                  </a:lnTo>
                  <a:lnTo>
                    <a:pt x="252" y="11"/>
                  </a:lnTo>
                  <a:lnTo>
                    <a:pt x="273" y="25"/>
                  </a:lnTo>
                  <a:lnTo>
                    <a:pt x="310" y="25"/>
                  </a:lnTo>
                  <a:lnTo>
                    <a:pt x="310" y="52"/>
                  </a:lnTo>
                  <a:lnTo>
                    <a:pt x="338" y="52"/>
                  </a:lnTo>
                  <a:lnTo>
                    <a:pt x="346" y="72"/>
                  </a:lnTo>
                  <a:lnTo>
                    <a:pt x="359" y="72"/>
                  </a:lnTo>
                  <a:lnTo>
                    <a:pt x="359" y="251"/>
                  </a:lnTo>
                  <a:lnTo>
                    <a:pt x="346" y="300"/>
                  </a:lnTo>
                  <a:lnTo>
                    <a:pt x="359" y="370"/>
                  </a:lnTo>
                  <a:lnTo>
                    <a:pt x="359" y="382"/>
                  </a:lnTo>
                  <a:lnTo>
                    <a:pt x="338" y="382"/>
                  </a:lnTo>
                  <a:lnTo>
                    <a:pt x="338" y="411"/>
                  </a:lnTo>
                  <a:lnTo>
                    <a:pt x="37" y="411"/>
                  </a:lnTo>
                </a:path>
              </a:pathLst>
            </a:custGeom>
            <a:solidFill>
              <a:srgbClr val="A3F25F"/>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76" name="Freeform 110"/>
            <p:cNvSpPr>
              <a:spLocks/>
            </p:cNvSpPr>
            <p:nvPr/>
          </p:nvSpPr>
          <p:spPr bwMode="auto">
            <a:xfrm>
              <a:off x="2701925" y="1722438"/>
              <a:ext cx="495300" cy="506412"/>
            </a:xfrm>
            <a:custGeom>
              <a:avLst/>
              <a:gdLst>
                <a:gd name="T0" fmla="*/ 677680104 w 361"/>
                <a:gd name="T1" fmla="*/ 0 h 359"/>
                <a:gd name="T2" fmla="*/ 636267001 w 361"/>
                <a:gd name="T3" fmla="*/ 559146544 h 359"/>
                <a:gd name="T4" fmla="*/ 636267001 w 361"/>
                <a:gd name="T5" fmla="*/ 640729630 h 359"/>
                <a:gd name="T6" fmla="*/ 453668750 w 361"/>
                <a:gd name="T7" fmla="*/ 640729630 h 359"/>
                <a:gd name="T8" fmla="*/ 453668750 w 361"/>
                <a:gd name="T9" fmla="*/ 712363629 h 359"/>
                <a:gd name="T10" fmla="*/ 406608405 w 361"/>
                <a:gd name="T11" fmla="*/ 712363629 h 359"/>
                <a:gd name="T12" fmla="*/ 312486259 w 361"/>
                <a:gd name="T13" fmla="*/ 658638835 h 359"/>
                <a:gd name="T14" fmla="*/ 182596965 w 361"/>
                <a:gd name="T15" fmla="*/ 612871337 h 359"/>
                <a:gd name="T16" fmla="*/ 0 w 361"/>
                <a:gd name="T17" fmla="*/ 461643224 h 359"/>
                <a:gd name="T18" fmla="*/ 0 w 361"/>
                <a:gd name="T19" fmla="*/ 165156599 h 359"/>
                <a:gd name="T20" fmla="*/ 73415530 w 361"/>
                <a:gd name="T21" fmla="*/ 165156599 h 359"/>
                <a:gd name="T22" fmla="*/ 94122103 w 361"/>
                <a:gd name="T23" fmla="*/ 165156599 h 359"/>
                <a:gd name="T24" fmla="*/ 182596965 w 361"/>
                <a:gd name="T25" fmla="*/ 143269452 h 359"/>
                <a:gd name="T26" fmla="*/ 224011440 w 361"/>
                <a:gd name="T27" fmla="*/ 143269452 h 359"/>
                <a:gd name="T28" fmla="*/ 203303517 w 361"/>
                <a:gd name="T29" fmla="*/ 0 h 359"/>
                <a:gd name="T30" fmla="*/ 677680104 w 361"/>
                <a:gd name="T31" fmla="*/ 0 h 35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61"/>
                <a:gd name="T49" fmla="*/ 0 h 359"/>
                <a:gd name="T50" fmla="*/ 361 w 361"/>
                <a:gd name="T51" fmla="*/ 359 h 35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61" h="359">
                  <a:moveTo>
                    <a:pt x="360" y="0"/>
                  </a:moveTo>
                  <a:lnTo>
                    <a:pt x="338" y="281"/>
                  </a:lnTo>
                  <a:lnTo>
                    <a:pt x="338" y="322"/>
                  </a:lnTo>
                  <a:lnTo>
                    <a:pt x="241" y="322"/>
                  </a:lnTo>
                  <a:lnTo>
                    <a:pt x="241" y="358"/>
                  </a:lnTo>
                  <a:lnTo>
                    <a:pt x="216" y="358"/>
                  </a:lnTo>
                  <a:lnTo>
                    <a:pt x="166" y="331"/>
                  </a:lnTo>
                  <a:lnTo>
                    <a:pt x="97" y="308"/>
                  </a:lnTo>
                  <a:lnTo>
                    <a:pt x="0" y="232"/>
                  </a:lnTo>
                  <a:lnTo>
                    <a:pt x="0" y="83"/>
                  </a:lnTo>
                  <a:lnTo>
                    <a:pt x="39" y="83"/>
                  </a:lnTo>
                  <a:lnTo>
                    <a:pt x="50" y="83"/>
                  </a:lnTo>
                  <a:lnTo>
                    <a:pt x="97" y="72"/>
                  </a:lnTo>
                  <a:lnTo>
                    <a:pt x="119" y="72"/>
                  </a:lnTo>
                  <a:lnTo>
                    <a:pt x="108" y="0"/>
                  </a:lnTo>
                  <a:lnTo>
                    <a:pt x="360" y="0"/>
                  </a:lnTo>
                </a:path>
              </a:pathLst>
            </a:custGeom>
            <a:solidFill>
              <a:srgbClr val="F76681"/>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77" name="Freeform 111"/>
            <p:cNvSpPr>
              <a:spLocks/>
            </p:cNvSpPr>
            <p:nvPr/>
          </p:nvSpPr>
          <p:spPr bwMode="auto">
            <a:xfrm>
              <a:off x="6300788" y="2208213"/>
              <a:ext cx="520700" cy="365125"/>
            </a:xfrm>
            <a:custGeom>
              <a:avLst/>
              <a:gdLst>
                <a:gd name="T0" fmla="*/ 673853075 w 379"/>
                <a:gd name="T1" fmla="*/ 270285504 h 259"/>
                <a:gd name="T2" fmla="*/ 713490834 w 379"/>
                <a:gd name="T3" fmla="*/ 270285504 h 259"/>
                <a:gd name="T4" fmla="*/ 673853075 w 379"/>
                <a:gd name="T5" fmla="*/ 472998949 h 259"/>
                <a:gd name="T6" fmla="*/ 624776772 w 379"/>
                <a:gd name="T7" fmla="*/ 472998949 h 259"/>
                <a:gd name="T8" fmla="*/ 653089654 w 379"/>
                <a:gd name="T9" fmla="*/ 512746805 h 259"/>
                <a:gd name="T10" fmla="*/ 624776772 w 379"/>
                <a:gd name="T11" fmla="*/ 472998949 h 259"/>
                <a:gd name="T12" fmla="*/ 624776772 w 379"/>
                <a:gd name="T13" fmla="*/ 413377871 h 259"/>
                <a:gd name="T14" fmla="*/ 494535868 w 379"/>
                <a:gd name="T15" fmla="*/ 472998949 h 259"/>
                <a:gd name="T16" fmla="*/ 381282967 w 379"/>
                <a:gd name="T17" fmla="*/ 449150236 h 259"/>
                <a:gd name="T18" fmla="*/ 332207953 w 379"/>
                <a:gd name="T19" fmla="*/ 413377871 h 259"/>
                <a:gd name="T20" fmla="*/ 311444532 w 379"/>
                <a:gd name="T21" fmla="*/ 449150236 h 259"/>
                <a:gd name="T22" fmla="*/ 311444532 w 379"/>
                <a:gd name="T23" fmla="*/ 413377871 h 259"/>
                <a:gd name="T24" fmla="*/ 292568819 w 379"/>
                <a:gd name="T25" fmla="*/ 472998949 h 259"/>
                <a:gd name="T26" fmla="*/ 271806772 w 379"/>
                <a:gd name="T27" fmla="*/ 449150236 h 259"/>
                <a:gd name="T28" fmla="*/ 239718473 w 379"/>
                <a:gd name="T29" fmla="*/ 472998949 h 259"/>
                <a:gd name="T30" fmla="*/ 179315876 w 379"/>
                <a:gd name="T31" fmla="*/ 472998949 h 259"/>
                <a:gd name="T32" fmla="*/ 130240947 w 379"/>
                <a:gd name="T33" fmla="*/ 472998949 h 259"/>
                <a:gd name="T34" fmla="*/ 0 w 379"/>
                <a:gd name="T35" fmla="*/ 413377871 h 259"/>
                <a:gd name="T36" fmla="*/ 39637770 w 379"/>
                <a:gd name="T37" fmla="*/ 413377871 h 259"/>
                <a:gd name="T38" fmla="*/ 88714084 w 379"/>
                <a:gd name="T39" fmla="*/ 395490984 h 259"/>
                <a:gd name="T40" fmla="*/ 88714084 w 379"/>
                <a:gd name="T41" fmla="*/ 369654526 h 259"/>
                <a:gd name="T42" fmla="*/ 20763426 w 379"/>
                <a:gd name="T43" fmla="*/ 369654526 h 259"/>
                <a:gd name="T44" fmla="*/ 88714084 w 379"/>
                <a:gd name="T45" fmla="*/ 323944756 h 259"/>
                <a:gd name="T46" fmla="*/ 39637770 w 379"/>
                <a:gd name="T47" fmla="*/ 323944756 h 259"/>
                <a:gd name="T48" fmla="*/ 56625785 w 379"/>
                <a:gd name="T49" fmla="*/ 296121963 h 259"/>
                <a:gd name="T50" fmla="*/ 39637770 w 379"/>
                <a:gd name="T51" fmla="*/ 174890607 h 259"/>
                <a:gd name="T52" fmla="*/ 88714084 w 379"/>
                <a:gd name="T53" fmla="*/ 125205436 h 259"/>
                <a:gd name="T54" fmla="*/ 130240947 w 379"/>
                <a:gd name="T55" fmla="*/ 125205436 h 259"/>
                <a:gd name="T56" fmla="*/ 130240947 w 379"/>
                <a:gd name="T57" fmla="*/ 71546162 h 259"/>
                <a:gd name="T58" fmla="*/ 149115286 w 379"/>
                <a:gd name="T59" fmla="*/ 71546162 h 259"/>
                <a:gd name="T60" fmla="*/ 201967049 w 379"/>
                <a:gd name="T61" fmla="*/ 31798295 h 259"/>
                <a:gd name="T62" fmla="*/ 271806772 w 379"/>
                <a:gd name="T63" fmla="*/ 0 h 259"/>
                <a:gd name="T64" fmla="*/ 473773821 w 379"/>
                <a:gd name="T65" fmla="*/ 53659274 h 259"/>
                <a:gd name="T66" fmla="*/ 536062710 w 379"/>
                <a:gd name="T67" fmla="*/ 71546162 h 259"/>
                <a:gd name="T68" fmla="*/ 583251304 w 379"/>
                <a:gd name="T69" fmla="*/ 71546162 h 259"/>
                <a:gd name="T70" fmla="*/ 583251304 w 379"/>
                <a:gd name="T71" fmla="*/ 149054149 h 259"/>
                <a:gd name="T72" fmla="*/ 624776772 w 379"/>
                <a:gd name="T73" fmla="*/ 174890607 h 259"/>
                <a:gd name="T74" fmla="*/ 673853075 w 379"/>
                <a:gd name="T75" fmla="*/ 270285504 h 25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79"/>
                <a:gd name="T115" fmla="*/ 0 h 259"/>
                <a:gd name="T116" fmla="*/ 379 w 379"/>
                <a:gd name="T117" fmla="*/ 259 h 25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79" h="259">
                  <a:moveTo>
                    <a:pt x="357" y="136"/>
                  </a:moveTo>
                  <a:lnTo>
                    <a:pt x="378" y="136"/>
                  </a:lnTo>
                  <a:lnTo>
                    <a:pt x="357" y="238"/>
                  </a:lnTo>
                  <a:lnTo>
                    <a:pt x="331" y="238"/>
                  </a:lnTo>
                  <a:lnTo>
                    <a:pt x="346" y="258"/>
                  </a:lnTo>
                  <a:lnTo>
                    <a:pt x="331" y="238"/>
                  </a:lnTo>
                  <a:lnTo>
                    <a:pt x="331" y="208"/>
                  </a:lnTo>
                  <a:lnTo>
                    <a:pt x="262" y="238"/>
                  </a:lnTo>
                  <a:lnTo>
                    <a:pt x="202" y="226"/>
                  </a:lnTo>
                  <a:lnTo>
                    <a:pt x="176" y="208"/>
                  </a:lnTo>
                  <a:lnTo>
                    <a:pt x="165" y="226"/>
                  </a:lnTo>
                  <a:lnTo>
                    <a:pt x="165" y="208"/>
                  </a:lnTo>
                  <a:lnTo>
                    <a:pt x="155" y="238"/>
                  </a:lnTo>
                  <a:lnTo>
                    <a:pt x="144" y="226"/>
                  </a:lnTo>
                  <a:lnTo>
                    <a:pt x="127" y="238"/>
                  </a:lnTo>
                  <a:lnTo>
                    <a:pt x="95" y="238"/>
                  </a:lnTo>
                  <a:lnTo>
                    <a:pt x="69" y="238"/>
                  </a:lnTo>
                  <a:lnTo>
                    <a:pt x="0" y="208"/>
                  </a:lnTo>
                  <a:lnTo>
                    <a:pt x="21" y="208"/>
                  </a:lnTo>
                  <a:lnTo>
                    <a:pt x="47" y="199"/>
                  </a:lnTo>
                  <a:lnTo>
                    <a:pt x="47" y="186"/>
                  </a:lnTo>
                  <a:lnTo>
                    <a:pt x="11" y="186"/>
                  </a:lnTo>
                  <a:lnTo>
                    <a:pt x="47" y="163"/>
                  </a:lnTo>
                  <a:lnTo>
                    <a:pt x="21" y="163"/>
                  </a:lnTo>
                  <a:lnTo>
                    <a:pt x="30" y="149"/>
                  </a:lnTo>
                  <a:lnTo>
                    <a:pt x="21" y="88"/>
                  </a:lnTo>
                  <a:lnTo>
                    <a:pt x="47" y="63"/>
                  </a:lnTo>
                  <a:lnTo>
                    <a:pt x="69" y="63"/>
                  </a:lnTo>
                  <a:lnTo>
                    <a:pt x="69" y="36"/>
                  </a:lnTo>
                  <a:lnTo>
                    <a:pt x="79" y="36"/>
                  </a:lnTo>
                  <a:lnTo>
                    <a:pt x="107" y="16"/>
                  </a:lnTo>
                  <a:lnTo>
                    <a:pt x="144" y="0"/>
                  </a:lnTo>
                  <a:lnTo>
                    <a:pt x="251" y="27"/>
                  </a:lnTo>
                  <a:lnTo>
                    <a:pt x="284" y="36"/>
                  </a:lnTo>
                  <a:lnTo>
                    <a:pt x="309" y="36"/>
                  </a:lnTo>
                  <a:lnTo>
                    <a:pt x="309" y="75"/>
                  </a:lnTo>
                  <a:lnTo>
                    <a:pt x="331" y="88"/>
                  </a:lnTo>
                  <a:lnTo>
                    <a:pt x="357" y="136"/>
                  </a:lnTo>
                </a:path>
              </a:pathLst>
            </a:custGeom>
            <a:solidFill>
              <a:srgbClr val="FCD1C1"/>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78" name="Freeform 112"/>
            <p:cNvSpPr>
              <a:spLocks/>
            </p:cNvSpPr>
            <p:nvPr/>
          </p:nvSpPr>
          <p:spPr bwMode="auto">
            <a:xfrm>
              <a:off x="4613275" y="2244725"/>
              <a:ext cx="661988" cy="403225"/>
            </a:xfrm>
            <a:custGeom>
              <a:avLst/>
              <a:gdLst>
                <a:gd name="T0" fmla="*/ 251920175 w 481"/>
                <a:gd name="T1" fmla="*/ 22018911 h 285"/>
                <a:gd name="T2" fmla="*/ 276543094 w 481"/>
                <a:gd name="T3" fmla="*/ 122105011 h 285"/>
                <a:gd name="T4" fmla="*/ 454591758 w 481"/>
                <a:gd name="T5" fmla="*/ 0 h 285"/>
                <a:gd name="T6" fmla="*/ 657263255 w 481"/>
                <a:gd name="T7" fmla="*/ 22018911 h 285"/>
                <a:gd name="T8" fmla="*/ 909183516 w 481"/>
                <a:gd name="T9" fmla="*/ 146125892 h 285"/>
                <a:gd name="T10" fmla="*/ 909183516 w 481"/>
                <a:gd name="T11" fmla="*/ 422364743 h 285"/>
                <a:gd name="T12" fmla="*/ 880771714 w 481"/>
                <a:gd name="T13" fmla="*/ 422364743 h 285"/>
                <a:gd name="T14" fmla="*/ 840994640 w 481"/>
                <a:gd name="T15" fmla="*/ 422364743 h 285"/>
                <a:gd name="T16" fmla="*/ 840994640 w 481"/>
                <a:gd name="T17" fmla="*/ 464400577 h 285"/>
                <a:gd name="T18" fmla="*/ 787958543 w 481"/>
                <a:gd name="T19" fmla="*/ 500431899 h 285"/>
                <a:gd name="T20" fmla="*/ 820159227 w 481"/>
                <a:gd name="T21" fmla="*/ 568490590 h 285"/>
                <a:gd name="T22" fmla="*/ 727346056 w 481"/>
                <a:gd name="T23" fmla="*/ 568490590 h 285"/>
                <a:gd name="T24" fmla="*/ 698934082 w 481"/>
                <a:gd name="T25" fmla="*/ 568490590 h 285"/>
                <a:gd name="T26" fmla="*/ 678098668 w 481"/>
                <a:gd name="T27" fmla="*/ 568490590 h 285"/>
                <a:gd name="T28" fmla="*/ 657263255 w 481"/>
                <a:gd name="T29" fmla="*/ 568490590 h 285"/>
                <a:gd name="T30" fmla="*/ 454591758 w 481"/>
                <a:gd name="T31" fmla="*/ 500431899 h 285"/>
                <a:gd name="T32" fmla="*/ 454591758 w 481"/>
                <a:gd name="T33" fmla="*/ 464400577 h 285"/>
                <a:gd name="T34" fmla="*/ 405344543 w 481"/>
                <a:gd name="T35" fmla="*/ 464400577 h 285"/>
                <a:gd name="T36" fmla="*/ 386402882 w 481"/>
                <a:gd name="T37" fmla="*/ 446385624 h 285"/>
                <a:gd name="T38" fmla="*/ 386402882 w 481"/>
                <a:gd name="T39" fmla="*/ 464400577 h 285"/>
                <a:gd name="T40" fmla="*/ 312531285 w 481"/>
                <a:gd name="T41" fmla="*/ 464400577 h 285"/>
                <a:gd name="T42" fmla="*/ 0 w 481"/>
                <a:gd name="T43" fmla="*/ 322278593 h 285"/>
                <a:gd name="T44" fmla="*/ 20835419 w 481"/>
                <a:gd name="T45" fmla="*/ 178153262 h 285"/>
                <a:gd name="T46" fmla="*/ 39777084 w 481"/>
                <a:gd name="T47" fmla="*/ 22018911 h 285"/>
                <a:gd name="T48" fmla="*/ 251920175 w 481"/>
                <a:gd name="T49" fmla="*/ 22018911 h 28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81"/>
                <a:gd name="T76" fmla="*/ 0 h 285"/>
                <a:gd name="T77" fmla="*/ 481 w 481"/>
                <a:gd name="T78" fmla="*/ 285 h 28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81" h="285">
                  <a:moveTo>
                    <a:pt x="133" y="11"/>
                  </a:moveTo>
                  <a:lnTo>
                    <a:pt x="146" y="61"/>
                  </a:lnTo>
                  <a:lnTo>
                    <a:pt x="240" y="0"/>
                  </a:lnTo>
                  <a:lnTo>
                    <a:pt x="347" y="11"/>
                  </a:lnTo>
                  <a:lnTo>
                    <a:pt x="480" y="73"/>
                  </a:lnTo>
                  <a:lnTo>
                    <a:pt x="480" y="211"/>
                  </a:lnTo>
                  <a:lnTo>
                    <a:pt x="465" y="211"/>
                  </a:lnTo>
                  <a:lnTo>
                    <a:pt x="444" y="211"/>
                  </a:lnTo>
                  <a:lnTo>
                    <a:pt x="444" y="232"/>
                  </a:lnTo>
                  <a:lnTo>
                    <a:pt x="416" y="250"/>
                  </a:lnTo>
                  <a:lnTo>
                    <a:pt x="433" y="284"/>
                  </a:lnTo>
                  <a:lnTo>
                    <a:pt x="384" y="284"/>
                  </a:lnTo>
                  <a:lnTo>
                    <a:pt x="369" y="284"/>
                  </a:lnTo>
                  <a:lnTo>
                    <a:pt x="358" y="284"/>
                  </a:lnTo>
                  <a:lnTo>
                    <a:pt x="347" y="284"/>
                  </a:lnTo>
                  <a:lnTo>
                    <a:pt x="240" y="250"/>
                  </a:lnTo>
                  <a:lnTo>
                    <a:pt x="240" y="232"/>
                  </a:lnTo>
                  <a:lnTo>
                    <a:pt x="214" y="232"/>
                  </a:lnTo>
                  <a:lnTo>
                    <a:pt x="204" y="223"/>
                  </a:lnTo>
                  <a:lnTo>
                    <a:pt x="204" y="232"/>
                  </a:lnTo>
                  <a:lnTo>
                    <a:pt x="165" y="232"/>
                  </a:lnTo>
                  <a:lnTo>
                    <a:pt x="0" y="161"/>
                  </a:lnTo>
                  <a:lnTo>
                    <a:pt x="11" y="89"/>
                  </a:lnTo>
                  <a:lnTo>
                    <a:pt x="21" y="11"/>
                  </a:lnTo>
                  <a:lnTo>
                    <a:pt x="133" y="11"/>
                  </a:lnTo>
                </a:path>
              </a:pathLst>
            </a:custGeom>
            <a:solidFill>
              <a:srgbClr val="FCFEB9"/>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79" name="Freeform 113"/>
            <p:cNvSpPr>
              <a:spLocks/>
            </p:cNvSpPr>
            <p:nvPr/>
          </p:nvSpPr>
          <p:spPr bwMode="auto">
            <a:xfrm>
              <a:off x="5303838" y="1892300"/>
              <a:ext cx="628650" cy="477838"/>
            </a:xfrm>
            <a:custGeom>
              <a:avLst/>
              <a:gdLst>
                <a:gd name="T0" fmla="*/ 770158290 w 457"/>
                <a:gd name="T1" fmla="*/ 641554009 h 338"/>
                <a:gd name="T2" fmla="*/ 770158290 w 457"/>
                <a:gd name="T3" fmla="*/ 619569228 h 338"/>
                <a:gd name="T4" fmla="*/ 749342690 w 457"/>
                <a:gd name="T5" fmla="*/ 641554009 h 338"/>
                <a:gd name="T6" fmla="*/ 728528466 w 457"/>
                <a:gd name="T7" fmla="*/ 673530973 h 338"/>
                <a:gd name="T8" fmla="*/ 675544255 w 457"/>
                <a:gd name="T9" fmla="*/ 641554009 h 338"/>
                <a:gd name="T10" fmla="*/ 654728655 w 457"/>
                <a:gd name="T11" fmla="*/ 673530973 h 338"/>
                <a:gd name="T12" fmla="*/ 639590162 w 457"/>
                <a:gd name="T13" fmla="*/ 641554009 h 338"/>
                <a:gd name="T14" fmla="*/ 614991658 w 457"/>
                <a:gd name="T15" fmla="*/ 673530973 h 338"/>
                <a:gd name="T16" fmla="*/ 544976299 w 457"/>
                <a:gd name="T17" fmla="*/ 641554009 h 338"/>
                <a:gd name="T18" fmla="*/ 491993636 w 457"/>
                <a:gd name="T19" fmla="*/ 641554009 h 338"/>
                <a:gd name="T20" fmla="*/ 403055504 w 457"/>
                <a:gd name="T21" fmla="*/ 619569228 h 338"/>
                <a:gd name="T22" fmla="*/ 314118662 w 457"/>
                <a:gd name="T23" fmla="*/ 575599665 h 338"/>
                <a:gd name="T24" fmla="*/ 314118662 w 457"/>
                <a:gd name="T25" fmla="*/ 515640914 h 338"/>
                <a:gd name="T26" fmla="*/ 293303062 w 457"/>
                <a:gd name="T27" fmla="*/ 515640914 h 338"/>
                <a:gd name="T28" fmla="*/ 272488837 w 457"/>
                <a:gd name="T29" fmla="*/ 515640914 h 338"/>
                <a:gd name="T30" fmla="*/ 109752399 w 457"/>
                <a:gd name="T31" fmla="*/ 421706197 h 338"/>
                <a:gd name="T32" fmla="*/ 92721079 w 457"/>
                <a:gd name="T33" fmla="*/ 421706197 h 338"/>
                <a:gd name="T34" fmla="*/ 92721079 w 457"/>
                <a:gd name="T35" fmla="*/ 345759582 h 338"/>
                <a:gd name="T36" fmla="*/ 52984060 w 457"/>
                <a:gd name="T37" fmla="*/ 377736634 h 338"/>
                <a:gd name="T38" fmla="*/ 0 w 457"/>
                <a:gd name="T39" fmla="*/ 175878294 h 338"/>
                <a:gd name="T40" fmla="*/ 52984060 w 457"/>
                <a:gd name="T41" fmla="*/ 121915135 h 338"/>
                <a:gd name="T42" fmla="*/ 70014005 w 457"/>
                <a:gd name="T43" fmla="*/ 57959771 h 338"/>
                <a:gd name="T44" fmla="*/ 92721079 w 457"/>
                <a:gd name="T45" fmla="*/ 121915135 h 338"/>
                <a:gd name="T46" fmla="*/ 109752399 w 457"/>
                <a:gd name="T47" fmla="*/ 75946549 h 338"/>
                <a:gd name="T48" fmla="*/ 204366305 w 457"/>
                <a:gd name="T49" fmla="*/ 21984787 h 338"/>
                <a:gd name="T50" fmla="*/ 251673237 w 457"/>
                <a:gd name="T51" fmla="*/ 21984787 h 338"/>
                <a:gd name="T52" fmla="*/ 293303062 w 457"/>
                <a:gd name="T53" fmla="*/ 75946549 h 338"/>
                <a:gd name="T54" fmla="*/ 346287100 w 457"/>
                <a:gd name="T55" fmla="*/ 0 h 338"/>
                <a:gd name="T56" fmla="*/ 361425679 w 457"/>
                <a:gd name="T57" fmla="*/ 21984787 h 338"/>
                <a:gd name="T58" fmla="*/ 346287100 w 457"/>
                <a:gd name="T59" fmla="*/ 75946549 h 338"/>
                <a:gd name="T60" fmla="*/ 403055504 w 457"/>
                <a:gd name="T61" fmla="*/ 75946549 h 338"/>
                <a:gd name="T62" fmla="*/ 452255263 w 457"/>
                <a:gd name="T63" fmla="*/ 75946549 h 338"/>
                <a:gd name="T64" fmla="*/ 452255263 w 457"/>
                <a:gd name="T65" fmla="*/ 21984787 h 338"/>
                <a:gd name="T66" fmla="*/ 491993636 w 457"/>
                <a:gd name="T67" fmla="*/ 75946549 h 338"/>
                <a:gd name="T68" fmla="*/ 544976299 w 457"/>
                <a:gd name="T69" fmla="*/ 21984787 h 338"/>
                <a:gd name="T70" fmla="*/ 675544255 w 457"/>
                <a:gd name="T71" fmla="*/ 103928358 h 338"/>
                <a:gd name="T72" fmla="*/ 821249501 w 457"/>
                <a:gd name="T73" fmla="*/ 443690978 h 338"/>
                <a:gd name="T74" fmla="*/ 862879326 w 457"/>
                <a:gd name="T75" fmla="*/ 641554009 h 338"/>
                <a:gd name="T76" fmla="*/ 770158290 w 457"/>
                <a:gd name="T77" fmla="*/ 641554009 h 33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57"/>
                <a:gd name="T118" fmla="*/ 0 h 338"/>
                <a:gd name="T119" fmla="*/ 457 w 457"/>
                <a:gd name="T120" fmla="*/ 338 h 33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57" h="338">
                  <a:moveTo>
                    <a:pt x="407" y="321"/>
                  </a:moveTo>
                  <a:lnTo>
                    <a:pt x="407" y="310"/>
                  </a:lnTo>
                  <a:lnTo>
                    <a:pt x="396" y="321"/>
                  </a:lnTo>
                  <a:lnTo>
                    <a:pt x="385" y="337"/>
                  </a:lnTo>
                  <a:lnTo>
                    <a:pt x="357" y="321"/>
                  </a:lnTo>
                  <a:lnTo>
                    <a:pt x="346" y="337"/>
                  </a:lnTo>
                  <a:lnTo>
                    <a:pt x="338" y="321"/>
                  </a:lnTo>
                  <a:lnTo>
                    <a:pt x="325" y="337"/>
                  </a:lnTo>
                  <a:lnTo>
                    <a:pt x="288" y="321"/>
                  </a:lnTo>
                  <a:lnTo>
                    <a:pt x="260" y="321"/>
                  </a:lnTo>
                  <a:lnTo>
                    <a:pt x="213" y="310"/>
                  </a:lnTo>
                  <a:lnTo>
                    <a:pt x="166" y="288"/>
                  </a:lnTo>
                  <a:lnTo>
                    <a:pt x="166" y="258"/>
                  </a:lnTo>
                  <a:lnTo>
                    <a:pt x="155" y="258"/>
                  </a:lnTo>
                  <a:lnTo>
                    <a:pt x="144" y="258"/>
                  </a:lnTo>
                  <a:lnTo>
                    <a:pt x="58" y="211"/>
                  </a:lnTo>
                  <a:lnTo>
                    <a:pt x="49" y="211"/>
                  </a:lnTo>
                  <a:lnTo>
                    <a:pt x="49" y="173"/>
                  </a:lnTo>
                  <a:lnTo>
                    <a:pt x="28" y="189"/>
                  </a:lnTo>
                  <a:lnTo>
                    <a:pt x="0" y="88"/>
                  </a:lnTo>
                  <a:lnTo>
                    <a:pt x="28" y="61"/>
                  </a:lnTo>
                  <a:lnTo>
                    <a:pt x="37" y="29"/>
                  </a:lnTo>
                  <a:lnTo>
                    <a:pt x="49" y="61"/>
                  </a:lnTo>
                  <a:lnTo>
                    <a:pt x="58" y="38"/>
                  </a:lnTo>
                  <a:lnTo>
                    <a:pt x="108" y="11"/>
                  </a:lnTo>
                  <a:lnTo>
                    <a:pt x="133" y="11"/>
                  </a:lnTo>
                  <a:lnTo>
                    <a:pt x="155" y="38"/>
                  </a:lnTo>
                  <a:lnTo>
                    <a:pt x="183" y="0"/>
                  </a:lnTo>
                  <a:lnTo>
                    <a:pt x="191" y="11"/>
                  </a:lnTo>
                  <a:lnTo>
                    <a:pt x="183" y="38"/>
                  </a:lnTo>
                  <a:lnTo>
                    <a:pt x="213" y="38"/>
                  </a:lnTo>
                  <a:lnTo>
                    <a:pt x="239" y="38"/>
                  </a:lnTo>
                  <a:lnTo>
                    <a:pt x="239" y="11"/>
                  </a:lnTo>
                  <a:lnTo>
                    <a:pt x="260" y="38"/>
                  </a:lnTo>
                  <a:lnTo>
                    <a:pt x="288" y="11"/>
                  </a:lnTo>
                  <a:lnTo>
                    <a:pt x="357" y="52"/>
                  </a:lnTo>
                  <a:lnTo>
                    <a:pt x="434" y="222"/>
                  </a:lnTo>
                  <a:lnTo>
                    <a:pt x="456" y="321"/>
                  </a:lnTo>
                  <a:lnTo>
                    <a:pt x="407" y="321"/>
                  </a:lnTo>
                </a:path>
              </a:pathLst>
            </a:custGeom>
            <a:solidFill>
              <a:srgbClr val="FCFEB9"/>
            </a:solidFill>
            <a:ln w="12700" cap="rnd">
              <a:solidFill>
                <a:srgbClr val="BFBFBF"/>
              </a:solidFill>
              <a:round/>
              <a:headEnd/>
              <a:tailEnd/>
            </a:ln>
          </p:spPr>
          <p:txBody>
            <a:bodyPr/>
            <a:lstStyle/>
            <a:p>
              <a:pPr>
                <a:buClr>
                  <a:srgbClr val="6B9F25"/>
                </a:buClr>
              </a:pPr>
              <a:endParaRPr lang="en-US" sz="3200">
                <a:solidFill>
                  <a:prstClr val="black"/>
                </a:solidFill>
              </a:endParaRPr>
            </a:p>
          </p:txBody>
        </p:sp>
        <p:sp>
          <p:nvSpPr>
            <p:cNvPr id="2180" name="Rectangle 114"/>
            <p:cNvSpPr>
              <a:spLocks noChangeArrowheads="1"/>
            </p:cNvSpPr>
            <p:nvPr/>
          </p:nvSpPr>
          <p:spPr bwMode="auto">
            <a:xfrm>
              <a:off x="7678739" y="2078038"/>
              <a:ext cx="668935" cy="36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Anderson</a:t>
              </a:r>
            </a:p>
            <a:p>
              <a:pPr>
                <a:buClr>
                  <a:srgbClr val="6B9F25"/>
                </a:buClr>
              </a:pPr>
              <a:endParaRPr lang="en-US" sz="800">
                <a:solidFill>
                  <a:srgbClr val="000000"/>
                </a:solidFill>
                <a:latin typeface="Arial" charset="0"/>
              </a:endParaRPr>
            </a:p>
          </p:txBody>
        </p:sp>
        <p:sp>
          <p:nvSpPr>
            <p:cNvPr id="2181" name="Rectangle 115"/>
            <p:cNvSpPr>
              <a:spLocks noChangeArrowheads="1"/>
            </p:cNvSpPr>
            <p:nvPr/>
          </p:nvSpPr>
          <p:spPr bwMode="auto">
            <a:xfrm>
              <a:off x="5262564" y="2776538"/>
              <a:ext cx="590789"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Bedford</a:t>
              </a:r>
            </a:p>
          </p:txBody>
        </p:sp>
        <p:sp>
          <p:nvSpPr>
            <p:cNvPr id="2182" name="Rectangle 116"/>
            <p:cNvSpPr>
              <a:spLocks noChangeArrowheads="1"/>
            </p:cNvSpPr>
            <p:nvPr/>
          </p:nvSpPr>
          <p:spPr bwMode="auto">
            <a:xfrm>
              <a:off x="3471863" y="2127250"/>
              <a:ext cx="557968"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Benton</a:t>
              </a:r>
            </a:p>
          </p:txBody>
        </p:sp>
        <p:sp>
          <p:nvSpPr>
            <p:cNvPr id="2183" name="Rectangle 117"/>
            <p:cNvSpPr>
              <a:spLocks noChangeArrowheads="1"/>
            </p:cNvSpPr>
            <p:nvPr/>
          </p:nvSpPr>
          <p:spPr bwMode="auto">
            <a:xfrm>
              <a:off x="6573837" y="2743200"/>
              <a:ext cx="601730"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Bledsoe</a:t>
              </a:r>
            </a:p>
          </p:txBody>
        </p:sp>
        <p:sp>
          <p:nvSpPr>
            <p:cNvPr id="2184" name="Rectangle 118"/>
            <p:cNvSpPr>
              <a:spLocks noChangeArrowheads="1"/>
            </p:cNvSpPr>
            <p:nvPr/>
          </p:nvSpPr>
          <p:spPr bwMode="auto">
            <a:xfrm>
              <a:off x="8067675" y="2533650"/>
              <a:ext cx="523584" cy="36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Blount</a:t>
              </a:r>
            </a:p>
            <a:p>
              <a:pPr>
                <a:buClr>
                  <a:srgbClr val="6B9F25"/>
                </a:buClr>
              </a:pPr>
              <a:endParaRPr lang="en-US" sz="800">
                <a:solidFill>
                  <a:srgbClr val="000000"/>
                </a:solidFill>
                <a:latin typeface="Arial" charset="0"/>
              </a:endParaRPr>
            </a:p>
          </p:txBody>
        </p:sp>
        <p:sp>
          <p:nvSpPr>
            <p:cNvPr id="2185" name="Rectangle 119"/>
            <p:cNvSpPr>
              <a:spLocks noChangeArrowheads="1"/>
            </p:cNvSpPr>
            <p:nvPr/>
          </p:nvSpPr>
          <p:spPr bwMode="auto">
            <a:xfrm>
              <a:off x="6989763" y="3200400"/>
              <a:ext cx="578285"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Bradley</a:t>
              </a:r>
            </a:p>
          </p:txBody>
        </p:sp>
        <p:sp>
          <p:nvSpPr>
            <p:cNvPr id="2186" name="Rectangle 120"/>
            <p:cNvSpPr>
              <a:spLocks noChangeArrowheads="1"/>
            </p:cNvSpPr>
            <p:nvPr/>
          </p:nvSpPr>
          <p:spPr bwMode="auto">
            <a:xfrm>
              <a:off x="7747000" y="1755775"/>
              <a:ext cx="661121"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Campbell</a:t>
              </a:r>
            </a:p>
          </p:txBody>
        </p:sp>
        <p:sp>
          <p:nvSpPr>
            <p:cNvPr id="2187" name="Rectangle 121"/>
            <p:cNvSpPr>
              <a:spLocks noChangeArrowheads="1"/>
            </p:cNvSpPr>
            <p:nvPr/>
          </p:nvSpPr>
          <p:spPr bwMode="auto">
            <a:xfrm>
              <a:off x="5673725" y="2481263"/>
              <a:ext cx="590789"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Cannon</a:t>
              </a:r>
            </a:p>
          </p:txBody>
        </p:sp>
        <p:sp>
          <p:nvSpPr>
            <p:cNvPr id="2188" name="Rectangle 122"/>
            <p:cNvSpPr>
              <a:spLocks noChangeArrowheads="1"/>
            </p:cNvSpPr>
            <p:nvPr/>
          </p:nvSpPr>
          <p:spPr bwMode="auto">
            <a:xfrm>
              <a:off x="2905124" y="2098675"/>
              <a:ext cx="728326" cy="36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       Carroll</a:t>
              </a:r>
            </a:p>
            <a:p>
              <a:pPr>
                <a:buClr>
                  <a:srgbClr val="6B9F25"/>
                </a:buClr>
              </a:pPr>
              <a:r>
                <a:rPr lang="en-US" sz="800">
                  <a:solidFill>
                    <a:srgbClr val="000000"/>
                  </a:solidFill>
                  <a:latin typeface="Arial" charset="0"/>
                </a:rPr>
                <a:t>  </a:t>
              </a:r>
            </a:p>
          </p:txBody>
        </p:sp>
        <p:sp>
          <p:nvSpPr>
            <p:cNvPr id="2189" name="Rectangle 123"/>
            <p:cNvSpPr>
              <a:spLocks noChangeArrowheads="1"/>
            </p:cNvSpPr>
            <p:nvPr/>
          </p:nvSpPr>
          <p:spPr bwMode="auto">
            <a:xfrm>
              <a:off x="10037763" y="1903413"/>
              <a:ext cx="515768" cy="36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Carter</a:t>
              </a:r>
            </a:p>
            <a:p>
              <a:pPr>
                <a:buClr>
                  <a:srgbClr val="6B9F25"/>
                </a:buClr>
              </a:pPr>
              <a:endParaRPr lang="en-US" sz="800">
                <a:solidFill>
                  <a:srgbClr val="000000"/>
                </a:solidFill>
                <a:latin typeface="Arial" charset="0"/>
              </a:endParaRPr>
            </a:p>
          </p:txBody>
        </p:sp>
        <p:sp>
          <p:nvSpPr>
            <p:cNvPr id="2190" name="Rectangle 124"/>
            <p:cNvSpPr>
              <a:spLocks noChangeArrowheads="1"/>
            </p:cNvSpPr>
            <p:nvPr/>
          </p:nvSpPr>
          <p:spPr bwMode="auto">
            <a:xfrm>
              <a:off x="4487862" y="1841501"/>
              <a:ext cx="701757"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Cheatham</a:t>
              </a:r>
            </a:p>
          </p:txBody>
        </p:sp>
        <p:sp>
          <p:nvSpPr>
            <p:cNvPr id="2191" name="Rectangle 125"/>
            <p:cNvSpPr>
              <a:spLocks noChangeArrowheads="1"/>
            </p:cNvSpPr>
            <p:nvPr/>
          </p:nvSpPr>
          <p:spPr bwMode="auto">
            <a:xfrm>
              <a:off x="2876550" y="2903538"/>
              <a:ext cx="589227"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Chester</a:t>
              </a:r>
            </a:p>
          </p:txBody>
        </p:sp>
        <p:sp>
          <p:nvSpPr>
            <p:cNvPr id="2192" name="Rectangle 126"/>
            <p:cNvSpPr>
              <a:spLocks noChangeArrowheads="1"/>
            </p:cNvSpPr>
            <p:nvPr/>
          </p:nvSpPr>
          <p:spPr bwMode="auto">
            <a:xfrm>
              <a:off x="8258175" y="1630363"/>
              <a:ext cx="667373"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Claiborne</a:t>
              </a:r>
            </a:p>
          </p:txBody>
        </p:sp>
        <p:sp>
          <p:nvSpPr>
            <p:cNvPr id="2193" name="Rectangle 127"/>
            <p:cNvSpPr>
              <a:spLocks noChangeArrowheads="1"/>
            </p:cNvSpPr>
            <p:nvPr/>
          </p:nvSpPr>
          <p:spPr bwMode="auto">
            <a:xfrm>
              <a:off x="6332538" y="1598613"/>
              <a:ext cx="437622"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Clay</a:t>
              </a:r>
            </a:p>
          </p:txBody>
        </p:sp>
        <p:sp>
          <p:nvSpPr>
            <p:cNvPr id="2194" name="Rectangle 128"/>
            <p:cNvSpPr>
              <a:spLocks noChangeArrowheads="1"/>
            </p:cNvSpPr>
            <p:nvPr/>
          </p:nvSpPr>
          <p:spPr bwMode="auto">
            <a:xfrm>
              <a:off x="8929688" y="2300289"/>
              <a:ext cx="522020"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Cocke</a:t>
              </a:r>
            </a:p>
          </p:txBody>
        </p:sp>
        <p:sp>
          <p:nvSpPr>
            <p:cNvPr id="2195" name="Rectangle 129"/>
            <p:cNvSpPr>
              <a:spLocks noChangeArrowheads="1"/>
            </p:cNvSpPr>
            <p:nvPr/>
          </p:nvSpPr>
          <p:spPr bwMode="auto">
            <a:xfrm>
              <a:off x="5676900" y="2784475"/>
              <a:ext cx="534523" cy="36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Coffee</a:t>
              </a:r>
            </a:p>
            <a:p>
              <a:pPr>
                <a:buClr>
                  <a:srgbClr val="6B9F25"/>
                </a:buClr>
              </a:pPr>
              <a:endParaRPr lang="en-US" sz="800">
                <a:solidFill>
                  <a:srgbClr val="000000"/>
                </a:solidFill>
                <a:latin typeface="Arial" charset="0"/>
              </a:endParaRPr>
            </a:p>
          </p:txBody>
        </p:sp>
        <p:sp>
          <p:nvSpPr>
            <p:cNvPr id="2196" name="Rectangle 130"/>
            <p:cNvSpPr>
              <a:spLocks noChangeArrowheads="1"/>
            </p:cNvSpPr>
            <p:nvPr/>
          </p:nvSpPr>
          <p:spPr bwMode="auto">
            <a:xfrm>
              <a:off x="2270125" y="2465389"/>
              <a:ext cx="611108"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Crockett</a:t>
              </a:r>
            </a:p>
          </p:txBody>
        </p:sp>
        <p:sp>
          <p:nvSpPr>
            <p:cNvPr id="2197" name="Rectangle 131"/>
            <p:cNvSpPr>
              <a:spLocks noChangeArrowheads="1"/>
            </p:cNvSpPr>
            <p:nvPr/>
          </p:nvSpPr>
          <p:spPr bwMode="auto">
            <a:xfrm>
              <a:off x="6757989" y="2268538"/>
              <a:ext cx="784591"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Cumberland</a:t>
              </a:r>
            </a:p>
          </p:txBody>
        </p:sp>
        <p:sp>
          <p:nvSpPr>
            <p:cNvPr id="2198" name="Rectangle 132"/>
            <p:cNvSpPr>
              <a:spLocks noChangeArrowheads="1"/>
            </p:cNvSpPr>
            <p:nvPr/>
          </p:nvSpPr>
          <p:spPr bwMode="auto">
            <a:xfrm>
              <a:off x="4773613" y="1944689"/>
              <a:ext cx="740829" cy="36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   Davidson</a:t>
              </a:r>
            </a:p>
            <a:p>
              <a:pPr>
                <a:buClr>
                  <a:srgbClr val="6B9F25"/>
                </a:buClr>
              </a:pPr>
              <a:r>
                <a:rPr lang="en-US" sz="800">
                  <a:solidFill>
                    <a:srgbClr val="000000"/>
                  </a:solidFill>
                  <a:latin typeface="Arial" charset="0"/>
                </a:rPr>
                <a:t> </a:t>
              </a:r>
            </a:p>
          </p:txBody>
        </p:sp>
        <p:sp>
          <p:nvSpPr>
            <p:cNvPr id="2199" name="Rectangle 133"/>
            <p:cNvSpPr>
              <a:spLocks noChangeArrowheads="1"/>
            </p:cNvSpPr>
            <p:nvPr/>
          </p:nvSpPr>
          <p:spPr bwMode="auto">
            <a:xfrm>
              <a:off x="3408363" y="2655888"/>
              <a:ext cx="589227"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Decatur</a:t>
              </a:r>
            </a:p>
          </p:txBody>
        </p:sp>
        <p:sp>
          <p:nvSpPr>
            <p:cNvPr id="2200" name="Rectangle 134"/>
            <p:cNvSpPr>
              <a:spLocks noChangeArrowheads="1"/>
            </p:cNvSpPr>
            <p:nvPr/>
          </p:nvSpPr>
          <p:spPr bwMode="auto">
            <a:xfrm>
              <a:off x="5900737" y="2268538"/>
              <a:ext cx="595478"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De Kalb</a:t>
              </a:r>
            </a:p>
          </p:txBody>
        </p:sp>
        <p:sp>
          <p:nvSpPr>
            <p:cNvPr id="2201" name="Rectangle 135"/>
            <p:cNvSpPr>
              <a:spLocks noChangeArrowheads="1"/>
            </p:cNvSpPr>
            <p:nvPr/>
          </p:nvSpPr>
          <p:spPr bwMode="auto">
            <a:xfrm>
              <a:off x="4221162" y="2028825"/>
              <a:ext cx="593914"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Dickson</a:t>
              </a:r>
            </a:p>
          </p:txBody>
        </p:sp>
        <p:sp>
          <p:nvSpPr>
            <p:cNvPr id="2202" name="Rectangle 136"/>
            <p:cNvSpPr>
              <a:spLocks noChangeArrowheads="1"/>
            </p:cNvSpPr>
            <p:nvPr/>
          </p:nvSpPr>
          <p:spPr bwMode="auto">
            <a:xfrm>
              <a:off x="1909763" y="2109789"/>
              <a:ext cx="448562" cy="36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Dyer</a:t>
              </a:r>
            </a:p>
            <a:p>
              <a:pPr>
                <a:buClr>
                  <a:srgbClr val="6B9F25"/>
                </a:buClr>
              </a:pPr>
              <a:endParaRPr lang="en-US" sz="800">
                <a:solidFill>
                  <a:srgbClr val="000000"/>
                </a:solidFill>
                <a:latin typeface="Arial" charset="0"/>
              </a:endParaRPr>
            </a:p>
          </p:txBody>
        </p:sp>
        <p:sp>
          <p:nvSpPr>
            <p:cNvPr id="2203" name="Rectangle 137"/>
            <p:cNvSpPr>
              <a:spLocks noChangeArrowheads="1"/>
            </p:cNvSpPr>
            <p:nvPr/>
          </p:nvSpPr>
          <p:spPr bwMode="auto">
            <a:xfrm>
              <a:off x="2076450" y="3149600"/>
              <a:ext cx="573597"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Fayette</a:t>
              </a:r>
            </a:p>
          </p:txBody>
        </p:sp>
        <p:sp>
          <p:nvSpPr>
            <p:cNvPr id="2204" name="Rectangle 138"/>
            <p:cNvSpPr>
              <a:spLocks noChangeArrowheads="1"/>
            </p:cNvSpPr>
            <p:nvPr/>
          </p:nvSpPr>
          <p:spPr bwMode="auto">
            <a:xfrm>
              <a:off x="6884988" y="1687513"/>
              <a:ext cx="628299" cy="36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Fentress</a:t>
              </a:r>
            </a:p>
            <a:p>
              <a:pPr>
                <a:buClr>
                  <a:srgbClr val="6B9F25"/>
                </a:buClr>
              </a:pPr>
              <a:endParaRPr lang="en-US" sz="800">
                <a:solidFill>
                  <a:srgbClr val="000000"/>
                </a:solidFill>
                <a:latin typeface="Arial" charset="0"/>
              </a:endParaRPr>
            </a:p>
          </p:txBody>
        </p:sp>
        <p:sp>
          <p:nvSpPr>
            <p:cNvPr id="2205" name="Rectangle 139"/>
            <p:cNvSpPr>
              <a:spLocks noChangeArrowheads="1"/>
            </p:cNvSpPr>
            <p:nvPr/>
          </p:nvSpPr>
          <p:spPr bwMode="auto">
            <a:xfrm>
              <a:off x="5653087" y="3203575"/>
              <a:ext cx="593914"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Franklin</a:t>
              </a:r>
            </a:p>
          </p:txBody>
        </p:sp>
        <p:sp>
          <p:nvSpPr>
            <p:cNvPr id="2206" name="Rectangle 140"/>
            <p:cNvSpPr>
              <a:spLocks noChangeArrowheads="1"/>
            </p:cNvSpPr>
            <p:nvPr/>
          </p:nvSpPr>
          <p:spPr bwMode="auto">
            <a:xfrm>
              <a:off x="2465388" y="2095501"/>
              <a:ext cx="556404" cy="36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Gibson</a:t>
              </a:r>
            </a:p>
            <a:p>
              <a:pPr>
                <a:buClr>
                  <a:srgbClr val="6B9F25"/>
                </a:buClr>
              </a:pPr>
              <a:endParaRPr lang="en-US" sz="800">
                <a:solidFill>
                  <a:srgbClr val="000000"/>
                </a:solidFill>
                <a:latin typeface="Arial" charset="0"/>
              </a:endParaRPr>
            </a:p>
          </p:txBody>
        </p:sp>
        <p:sp>
          <p:nvSpPr>
            <p:cNvPr id="2207" name="Rectangle 141"/>
            <p:cNvSpPr>
              <a:spLocks noChangeArrowheads="1"/>
            </p:cNvSpPr>
            <p:nvPr/>
          </p:nvSpPr>
          <p:spPr bwMode="auto">
            <a:xfrm>
              <a:off x="4695825" y="3119436"/>
              <a:ext cx="465755"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Giles</a:t>
              </a:r>
            </a:p>
          </p:txBody>
        </p:sp>
        <p:sp>
          <p:nvSpPr>
            <p:cNvPr id="2208" name="Rectangle 142"/>
            <p:cNvSpPr>
              <a:spLocks noChangeArrowheads="1"/>
            </p:cNvSpPr>
            <p:nvPr/>
          </p:nvSpPr>
          <p:spPr bwMode="auto">
            <a:xfrm>
              <a:off x="8458200" y="1889125"/>
              <a:ext cx="628299"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Grainger</a:t>
              </a:r>
            </a:p>
          </p:txBody>
        </p:sp>
        <p:sp>
          <p:nvSpPr>
            <p:cNvPr id="2209" name="Rectangle 143"/>
            <p:cNvSpPr>
              <a:spLocks noChangeArrowheads="1"/>
            </p:cNvSpPr>
            <p:nvPr/>
          </p:nvSpPr>
          <p:spPr bwMode="auto">
            <a:xfrm>
              <a:off x="9115424" y="1979613"/>
              <a:ext cx="573597" cy="36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Greene</a:t>
              </a:r>
            </a:p>
            <a:p>
              <a:pPr>
                <a:buClr>
                  <a:srgbClr val="6B9F25"/>
                </a:buClr>
              </a:pPr>
              <a:endParaRPr lang="en-US" sz="800">
                <a:solidFill>
                  <a:srgbClr val="000000"/>
                </a:solidFill>
                <a:latin typeface="Arial" charset="0"/>
              </a:endParaRPr>
            </a:p>
          </p:txBody>
        </p:sp>
        <p:sp>
          <p:nvSpPr>
            <p:cNvPr id="2210" name="Rectangle 144"/>
            <p:cNvSpPr>
              <a:spLocks noChangeArrowheads="1"/>
            </p:cNvSpPr>
            <p:nvPr/>
          </p:nvSpPr>
          <p:spPr bwMode="auto">
            <a:xfrm>
              <a:off x="6076950" y="3001963"/>
              <a:ext cx="567346"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Grundy</a:t>
              </a:r>
            </a:p>
          </p:txBody>
        </p:sp>
        <p:sp>
          <p:nvSpPr>
            <p:cNvPr id="2211" name="Rectangle 145"/>
            <p:cNvSpPr>
              <a:spLocks noChangeArrowheads="1"/>
            </p:cNvSpPr>
            <p:nvPr/>
          </p:nvSpPr>
          <p:spPr bwMode="auto">
            <a:xfrm>
              <a:off x="8716964" y="1976438"/>
              <a:ext cx="639240"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Hamblen</a:t>
              </a:r>
            </a:p>
          </p:txBody>
        </p:sp>
        <p:sp>
          <p:nvSpPr>
            <p:cNvPr id="2212" name="Rectangle 146"/>
            <p:cNvSpPr>
              <a:spLocks noChangeArrowheads="1"/>
            </p:cNvSpPr>
            <p:nvPr/>
          </p:nvSpPr>
          <p:spPr bwMode="auto">
            <a:xfrm>
              <a:off x="6640513" y="3219448"/>
              <a:ext cx="632988"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Hamilton</a:t>
              </a:r>
            </a:p>
          </p:txBody>
        </p:sp>
        <p:sp>
          <p:nvSpPr>
            <p:cNvPr id="2213" name="Rectangle 147"/>
            <p:cNvSpPr>
              <a:spLocks noChangeArrowheads="1"/>
            </p:cNvSpPr>
            <p:nvPr/>
          </p:nvSpPr>
          <p:spPr bwMode="auto">
            <a:xfrm>
              <a:off x="8734426" y="1616075"/>
              <a:ext cx="628299"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Hancock</a:t>
              </a:r>
            </a:p>
          </p:txBody>
        </p:sp>
        <p:sp>
          <p:nvSpPr>
            <p:cNvPr id="2214" name="Rectangle 148"/>
            <p:cNvSpPr>
              <a:spLocks noChangeArrowheads="1"/>
            </p:cNvSpPr>
            <p:nvPr/>
          </p:nvSpPr>
          <p:spPr bwMode="auto">
            <a:xfrm>
              <a:off x="2403475" y="3119436"/>
              <a:ext cx="706445"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Hardeman</a:t>
              </a:r>
            </a:p>
          </p:txBody>
        </p:sp>
        <p:sp>
          <p:nvSpPr>
            <p:cNvPr id="2215" name="Rectangle 149"/>
            <p:cNvSpPr>
              <a:spLocks noChangeArrowheads="1"/>
            </p:cNvSpPr>
            <p:nvPr/>
          </p:nvSpPr>
          <p:spPr bwMode="auto">
            <a:xfrm>
              <a:off x="3371850" y="3135312"/>
              <a:ext cx="532961"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Hardin</a:t>
              </a:r>
            </a:p>
          </p:txBody>
        </p:sp>
        <p:sp>
          <p:nvSpPr>
            <p:cNvPr id="2216" name="Rectangle 150"/>
            <p:cNvSpPr>
              <a:spLocks noChangeArrowheads="1"/>
            </p:cNvSpPr>
            <p:nvPr/>
          </p:nvSpPr>
          <p:spPr bwMode="auto">
            <a:xfrm>
              <a:off x="9051925" y="1697038"/>
              <a:ext cx="615795"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Hawkins</a:t>
              </a:r>
            </a:p>
          </p:txBody>
        </p:sp>
        <p:sp>
          <p:nvSpPr>
            <p:cNvPr id="2217" name="Rectangle 151"/>
            <p:cNvSpPr>
              <a:spLocks noChangeArrowheads="1"/>
            </p:cNvSpPr>
            <p:nvPr/>
          </p:nvSpPr>
          <p:spPr bwMode="auto">
            <a:xfrm>
              <a:off x="2087564" y="2676526"/>
              <a:ext cx="656431"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Haywood</a:t>
              </a:r>
            </a:p>
          </p:txBody>
        </p:sp>
        <p:sp>
          <p:nvSpPr>
            <p:cNvPr id="2218" name="Rectangle 152"/>
            <p:cNvSpPr>
              <a:spLocks noChangeArrowheads="1"/>
            </p:cNvSpPr>
            <p:nvPr/>
          </p:nvSpPr>
          <p:spPr bwMode="auto">
            <a:xfrm>
              <a:off x="3035300" y="2586038"/>
              <a:ext cx="729890"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Henderson</a:t>
              </a:r>
            </a:p>
          </p:txBody>
        </p:sp>
        <p:sp>
          <p:nvSpPr>
            <p:cNvPr id="2219" name="Rectangle 153"/>
            <p:cNvSpPr>
              <a:spLocks noChangeArrowheads="1"/>
            </p:cNvSpPr>
            <p:nvPr/>
          </p:nvSpPr>
          <p:spPr bwMode="auto">
            <a:xfrm>
              <a:off x="3254374" y="1825625"/>
              <a:ext cx="504828"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Henry</a:t>
              </a:r>
            </a:p>
          </p:txBody>
        </p:sp>
        <p:sp>
          <p:nvSpPr>
            <p:cNvPr id="2220" name="Rectangle 154"/>
            <p:cNvSpPr>
              <a:spLocks noChangeArrowheads="1"/>
            </p:cNvSpPr>
            <p:nvPr/>
          </p:nvSpPr>
          <p:spPr bwMode="auto">
            <a:xfrm>
              <a:off x="4097337" y="2479675"/>
              <a:ext cx="626737"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Hickman</a:t>
              </a:r>
            </a:p>
          </p:txBody>
        </p:sp>
        <p:sp>
          <p:nvSpPr>
            <p:cNvPr id="2221" name="Rectangle 155"/>
            <p:cNvSpPr>
              <a:spLocks noChangeArrowheads="1"/>
            </p:cNvSpPr>
            <p:nvPr/>
          </p:nvSpPr>
          <p:spPr bwMode="auto">
            <a:xfrm>
              <a:off x="3886200" y="1905001"/>
              <a:ext cx="612669"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Houston</a:t>
              </a:r>
            </a:p>
          </p:txBody>
        </p:sp>
        <p:sp>
          <p:nvSpPr>
            <p:cNvPr id="2222" name="Rectangle 156"/>
            <p:cNvSpPr>
              <a:spLocks noChangeArrowheads="1"/>
            </p:cNvSpPr>
            <p:nvPr/>
          </p:nvSpPr>
          <p:spPr bwMode="auto">
            <a:xfrm>
              <a:off x="3789363" y="2206625"/>
              <a:ext cx="750207"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Humphreys</a:t>
              </a:r>
            </a:p>
          </p:txBody>
        </p:sp>
        <p:sp>
          <p:nvSpPr>
            <p:cNvPr id="2223" name="Rectangle 157"/>
            <p:cNvSpPr>
              <a:spLocks noChangeArrowheads="1"/>
            </p:cNvSpPr>
            <p:nvPr/>
          </p:nvSpPr>
          <p:spPr bwMode="auto">
            <a:xfrm>
              <a:off x="6094413" y="1811338"/>
              <a:ext cx="606418"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Jackson</a:t>
              </a:r>
            </a:p>
          </p:txBody>
        </p:sp>
        <p:sp>
          <p:nvSpPr>
            <p:cNvPr id="2224" name="Rectangle 158"/>
            <p:cNvSpPr>
              <a:spLocks noChangeArrowheads="1"/>
            </p:cNvSpPr>
            <p:nvPr/>
          </p:nvSpPr>
          <p:spPr bwMode="auto">
            <a:xfrm>
              <a:off x="8505824" y="2184401"/>
              <a:ext cx="651744"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Jefferson</a:t>
              </a:r>
            </a:p>
          </p:txBody>
        </p:sp>
        <p:sp>
          <p:nvSpPr>
            <p:cNvPr id="2225" name="Rectangle 159"/>
            <p:cNvSpPr>
              <a:spLocks noChangeArrowheads="1"/>
            </p:cNvSpPr>
            <p:nvPr/>
          </p:nvSpPr>
          <p:spPr bwMode="auto">
            <a:xfrm>
              <a:off x="10279063" y="1603375"/>
              <a:ext cx="618921"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Johnson</a:t>
              </a:r>
            </a:p>
          </p:txBody>
        </p:sp>
        <p:sp>
          <p:nvSpPr>
            <p:cNvPr id="2226" name="Rectangle 160"/>
            <p:cNvSpPr>
              <a:spLocks noChangeArrowheads="1"/>
            </p:cNvSpPr>
            <p:nvPr/>
          </p:nvSpPr>
          <p:spPr bwMode="auto">
            <a:xfrm>
              <a:off x="8072438" y="2179638"/>
              <a:ext cx="467317" cy="36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Knox</a:t>
              </a:r>
            </a:p>
            <a:p>
              <a:pPr>
                <a:buClr>
                  <a:srgbClr val="6B9F25"/>
                </a:buClr>
              </a:pPr>
              <a:endParaRPr lang="en-US" sz="800">
                <a:solidFill>
                  <a:srgbClr val="000000"/>
                </a:solidFill>
                <a:latin typeface="Arial" charset="0"/>
              </a:endParaRPr>
            </a:p>
          </p:txBody>
        </p:sp>
        <p:sp>
          <p:nvSpPr>
            <p:cNvPr id="2227" name="Rectangle 161"/>
            <p:cNvSpPr>
              <a:spLocks noChangeArrowheads="1"/>
            </p:cNvSpPr>
            <p:nvPr/>
          </p:nvSpPr>
          <p:spPr bwMode="auto">
            <a:xfrm>
              <a:off x="1992313" y="1758950"/>
              <a:ext cx="456377"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Lake</a:t>
              </a:r>
            </a:p>
          </p:txBody>
        </p:sp>
        <p:sp>
          <p:nvSpPr>
            <p:cNvPr id="2228" name="Rectangle 162"/>
            <p:cNvSpPr>
              <a:spLocks noChangeArrowheads="1"/>
            </p:cNvSpPr>
            <p:nvPr/>
          </p:nvSpPr>
          <p:spPr bwMode="auto">
            <a:xfrm>
              <a:off x="1760538" y="2482850"/>
              <a:ext cx="742393"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Lauderdale</a:t>
              </a:r>
            </a:p>
          </p:txBody>
        </p:sp>
        <p:sp>
          <p:nvSpPr>
            <p:cNvPr id="2229" name="Rectangle 163"/>
            <p:cNvSpPr>
              <a:spLocks noChangeArrowheads="1"/>
            </p:cNvSpPr>
            <p:nvPr/>
          </p:nvSpPr>
          <p:spPr bwMode="auto">
            <a:xfrm>
              <a:off x="4154488" y="3219448"/>
              <a:ext cx="673625"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Lawrence</a:t>
              </a:r>
            </a:p>
          </p:txBody>
        </p:sp>
        <p:sp>
          <p:nvSpPr>
            <p:cNvPr id="2230" name="Rectangle 164"/>
            <p:cNvSpPr>
              <a:spLocks noChangeArrowheads="1"/>
            </p:cNvSpPr>
            <p:nvPr/>
          </p:nvSpPr>
          <p:spPr bwMode="auto">
            <a:xfrm>
              <a:off x="4151313" y="2762250"/>
              <a:ext cx="493887"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Lewis</a:t>
              </a:r>
            </a:p>
          </p:txBody>
        </p:sp>
        <p:sp>
          <p:nvSpPr>
            <p:cNvPr id="2231" name="Rectangle 165"/>
            <p:cNvSpPr>
              <a:spLocks noChangeArrowheads="1"/>
            </p:cNvSpPr>
            <p:nvPr/>
          </p:nvSpPr>
          <p:spPr bwMode="auto">
            <a:xfrm>
              <a:off x="5040313" y="3200400"/>
              <a:ext cx="745519" cy="36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Lincoln</a:t>
              </a:r>
            </a:p>
            <a:p>
              <a:pPr>
                <a:buClr>
                  <a:srgbClr val="6B9F25"/>
                </a:buClr>
              </a:pPr>
              <a:r>
                <a:rPr lang="en-US" sz="800">
                  <a:solidFill>
                    <a:srgbClr val="000000"/>
                  </a:solidFill>
                  <a:latin typeface="Arial" charset="0"/>
                </a:rPr>
                <a:t>Fayetteville</a:t>
              </a:r>
            </a:p>
          </p:txBody>
        </p:sp>
        <p:sp>
          <p:nvSpPr>
            <p:cNvPr id="2232" name="Rectangle 166"/>
            <p:cNvSpPr>
              <a:spLocks noChangeArrowheads="1"/>
            </p:cNvSpPr>
            <p:nvPr/>
          </p:nvSpPr>
          <p:spPr bwMode="auto">
            <a:xfrm>
              <a:off x="7629526" y="2501902"/>
              <a:ext cx="575159" cy="36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Loudon</a:t>
              </a:r>
            </a:p>
            <a:p>
              <a:pPr>
                <a:buClr>
                  <a:srgbClr val="6B9F25"/>
                </a:buClr>
              </a:pPr>
              <a:endParaRPr lang="en-US" sz="800">
                <a:solidFill>
                  <a:srgbClr val="000000"/>
                </a:solidFill>
                <a:latin typeface="Arial" charset="0"/>
              </a:endParaRPr>
            </a:p>
          </p:txBody>
        </p:sp>
        <p:sp>
          <p:nvSpPr>
            <p:cNvPr id="2233" name="Rectangle 167"/>
            <p:cNvSpPr>
              <a:spLocks noChangeArrowheads="1"/>
            </p:cNvSpPr>
            <p:nvPr/>
          </p:nvSpPr>
          <p:spPr bwMode="auto">
            <a:xfrm>
              <a:off x="7237413" y="2881312"/>
              <a:ext cx="587663" cy="36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McMinn</a:t>
              </a:r>
            </a:p>
            <a:p>
              <a:pPr>
                <a:buClr>
                  <a:srgbClr val="6B9F25"/>
                </a:buClr>
              </a:pPr>
              <a:endParaRPr lang="en-US" sz="800">
                <a:solidFill>
                  <a:srgbClr val="000000"/>
                </a:solidFill>
                <a:latin typeface="Arial" charset="0"/>
              </a:endParaRPr>
            </a:p>
          </p:txBody>
        </p:sp>
        <p:sp>
          <p:nvSpPr>
            <p:cNvPr id="2234" name="Rectangle 168"/>
            <p:cNvSpPr>
              <a:spLocks noChangeArrowheads="1"/>
            </p:cNvSpPr>
            <p:nvPr/>
          </p:nvSpPr>
          <p:spPr bwMode="auto">
            <a:xfrm>
              <a:off x="2925763" y="3189288"/>
              <a:ext cx="603292"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McNairy</a:t>
              </a:r>
            </a:p>
          </p:txBody>
        </p:sp>
        <p:sp>
          <p:nvSpPr>
            <p:cNvPr id="2235" name="Rectangle 170"/>
            <p:cNvSpPr>
              <a:spLocks noChangeArrowheads="1"/>
            </p:cNvSpPr>
            <p:nvPr/>
          </p:nvSpPr>
          <p:spPr bwMode="auto">
            <a:xfrm>
              <a:off x="2600325" y="2657475"/>
              <a:ext cx="617359" cy="36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Madison</a:t>
              </a:r>
            </a:p>
            <a:p>
              <a:pPr>
                <a:buClr>
                  <a:srgbClr val="6B9F25"/>
                </a:buClr>
              </a:pPr>
              <a:endParaRPr lang="en-US" sz="800">
                <a:solidFill>
                  <a:srgbClr val="000000"/>
                </a:solidFill>
                <a:latin typeface="Arial" charset="0"/>
              </a:endParaRPr>
            </a:p>
          </p:txBody>
        </p:sp>
        <p:sp>
          <p:nvSpPr>
            <p:cNvPr id="2236" name="Rectangle 171"/>
            <p:cNvSpPr>
              <a:spLocks noChangeArrowheads="1"/>
            </p:cNvSpPr>
            <p:nvPr/>
          </p:nvSpPr>
          <p:spPr bwMode="auto">
            <a:xfrm>
              <a:off x="6092826" y="3252788"/>
              <a:ext cx="543901" cy="36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Marion</a:t>
              </a:r>
            </a:p>
            <a:p>
              <a:pPr>
                <a:buClr>
                  <a:srgbClr val="6B9F25"/>
                </a:buClr>
              </a:pPr>
              <a:endParaRPr lang="en-US" sz="800">
                <a:solidFill>
                  <a:srgbClr val="000000"/>
                </a:solidFill>
                <a:latin typeface="Arial" charset="0"/>
              </a:endParaRPr>
            </a:p>
          </p:txBody>
        </p:sp>
        <p:sp>
          <p:nvSpPr>
            <p:cNvPr id="2237" name="Rectangle 172"/>
            <p:cNvSpPr>
              <a:spLocks noChangeArrowheads="1"/>
            </p:cNvSpPr>
            <p:nvPr/>
          </p:nvSpPr>
          <p:spPr bwMode="auto">
            <a:xfrm>
              <a:off x="4878388" y="2957512"/>
              <a:ext cx="615795"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Marshall</a:t>
              </a:r>
            </a:p>
          </p:txBody>
        </p:sp>
        <p:sp>
          <p:nvSpPr>
            <p:cNvPr id="2238" name="Rectangle 173"/>
            <p:cNvSpPr>
              <a:spLocks noChangeArrowheads="1"/>
            </p:cNvSpPr>
            <p:nvPr/>
          </p:nvSpPr>
          <p:spPr bwMode="auto">
            <a:xfrm>
              <a:off x="4600575" y="2722563"/>
              <a:ext cx="515768"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Maury</a:t>
              </a:r>
            </a:p>
          </p:txBody>
        </p:sp>
        <p:sp>
          <p:nvSpPr>
            <p:cNvPr id="2239" name="Rectangle 174"/>
            <p:cNvSpPr>
              <a:spLocks noChangeArrowheads="1"/>
            </p:cNvSpPr>
            <p:nvPr/>
          </p:nvSpPr>
          <p:spPr bwMode="auto">
            <a:xfrm>
              <a:off x="7086600" y="2760663"/>
              <a:ext cx="504828"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Meigs</a:t>
              </a:r>
            </a:p>
          </p:txBody>
        </p:sp>
        <p:sp>
          <p:nvSpPr>
            <p:cNvPr id="2240" name="Rectangle 175"/>
            <p:cNvSpPr>
              <a:spLocks noChangeArrowheads="1"/>
            </p:cNvSpPr>
            <p:nvPr/>
          </p:nvSpPr>
          <p:spPr bwMode="auto">
            <a:xfrm>
              <a:off x="7670801" y="2849563"/>
              <a:ext cx="578285"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Monroe</a:t>
              </a:r>
            </a:p>
          </p:txBody>
        </p:sp>
        <p:sp>
          <p:nvSpPr>
            <p:cNvPr id="2241" name="Rectangle 176"/>
            <p:cNvSpPr>
              <a:spLocks noChangeArrowheads="1"/>
            </p:cNvSpPr>
            <p:nvPr/>
          </p:nvSpPr>
          <p:spPr bwMode="auto">
            <a:xfrm>
              <a:off x="4116388" y="1612901"/>
              <a:ext cx="795533"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Montgomery</a:t>
              </a:r>
            </a:p>
          </p:txBody>
        </p:sp>
        <p:sp>
          <p:nvSpPr>
            <p:cNvPr id="2242" name="Rectangle 177"/>
            <p:cNvSpPr>
              <a:spLocks noChangeArrowheads="1"/>
            </p:cNvSpPr>
            <p:nvPr/>
          </p:nvSpPr>
          <p:spPr bwMode="auto">
            <a:xfrm>
              <a:off x="5387975" y="3046412"/>
              <a:ext cx="522020"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Moore</a:t>
              </a:r>
            </a:p>
          </p:txBody>
        </p:sp>
        <p:sp>
          <p:nvSpPr>
            <p:cNvPr id="2243" name="Rectangle 178"/>
            <p:cNvSpPr>
              <a:spLocks noChangeArrowheads="1"/>
            </p:cNvSpPr>
            <p:nvPr/>
          </p:nvSpPr>
          <p:spPr bwMode="auto">
            <a:xfrm>
              <a:off x="7234239" y="2027238"/>
              <a:ext cx="578285"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Morgan</a:t>
              </a:r>
            </a:p>
          </p:txBody>
        </p:sp>
        <p:sp>
          <p:nvSpPr>
            <p:cNvPr id="2244" name="Rectangle 179"/>
            <p:cNvSpPr>
              <a:spLocks noChangeArrowheads="1"/>
            </p:cNvSpPr>
            <p:nvPr/>
          </p:nvSpPr>
          <p:spPr bwMode="auto">
            <a:xfrm>
              <a:off x="2241550" y="1758950"/>
              <a:ext cx="506391" cy="36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Obion</a:t>
              </a:r>
            </a:p>
            <a:p>
              <a:pPr>
                <a:buClr>
                  <a:srgbClr val="6B9F25"/>
                </a:buClr>
              </a:pPr>
              <a:endParaRPr lang="en-US" sz="800">
                <a:solidFill>
                  <a:srgbClr val="000000"/>
                </a:solidFill>
                <a:latin typeface="Arial" charset="0"/>
              </a:endParaRPr>
            </a:p>
          </p:txBody>
        </p:sp>
        <p:sp>
          <p:nvSpPr>
            <p:cNvPr id="2245" name="Rectangle 180"/>
            <p:cNvSpPr>
              <a:spLocks noChangeArrowheads="1"/>
            </p:cNvSpPr>
            <p:nvPr/>
          </p:nvSpPr>
          <p:spPr bwMode="auto">
            <a:xfrm>
              <a:off x="6508750" y="1822450"/>
              <a:ext cx="595478"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Overton</a:t>
              </a:r>
            </a:p>
          </p:txBody>
        </p:sp>
        <p:sp>
          <p:nvSpPr>
            <p:cNvPr id="2246" name="Rectangle 181"/>
            <p:cNvSpPr>
              <a:spLocks noChangeArrowheads="1"/>
            </p:cNvSpPr>
            <p:nvPr/>
          </p:nvSpPr>
          <p:spPr bwMode="auto">
            <a:xfrm>
              <a:off x="3759200" y="2622550"/>
              <a:ext cx="476695"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Perry</a:t>
              </a:r>
            </a:p>
          </p:txBody>
        </p:sp>
        <p:sp>
          <p:nvSpPr>
            <p:cNvPr id="2247" name="Rectangle 182"/>
            <p:cNvSpPr>
              <a:spLocks noChangeArrowheads="1"/>
            </p:cNvSpPr>
            <p:nvPr/>
          </p:nvSpPr>
          <p:spPr bwMode="auto">
            <a:xfrm>
              <a:off x="6702425" y="1563689"/>
              <a:ext cx="539213"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Pickett</a:t>
              </a:r>
            </a:p>
          </p:txBody>
        </p:sp>
        <p:sp>
          <p:nvSpPr>
            <p:cNvPr id="2248" name="Rectangle 183"/>
            <p:cNvSpPr>
              <a:spLocks noChangeArrowheads="1"/>
            </p:cNvSpPr>
            <p:nvPr/>
          </p:nvSpPr>
          <p:spPr bwMode="auto">
            <a:xfrm>
              <a:off x="7370763" y="3255963"/>
              <a:ext cx="432933"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Polk</a:t>
              </a:r>
            </a:p>
          </p:txBody>
        </p:sp>
        <p:sp>
          <p:nvSpPr>
            <p:cNvPr id="2249" name="Rectangle 184"/>
            <p:cNvSpPr>
              <a:spLocks noChangeArrowheads="1"/>
            </p:cNvSpPr>
            <p:nvPr/>
          </p:nvSpPr>
          <p:spPr bwMode="auto">
            <a:xfrm>
              <a:off x="6270625" y="2074863"/>
              <a:ext cx="584537"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Putnam</a:t>
              </a:r>
            </a:p>
          </p:txBody>
        </p:sp>
        <p:sp>
          <p:nvSpPr>
            <p:cNvPr id="2250" name="Rectangle 185"/>
            <p:cNvSpPr>
              <a:spLocks noChangeArrowheads="1"/>
            </p:cNvSpPr>
            <p:nvPr/>
          </p:nvSpPr>
          <p:spPr bwMode="auto">
            <a:xfrm>
              <a:off x="7015164" y="2659063"/>
              <a:ext cx="478258"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Rhea</a:t>
              </a:r>
            </a:p>
          </p:txBody>
        </p:sp>
        <p:sp>
          <p:nvSpPr>
            <p:cNvPr id="2251" name="Rectangle 186"/>
            <p:cNvSpPr>
              <a:spLocks noChangeArrowheads="1"/>
            </p:cNvSpPr>
            <p:nvPr/>
          </p:nvSpPr>
          <p:spPr bwMode="auto">
            <a:xfrm>
              <a:off x="7383463" y="2327275"/>
              <a:ext cx="534523" cy="36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Roane</a:t>
              </a:r>
            </a:p>
            <a:p>
              <a:pPr>
                <a:buClr>
                  <a:srgbClr val="6B9F25"/>
                </a:buClr>
              </a:pPr>
              <a:endParaRPr lang="en-US" sz="800">
                <a:solidFill>
                  <a:srgbClr val="000000"/>
                </a:solidFill>
                <a:latin typeface="Arial" charset="0"/>
              </a:endParaRPr>
            </a:p>
          </p:txBody>
        </p:sp>
        <p:sp>
          <p:nvSpPr>
            <p:cNvPr id="2252" name="Rectangle 187"/>
            <p:cNvSpPr>
              <a:spLocks noChangeArrowheads="1"/>
            </p:cNvSpPr>
            <p:nvPr/>
          </p:nvSpPr>
          <p:spPr bwMode="auto">
            <a:xfrm>
              <a:off x="4710113" y="1616075"/>
              <a:ext cx="701757"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Robertson</a:t>
              </a:r>
            </a:p>
          </p:txBody>
        </p:sp>
        <p:sp>
          <p:nvSpPr>
            <p:cNvPr id="2253" name="Rectangle 188"/>
            <p:cNvSpPr>
              <a:spLocks noChangeArrowheads="1"/>
            </p:cNvSpPr>
            <p:nvPr/>
          </p:nvSpPr>
          <p:spPr bwMode="auto">
            <a:xfrm>
              <a:off x="5243514" y="2355850"/>
              <a:ext cx="712697" cy="36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Rutherford</a:t>
              </a:r>
            </a:p>
            <a:p>
              <a:pPr>
                <a:buClr>
                  <a:srgbClr val="6B9F25"/>
                </a:buClr>
              </a:pPr>
              <a:endParaRPr lang="en-US" sz="800">
                <a:solidFill>
                  <a:srgbClr val="000000"/>
                </a:solidFill>
                <a:latin typeface="Arial" charset="0"/>
              </a:endParaRPr>
            </a:p>
          </p:txBody>
        </p:sp>
        <p:sp>
          <p:nvSpPr>
            <p:cNvPr id="2254" name="Rectangle 189"/>
            <p:cNvSpPr>
              <a:spLocks noChangeArrowheads="1"/>
            </p:cNvSpPr>
            <p:nvPr/>
          </p:nvSpPr>
          <p:spPr bwMode="auto">
            <a:xfrm>
              <a:off x="7329488" y="1679575"/>
              <a:ext cx="467317" cy="36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Scott</a:t>
              </a:r>
            </a:p>
            <a:p>
              <a:pPr>
                <a:buClr>
                  <a:srgbClr val="6B9F25"/>
                </a:buClr>
              </a:pPr>
              <a:endParaRPr lang="en-US" sz="800">
                <a:solidFill>
                  <a:srgbClr val="000000"/>
                </a:solidFill>
                <a:latin typeface="Arial" charset="0"/>
              </a:endParaRPr>
            </a:p>
          </p:txBody>
        </p:sp>
        <p:sp>
          <p:nvSpPr>
            <p:cNvPr id="2255" name="Rectangle 190"/>
            <p:cNvSpPr>
              <a:spLocks noChangeArrowheads="1"/>
            </p:cNvSpPr>
            <p:nvPr/>
          </p:nvSpPr>
          <p:spPr bwMode="auto">
            <a:xfrm>
              <a:off x="6300788" y="2908300"/>
              <a:ext cx="742393"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Sequatchie</a:t>
              </a:r>
            </a:p>
          </p:txBody>
        </p:sp>
        <p:sp>
          <p:nvSpPr>
            <p:cNvPr id="2256" name="Rectangle 191"/>
            <p:cNvSpPr>
              <a:spLocks noChangeArrowheads="1"/>
            </p:cNvSpPr>
            <p:nvPr/>
          </p:nvSpPr>
          <p:spPr bwMode="auto">
            <a:xfrm>
              <a:off x="8496301" y="2497138"/>
              <a:ext cx="522020"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Sevier</a:t>
              </a:r>
            </a:p>
          </p:txBody>
        </p:sp>
        <p:sp>
          <p:nvSpPr>
            <p:cNvPr id="2257" name="Rectangle 192"/>
            <p:cNvSpPr>
              <a:spLocks noChangeArrowheads="1"/>
            </p:cNvSpPr>
            <p:nvPr/>
          </p:nvSpPr>
          <p:spPr bwMode="auto">
            <a:xfrm>
              <a:off x="1444625" y="2998788"/>
              <a:ext cx="545465" cy="489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endParaRPr lang="en-US" sz="800">
                <a:solidFill>
                  <a:srgbClr val="000000"/>
                </a:solidFill>
                <a:latin typeface="Arial" charset="0"/>
              </a:endParaRPr>
            </a:p>
            <a:p>
              <a:pPr>
                <a:buClr>
                  <a:srgbClr val="6B9F25"/>
                </a:buClr>
              </a:pPr>
              <a:r>
                <a:rPr lang="en-US" sz="800">
                  <a:solidFill>
                    <a:srgbClr val="000000"/>
                  </a:solidFill>
                  <a:latin typeface="Arial" charset="0"/>
                </a:rPr>
                <a:t>Shelby</a:t>
              </a:r>
            </a:p>
            <a:p>
              <a:pPr>
                <a:buClr>
                  <a:srgbClr val="6B9F25"/>
                </a:buClr>
              </a:pPr>
              <a:endParaRPr lang="en-US" sz="800">
                <a:solidFill>
                  <a:srgbClr val="000000"/>
                </a:solidFill>
                <a:latin typeface="Arial" charset="0"/>
              </a:endParaRPr>
            </a:p>
          </p:txBody>
        </p:sp>
        <p:sp>
          <p:nvSpPr>
            <p:cNvPr id="2258" name="Rectangle 193"/>
            <p:cNvSpPr>
              <a:spLocks noChangeArrowheads="1"/>
            </p:cNvSpPr>
            <p:nvPr/>
          </p:nvSpPr>
          <p:spPr bwMode="auto">
            <a:xfrm>
              <a:off x="5802313" y="1943100"/>
              <a:ext cx="493887"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Smith</a:t>
              </a:r>
            </a:p>
          </p:txBody>
        </p:sp>
        <p:sp>
          <p:nvSpPr>
            <p:cNvPr id="2259" name="Rectangle 194"/>
            <p:cNvSpPr>
              <a:spLocks noChangeArrowheads="1"/>
            </p:cNvSpPr>
            <p:nvPr/>
          </p:nvSpPr>
          <p:spPr bwMode="auto">
            <a:xfrm>
              <a:off x="3733800" y="1676401"/>
              <a:ext cx="578285"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Stewart</a:t>
              </a:r>
            </a:p>
          </p:txBody>
        </p:sp>
        <p:sp>
          <p:nvSpPr>
            <p:cNvPr id="2260" name="Rectangle 195"/>
            <p:cNvSpPr>
              <a:spLocks noChangeArrowheads="1"/>
            </p:cNvSpPr>
            <p:nvPr/>
          </p:nvSpPr>
          <p:spPr bwMode="auto">
            <a:xfrm>
              <a:off x="9788525" y="1584325"/>
              <a:ext cx="589227" cy="489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Sullivan</a:t>
              </a:r>
            </a:p>
            <a:p>
              <a:pPr>
                <a:buClr>
                  <a:srgbClr val="6B9F25"/>
                </a:buClr>
              </a:pPr>
              <a:endParaRPr lang="en-US" sz="800">
                <a:solidFill>
                  <a:srgbClr val="000000"/>
                </a:solidFill>
                <a:latin typeface="Arial" charset="0"/>
              </a:endParaRPr>
            </a:p>
            <a:p>
              <a:pPr>
                <a:buClr>
                  <a:srgbClr val="6B9F25"/>
                </a:buClr>
              </a:pPr>
              <a:endParaRPr lang="en-US" sz="800">
                <a:solidFill>
                  <a:srgbClr val="000000"/>
                </a:solidFill>
                <a:latin typeface="Arial" charset="0"/>
              </a:endParaRPr>
            </a:p>
          </p:txBody>
        </p:sp>
        <p:sp>
          <p:nvSpPr>
            <p:cNvPr id="2261" name="Rectangle 196"/>
            <p:cNvSpPr>
              <a:spLocks noChangeArrowheads="1"/>
            </p:cNvSpPr>
            <p:nvPr/>
          </p:nvSpPr>
          <p:spPr bwMode="auto">
            <a:xfrm>
              <a:off x="5256213" y="1668463"/>
              <a:ext cx="589227"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Sumner</a:t>
              </a:r>
            </a:p>
          </p:txBody>
        </p:sp>
        <p:sp>
          <p:nvSpPr>
            <p:cNvPr id="2262" name="Rectangle 197"/>
            <p:cNvSpPr>
              <a:spLocks noChangeArrowheads="1"/>
            </p:cNvSpPr>
            <p:nvPr/>
          </p:nvSpPr>
          <p:spPr bwMode="auto">
            <a:xfrm>
              <a:off x="1485900" y="2798763"/>
              <a:ext cx="517331"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Tipton</a:t>
              </a:r>
            </a:p>
          </p:txBody>
        </p:sp>
        <p:sp>
          <p:nvSpPr>
            <p:cNvPr id="2263" name="Rectangle 198"/>
            <p:cNvSpPr>
              <a:spLocks noChangeArrowheads="1"/>
            </p:cNvSpPr>
            <p:nvPr/>
          </p:nvSpPr>
          <p:spPr bwMode="auto">
            <a:xfrm>
              <a:off x="5562600" y="1752601"/>
              <a:ext cx="684564"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Trousdale</a:t>
              </a:r>
            </a:p>
          </p:txBody>
        </p:sp>
        <p:sp>
          <p:nvSpPr>
            <p:cNvPr id="2264" name="Rectangle 199"/>
            <p:cNvSpPr>
              <a:spLocks noChangeArrowheads="1"/>
            </p:cNvSpPr>
            <p:nvPr/>
          </p:nvSpPr>
          <p:spPr bwMode="auto">
            <a:xfrm>
              <a:off x="9688514" y="2112963"/>
              <a:ext cx="515768"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Unicoi</a:t>
              </a:r>
            </a:p>
          </p:txBody>
        </p:sp>
        <p:sp>
          <p:nvSpPr>
            <p:cNvPr id="2265" name="Rectangle 200"/>
            <p:cNvSpPr>
              <a:spLocks noChangeArrowheads="1"/>
            </p:cNvSpPr>
            <p:nvPr/>
          </p:nvSpPr>
          <p:spPr bwMode="auto">
            <a:xfrm>
              <a:off x="8126413" y="1906589"/>
              <a:ext cx="500139"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Union</a:t>
              </a:r>
            </a:p>
          </p:txBody>
        </p:sp>
        <p:sp>
          <p:nvSpPr>
            <p:cNvPr id="2266" name="Rectangle 201"/>
            <p:cNvSpPr>
              <a:spLocks noChangeArrowheads="1"/>
            </p:cNvSpPr>
            <p:nvPr/>
          </p:nvSpPr>
          <p:spPr bwMode="auto">
            <a:xfrm>
              <a:off x="6342063" y="2573338"/>
              <a:ext cx="714261"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Van Buren</a:t>
              </a:r>
            </a:p>
          </p:txBody>
        </p:sp>
        <p:sp>
          <p:nvSpPr>
            <p:cNvPr id="2267" name="Rectangle 202"/>
            <p:cNvSpPr>
              <a:spLocks noChangeArrowheads="1"/>
            </p:cNvSpPr>
            <p:nvPr/>
          </p:nvSpPr>
          <p:spPr bwMode="auto">
            <a:xfrm>
              <a:off x="5997575" y="2584450"/>
              <a:ext cx="565782"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Warren</a:t>
              </a:r>
            </a:p>
          </p:txBody>
        </p:sp>
        <p:sp>
          <p:nvSpPr>
            <p:cNvPr id="2268" name="Rectangle 203"/>
            <p:cNvSpPr>
              <a:spLocks noChangeArrowheads="1"/>
            </p:cNvSpPr>
            <p:nvPr/>
          </p:nvSpPr>
          <p:spPr bwMode="auto">
            <a:xfrm>
              <a:off x="9561514" y="1827213"/>
              <a:ext cx="768962" cy="36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Washington</a:t>
              </a:r>
            </a:p>
            <a:p>
              <a:pPr>
                <a:buClr>
                  <a:srgbClr val="6B9F25"/>
                </a:buClr>
              </a:pPr>
              <a:endParaRPr lang="en-US" sz="800">
                <a:solidFill>
                  <a:srgbClr val="000000"/>
                </a:solidFill>
                <a:latin typeface="Arial" charset="0"/>
              </a:endParaRPr>
            </a:p>
          </p:txBody>
        </p:sp>
        <p:sp>
          <p:nvSpPr>
            <p:cNvPr id="2269" name="Rectangle 204"/>
            <p:cNvSpPr>
              <a:spLocks noChangeArrowheads="1"/>
            </p:cNvSpPr>
            <p:nvPr/>
          </p:nvSpPr>
          <p:spPr bwMode="auto">
            <a:xfrm>
              <a:off x="3757614" y="3101975"/>
              <a:ext cx="550152"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Wayne</a:t>
              </a:r>
            </a:p>
          </p:txBody>
        </p:sp>
        <p:sp>
          <p:nvSpPr>
            <p:cNvPr id="2270" name="Rectangle 205"/>
            <p:cNvSpPr>
              <a:spLocks noChangeArrowheads="1"/>
            </p:cNvSpPr>
            <p:nvPr/>
          </p:nvSpPr>
          <p:spPr bwMode="auto">
            <a:xfrm>
              <a:off x="2713038" y="1865313"/>
              <a:ext cx="622047"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Weakley</a:t>
              </a:r>
            </a:p>
          </p:txBody>
        </p:sp>
        <p:sp>
          <p:nvSpPr>
            <p:cNvPr id="2271" name="Rectangle 206"/>
            <p:cNvSpPr>
              <a:spLocks noChangeArrowheads="1"/>
            </p:cNvSpPr>
            <p:nvPr/>
          </p:nvSpPr>
          <p:spPr bwMode="auto">
            <a:xfrm>
              <a:off x="6400801" y="2286002"/>
              <a:ext cx="493887"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White</a:t>
              </a:r>
            </a:p>
          </p:txBody>
        </p:sp>
        <p:sp>
          <p:nvSpPr>
            <p:cNvPr id="2272" name="Rectangle 207"/>
            <p:cNvSpPr>
              <a:spLocks noChangeArrowheads="1"/>
            </p:cNvSpPr>
            <p:nvPr/>
          </p:nvSpPr>
          <p:spPr bwMode="auto">
            <a:xfrm>
              <a:off x="4673600" y="2325690"/>
              <a:ext cx="720512" cy="36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Williamson</a:t>
              </a:r>
            </a:p>
            <a:p>
              <a:pPr>
                <a:buClr>
                  <a:srgbClr val="6B9F25"/>
                </a:buClr>
              </a:pPr>
              <a:endParaRPr lang="en-US" sz="800">
                <a:solidFill>
                  <a:srgbClr val="000000"/>
                </a:solidFill>
                <a:latin typeface="Arial" charset="0"/>
              </a:endParaRPr>
            </a:p>
          </p:txBody>
        </p:sp>
        <p:sp>
          <p:nvSpPr>
            <p:cNvPr id="2273" name="Rectangle 208"/>
            <p:cNvSpPr>
              <a:spLocks noChangeArrowheads="1"/>
            </p:cNvSpPr>
            <p:nvPr/>
          </p:nvSpPr>
          <p:spPr bwMode="auto">
            <a:xfrm>
              <a:off x="5451475" y="1973263"/>
              <a:ext cx="537649" cy="36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Wilson</a:t>
              </a:r>
            </a:p>
            <a:p>
              <a:pPr>
                <a:buClr>
                  <a:srgbClr val="6B9F25"/>
                </a:buClr>
              </a:pPr>
              <a:endParaRPr lang="en-US" sz="800">
                <a:solidFill>
                  <a:srgbClr val="000000"/>
                </a:solidFill>
                <a:latin typeface="Arial" charset="0"/>
              </a:endParaRPr>
            </a:p>
          </p:txBody>
        </p:sp>
        <p:sp>
          <p:nvSpPr>
            <p:cNvPr id="2274" name="Rectangle 209"/>
            <p:cNvSpPr>
              <a:spLocks noChangeArrowheads="1"/>
            </p:cNvSpPr>
            <p:nvPr/>
          </p:nvSpPr>
          <p:spPr bwMode="auto">
            <a:xfrm>
              <a:off x="1458913" y="3195638"/>
              <a:ext cx="617537" cy="14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buClr>
                  <a:srgbClr val="6B9F25"/>
                </a:buClr>
              </a:pPr>
              <a:endParaRPr lang="en-US" sz="3200">
                <a:solidFill>
                  <a:prstClr val="black"/>
                </a:solidFill>
              </a:endParaRPr>
            </a:p>
          </p:txBody>
        </p:sp>
        <p:sp>
          <p:nvSpPr>
            <p:cNvPr id="2275" name="Freeform 239"/>
            <p:cNvSpPr>
              <a:spLocks/>
            </p:cNvSpPr>
            <p:nvPr/>
          </p:nvSpPr>
          <p:spPr bwMode="auto">
            <a:xfrm>
              <a:off x="6505575" y="1592263"/>
              <a:ext cx="904875" cy="1900237"/>
            </a:xfrm>
            <a:custGeom>
              <a:avLst/>
              <a:gdLst>
                <a:gd name="T0" fmla="*/ 1067142790 w 659"/>
                <a:gd name="T1" fmla="*/ 27944081 h 1345"/>
                <a:gd name="T2" fmla="*/ 1104852309 w 659"/>
                <a:gd name="T3" fmla="*/ 85829952 h 1345"/>
                <a:gd name="T4" fmla="*/ 1131247462 w 659"/>
                <a:gd name="T5" fmla="*/ 143715835 h 1345"/>
                <a:gd name="T6" fmla="*/ 1167070338 w 659"/>
                <a:gd name="T7" fmla="*/ 201600326 h 1345"/>
                <a:gd name="T8" fmla="*/ 1185924410 w 659"/>
                <a:gd name="T9" fmla="*/ 259486187 h 1345"/>
                <a:gd name="T10" fmla="*/ 1212319563 w 659"/>
                <a:gd name="T11" fmla="*/ 315375739 h 1345"/>
                <a:gd name="T12" fmla="*/ 1240601359 w 659"/>
                <a:gd name="T13" fmla="*/ 373261688 h 1345"/>
                <a:gd name="T14" fmla="*/ 1185924410 w 659"/>
                <a:gd name="T15" fmla="*/ 411185883 h 1345"/>
                <a:gd name="T16" fmla="*/ 1131247462 w 659"/>
                <a:gd name="T17" fmla="*/ 451106387 h 1345"/>
                <a:gd name="T18" fmla="*/ 1076570513 w 659"/>
                <a:gd name="T19" fmla="*/ 489031995 h 1345"/>
                <a:gd name="T20" fmla="*/ 1021893564 w 659"/>
                <a:gd name="T21" fmla="*/ 526956191 h 1345"/>
                <a:gd name="T22" fmla="*/ 969101886 w 659"/>
                <a:gd name="T23" fmla="*/ 536936317 h 1345"/>
                <a:gd name="T24" fmla="*/ 914424937 w 659"/>
                <a:gd name="T25" fmla="*/ 574861926 h 1345"/>
                <a:gd name="T26" fmla="*/ 878602061 w 659"/>
                <a:gd name="T27" fmla="*/ 632747786 h 1345"/>
                <a:gd name="T28" fmla="*/ 878602061 w 659"/>
                <a:gd name="T29" fmla="*/ 690632233 h 1345"/>
                <a:gd name="T30" fmla="*/ 878602061 w 659"/>
                <a:gd name="T31" fmla="*/ 746521963 h 1345"/>
                <a:gd name="T32" fmla="*/ 931393740 w 659"/>
                <a:gd name="T33" fmla="*/ 786442466 h 1345"/>
                <a:gd name="T34" fmla="*/ 969101886 w 659"/>
                <a:gd name="T35" fmla="*/ 834348200 h 1345"/>
                <a:gd name="T36" fmla="*/ 1014352485 w 659"/>
                <a:gd name="T37" fmla="*/ 882252522 h 1345"/>
                <a:gd name="T38" fmla="*/ 1059601710 w 659"/>
                <a:gd name="T39" fmla="*/ 910198005 h 1345"/>
                <a:gd name="T40" fmla="*/ 1112393389 w 659"/>
                <a:gd name="T41" fmla="*/ 958102326 h 1345"/>
                <a:gd name="T42" fmla="*/ 1140673812 w 659"/>
                <a:gd name="T43" fmla="*/ 1015988187 h 1345"/>
                <a:gd name="T44" fmla="*/ 1157642615 w 659"/>
                <a:gd name="T45" fmla="*/ 1073874047 h 1345"/>
                <a:gd name="T46" fmla="*/ 1185924410 w 659"/>
                <a:gd name="T47" fmla="*/ 1129763600 h 1345"/>
                <a:gd name="T48" fmla="*/ 1202893213 w 659"/>
                <a:gd name="T49" fmla="*/ 1187648047 h 1345"/>
                <a:gd name="T50" fmla="*/ 1150101535 w 659"/>
                <a:gd name="T51" fmla="*/ 1217589837 h 1345"/>
                <a:gd name="T52" fmla="*/ 1095424586 w 659"/>
                <a:gd name="T53" fmla="*/ 1255514033 h 1345"/>
                <a:gd name="T54" fmla="*/ 1050175360 w 659"/>
                <a:gd name="T55" fmla="*/ 1303419768 h 1345"/>
                <a:gd name="T56" fmla="*/ 995498412 w 659"/>
                <a:gd name="T57" fmla="*/ 1321383712 h 1345"/>
                <a:gd name="T58" fmla="*/ 940820090 w 659"/>
                <a:gd name="T59" fmla="*/ 1351324089 h 1345"/>
                <a:gd name="T60" fmla="*/ 886143141 w 659"/>
                <a:gd name="T61" fmla="*/ 1399229824 h 1345"/>
                <a:gd name="T62" fmla="*/ 840893916 w 659"/>
                <a:gd name="T63" fmla="*/ 1447134145 h 1345"/>
                <a:gd name="T64" fmla="*/ 805071040 w 659"/>
                <a:gd name="T65" fmla="*/ 1505020359 h 1345"/>
                <a:gd name="T66" fmla="*/ 759821814 w 659"/>
                <a:gd name="T67" fmla="*/ 1560909911 h 1345"/>
                <a:gd name="T68" fmla="*/ 697602241 w 659"/>
                <a:gd name="T69" fmla="*/ 1608814233 h 1345"/>
                <a:gd name="T70" fmla="*/ 642925292 w 659"/>
                <a:gd name="T71" fmla="*/ 1666700093 h 1345"/>
                <a:gd name="T72" fmla="*/ 588248344 w 659"/>
                <a:gd name="T73" fmla="*/ 1724585954 h 1345"/>
                <a:gd name="T74" fmla="*/ 588248344 w 659"/>
                <a:gd name="T75" fmla="*/ 1782470401 h 1345"/>
                <a:gd name="T76" fmla="*/ 542999118 w 659"/>
                <a:gd name="T77" fmla="*/ 1820396010 h 1345"/>
                <a:gd name="T78" fmla="*/ 542999118 w 659"/>
                <a:gd name="T79" fmla="*/ 1878280457 h 1345"/>
                <a:gd name="T80" fmla="*/ 552425468 w 659"/>
                <a:gd name="T81" fmla="*/ 1936166317 h 1345"/>
                <a:gd name="T82" fmla="*/ 497748519 w 659"/>
                <a:gd name="T83" fmla="*/ 1936166317 h 1345"/>
                <a:gd name="T84" fmla="*/ 461925644 w 659"/>
                <a:gd name="T85" fmla="*/ 1964110387 h 1345"/>
                <a:gd name="T86" fmla="*/ 426102768 w 659"/>
                <a:gd name="T87" fmla="*/ 2012016122 h 1345"/>
                <a:gd name="T88" fmla="*/ 397822345 w 659"/>
                <a:gd name="T89" fmla="*/ 2069901982 h 1345"/>
                <a:gd name="T90" fmla="*/ 352571660 w 659"/>
                <a:gd name="T91" fmla="*/ 2117807716 h 1345"/>
                <a:gd name="T92" fmla="*/ 335602858 w 659"/>
                <a:gd name="T93" fmla="*/ 2147483647 h 1345"/>
                <a:gd name="T94" fmla="*/ 297894712 w 659"/>
                <a:gd name="T95" fmla="*/ 2147483647 h 1345"/>
                <a:gd name="T96" fmla="*/ 252645486 w 659"/>
                <a:gd name="T97" fmla="*/ 2147483647 h 1345"/>
                <a:gd name="T98" fmla="*/ 207394887 w 659"/>
                <a:gd name="T99" fmla="*/ 2147483647 h 1345"/>
                <a:gd name="T100" fmla="*/ 162145619 w 659"/>
                <a:gd name="T101" fmla="*/ 2147483647 h 1345"/>
                <a:gd name="T102" fmla="*/ 145176816 w 659"/>
                <a:gd name="T103" fmla="*/ 2147483647 h 1345"/>
                <a:gd name="T104" fmla="*/ 171571969 w 659"/>
                <a:gd name="T105" fmla="*/ 2147483647 h 1345"/>
                <a:gd name="T106" fmla="*/ 199853807 w 659"/>
                <a:gd name="T107" fmla="*/ 2147483647 h 1345"/>
                <a:gd name="T108" fmla="*/ 145176816 w 659"/>
                <a:gd name="T109" fmla="*/ 2147483647 h 1345"/>
                <a:gd name="T110" fmla="*/ 109353940 w 659"/>
                <a:gd name="T111" fmla="*/ 2147483647 h 1345"/>
                <a:gd name="T112" fmla="*/ 54676970 w 659"/>
                <a:gd name="T113" fmla="*/ 2147483647 h 1345"/>
                <a:gd name="T114" fmla="*/ 0 w 659"/>
                <a:gd name="T115" fmla="*/ 2147483647 h 134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59"/>
                <a:gd name="T175" fmla="*/ 0 h 1345"/>
                <a:gd name="T176" fmla="*/ 659 w 659"/>
                <a:gd name="T177" fmla="*/ 1345 h 134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59" h="1345">
                  <a:moveTo>
                    <a:pt x="576" y="0"/>
                  </a:moveTo>
                  <a:lnTo>
                    <a:pt x="566" y="14"/>
                  </a:lnTo>
                  <a:lnTo>
                    <a:pt x="581" y="29"/>
                  </a:lnTo>
                  <a:lnTo>
                    <a:pt x="586" y="43"/>
                  </a:lnTo>
                  <a:lnTo>
                    <a:pt x="595" y="58"/>
                  </a:lnTo>
                  <a:lnTo>
                    <a:pt x="600" y="72"/>
                  </a:lnTo>
                  <a:lnTo>
                    <a:pt x="610" y="86"/>
                  </a:lnTo>
                  <a:lnTo>
                    <a:pt x="619" y="101"/>
                  </a:lnTo>
                  <a:lnTo>
                    <a:pt x="624" y="115"/>
                  </a:lnTo>
                  <a:lnTo>
                    <a:pt x="629" y="130"/>
                  </a:lnTo>
                  <a:lnTo>
                    <a:pt x="634" y="144"/>
                  </a:lnTo>
                  <a:lnTo>
                    <a:pt x="643" y="158"/>
                  </a:lnTo>
                  <a:lnTo>
                    <a:pt x="658" y="173"/>
                  </a:lnTo>
                  <a:lnTo>
                    <a:pt x="658" y="187"/>
                  </a:lnTo>
                  <a:lnTo>
                    <a:pt x="643" y="192"/>
                  </a:lnTo>
                  <a:lnTo>
                    <a:pt x="629" y="206"/>
                  </a:lnTo>
                  <a:lnTo>
                    <a:pt x="614" y="216"/>
                  </a:lnTo>
                  <a:lnTo>
                    <a:pt x="600" y="226"/>
                  </a:lnTo>
                  <a:lnTo>
                    <a:pt x="586" y="235"/>
                  </a:lnTo>
                  <a:lnTo>
                    <a:pt x="571" y="245"/>
                  </a:lnTo>
                  <a:lnTo>
                    <a:pt x="557" y="254"/>
                  </a:lnTo>
                  <a:lnTo>
                    <a:pt x="542" y="264"/>
                  </a:lnTo>
                  <a:lnTo>
                    <a:pt x="528" y="264"/>
                  </a:lnTo>
                  <a:lnTo>
                    <a:pt x="514" y="269"/>
                  </a:lnTo>
                  <a:lnTo>
                    <a:pt x="499" y="278"/>
                  </a:lnTo>
                  <a:lnTo>
                    <a:pt x="485" y="288"/>
                  </a:lnTo>
                  <a:lnTo>
                    <a:pt x="470" y="302"/>
                  </a:lnTo>
                  <a:lnTo>
                    <a:pt x="466" y="317"/>
                  </a:lnTo>
                  <a:lnTo>
                    <a:pt x="466" y="331"/>
                  </a:lnTo>
                  <a:lnTo>
                    <a:pt x="466" y="346"/>
                  </a:lnTo>
                  <a:lnTo>
                    <a:pt x="466" y="360"/>
                  </a:lnTo>
                  <a:lnTo>
                    <a:pt x="466" y="374"/>
                  </a:lnTo>
                  <a:lnTo>
                    <a:pt x="480" y="384"/>
                  </a:lnTo>
                  <a:lnTo>
                    <a:pt x="494" y="394"/>
                  </a:lnTo>
                  <a:lnTo>
                    <a:pt x="499" y="408"/>
                  </a:lnTo>
                  <a:lnTo>
                    <a:pt x="514" y="418"/>
                  </a:lnTo>
                  <a:lnTo>
                    <a:pt x="523" y="432"/>
                  </a:lnTo>
                  <a:lnTo>
                    <a:pt x="538" y="442"/>
                  </a:lnTo>
                  <a:lnTo>
                    <a:pt x="552" y="442"/>
                  </a:lnTo>
                  <a:lnTo>
                    <a:pt x="562" y="456"/>
                  </a:lnTo>
                  <a:lnTo>
                    <a:pt x="576" y="470"/>
                  </a:lnTo>
                  <a:lnTo>
                    <a:pt x="590" y="480"/>
                  </a:lnTo>
                  <a:lnTo>
                    <a:pt x="600" y="494"/>
                  </a:lnTo>
                  <a:lnTo>
                    <a:pt x="605" y="509"/>
                  </a:lnTo>
                  <a:lnTo>
                    <a:pt x="614" y="523"/>
                  </a:lnTo>
                  <a:lnTo>
                    <a:pt x="614" y="538"/>
                  </a:lnTo>
                  <a:lnTo>
                    <a:pt x="619" y="552"/>
                  </a:lnTo>
                  <a:lnTo>
                    <a:pt x="629" y="566"/>
                  </a:lnTo>
                  <a:lnTo>
                    <a:pt x="638" y="581"/>
                  </a:lnTo>
                  <a:lnTo>
                    <a:pt x="638" y="595"/>
                  </a:lnTo>
                  <a:lnTo>
                    <a:pt x="624" y="600"/>
                  </a:lnTo>
                  <a:lnTo>
                    <a:pt x="610" y="610"/>
                  </a:lnTo>
                  <a:lnTo>
                    <a:pt x="595" y="619"/>
                  </a:lnTo>
                  <a:lnTo>
                    <a:pt x="581" y="629"/>
                  </a:lnTo>
                  <a:lnTo>
                    <a:pt x="566" y="638"/>
                  </a:lnTo>
                  <a:lnTo>
                    <a:pt x="557" y="653"/>
                  </a:lnTo>
                  <a:lnTo>
                    <a:pt x="542" y="658"/>
                  </a:lnTo>
                  <a:lnTo>
                    <a:pt x="528" y="662"/>
                  </a:lnTo>
                  <a:lnTo>
                    <a:pt x="514" y="667"/>
                  </a:lnTo>
                  <a:lnTo>
                    <a:pt x="499" y="677"/>
                  </a:lnTo>
                  <a:lnTo>
                    <a:pt x="485" y="691"/>
                  </a:lnTo>
                  <a:lnTo>
                    <a:pt x="470" y="701"/>
                  </a:lnTo>
                  <a:lnTo>
                    <a:pt x="461" y="715"/>
                  </a:lnTo>
                  <a:lnTo>
                    <a:pt x="446" y="725"/>
                  </a:lnTo>
                  <a:lnTo>
                    <a:pt x="437" y="739"/>
                  </a:lnTo>
                  <a:lnTo>
                    <a:pt x="427" y="754"/>
                  </a:lnTo>
                  <a:lnTo>
                    <a:pt x="418" y="768"/>
                  </a:lnTo>
                  <a:lnTo>
                    <a:pt x="403" y="782"/>
                  </a:lnTo>
                  <a:lnTo>
                    <a:pt x="384" y="797"/>
                  </a:lnTo>
                  <a:lnTo>
                    <a:pt x="370" y="806"/>
                  </a:lnTo>
                  <a:lnTo>
                    <a:pt x="355" y="821"/>
                  </a:lnTo>
                  <a:lnTo>
                    <a:pt x="341" y="835"/>
                  </a:lnTo>
                  <a:lnTo>
                    <a:pt x="326" y="850"/>
                  </a:lnTo>
                  <a:lnTo>
                    <a:pt x="312" y="864"/>
                  </a:lnTo>
                  <a:lnTo>
                    <a:pt x="312" y="878"/>
                  </a:lnTo>
                  <a:lnTo>
                    <a:pt x="312" y="893"/>
                  </a:lnTo>
                  <a:lnTo>
                    <a:pt x="302" y="907"/>
                  </a:lnTo>
                  <a:lnTo>
                    <a:pt x="288" y="912"/>
                  </a:lnTo>
                  <a:lnTo>
                    <a:pt x="278" y="926"/>
                  </a:lnTo>
                  <a:lnTo>
                    <a:pt x="288" y="941"/>
                  </a:lnTo>
                  <a:lnTo>
                    <a:pt x="293" y="955"/>
                  </a:lnTo>
                  <a:lnTo>
                    <a:pt x="293" y="970"/>
                  </a:lnTo>
                  <a:lnTo>
                    <a:pt x="278" y="970"/>
                  </a:lnTo>
                  <a:lnTo>
                    <a:pt x="264" y="970"/>
                  </a:lnTo>
                  <a:lnTo>
                    <a:pt x="250" y="970"/>
                  </a:lnTo>
                  <a:lnTo>
                    <a:pt x="245" y="984"/>
                  </a:lnTo>
                  <a:lnTo>
                    <a:pt x="230" y="994"/>
                  </a:lnTo>
                  <a:lnTo>
                    <a:pt x="226" y="1008"/>
                  </a:lnTo>
                  <a:lnTo>
                    <a:pt x="221" y="1022"/>
                  </a:lnTo>
                  <a:lnTo>
                    <a:pt x="211" y="1037"/>
                  </a:lnTo>
                  <a:lnTo>
                    <a:pt x="202" y="1051"/>
                  </a:lnTo>
                  <a:lnTo>
                    <a:pt x="187" y="1061"/>
                  </a:lnTo>
                  <a:lnTo>
                    <a:pt x="182" y="1075"/>
                  </a:lnTo>
                  <a:lnTo>
                    <a:pt x="178" y="1090"/>
                  </a:lnTo>
                  <a:lnTo>
                    <a:pt x="168" y="1104"/>
                  </a:lnTo>
                  <a:lnTo>
                    <a:pt x="158" y="1118"/>
                  </a:lnTo>
                  <a:lnTo>
                    <a:pt x="144" y="1133"/>
                  </a:lnTo>
                  <a:lnTo>
                    <a:pt x="134" y="1147"/>
                  </a:lnTo>
                  <a:lnTo>
                    <a:pt x="125" y="1162"/>
                  </a:lnTo>
                  <a:lnTo>
                    <a:pt x="110" y="1171"/>
                  </a:lnTo>
                  <a:lnTo>
                    <a:pt x="101" y="1186"/>
                  </a:lnTo>
                  <a:lnTo>
                    <a:pt x="86" y="1195"/>
                  </a:lnTo>
                  <a:lnTo>
                    <a:pt x="82" y="1210"/>
                  </a:lnTo>
                  <a:lnTo>
                    <a:pt x="77" y="1224"/>
                  </a:lnTo>
                  <a:lnTo>
                    <a:pt x="86" y="1238"/>
                  </a:lnTo>
                  <a:lnTo>
                    <a:pt x="91" y="1253"/>
                  </a:lnTo>
                  <a:lnTo>
                    <a:pt x="106" y="1258"/>
                  </a:lnTo>
                  <a:lnTo>
                    <a:pt x="106" y="1272"/>
                  </a:lnTo>
                  <a:lnTo>
                    <a:pt x="91" y="1277"/>
                  </a:lnTo>
                  <a:lnTo>
                    <a:pt x="77" y="1286"/>
                  </a:lnTo>
                  <a:lnTo>
                    <a:pt x="72" y="1301"/>
                  </a:lnTo>
                  <a:lnTo>
                    <a:pt x="58" y="1310"/>
                  </a:lnTo>
                  <a:lnTo>
                    <a:pt x="43" y="1320"/>
                  </a:lnTo>
                  <a:lnTo>
                    <a:pt x="29" y="1325"/>
                  </a:lnTo>
                  <a:lnTo>
                    <a:pt x="14" y="1334"/>
                  </a:lnTo>
                  <a:lnTo>
                    <a:pt x="0" y="1344"/>
                  </a:lnTo>
                </a:path>
              </a:pathLst>
            </a:custGeom>
            <a:noFill/>
            <a:ln w="127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a:buClr>
                  <a:srgbClr val="6B9F25"/>
                </a:buClr>
              </a:pPr>
              <a:endParaRPr lang="en-US" sz="3200">
                <a:solidFill>
                  <a:prstClr val="black"/>
                </a:solidFill>
              </a:endParaRPr>
            </a:p>
          </p:txBody>
        </p:sp>
        <p:sp>
          <p:nvSpPr>
            <p:cNvPr id="2276" name="Freeform 240"/>
            <p:cNvSpPr>
              <a:spLocks/>
            </p:cNvSpPr>
            <p:nvPr/>
          </p:nvSpPr>
          <p:spPr bwMode="auto">
            <a:xfrm>
              <a:off x="3667125" y="1727200"/>
              <a:ext cx="166688" cy="1730375"/>
            </a:xfrm>
            <a:custGeom>
              <a:avLst/>
              <a:gdLst>
                <a:gd name="T0" fmla="*/ 26568143 w 121"/>
                <a:gd name="T1" fmla="*/ 19953693 h 1225"/>
                <a:gd name="T2" fmla="*/ 36056958 w 121"/>
                <a:gd name="T3" fmla="*/ 75821493 h 1225"/>
                <a:gd name="T4" fmla="*/ 72113916 w 121"/>
                <a:gd name="T5" fmla="*/ 123708388 h 1225"/>
                <a:gd name="T6" fmla="*/ 100580383 w 121"/>
                <a:gd name="T7" fmla="*/ 181572105 h 1225"/>
                <a:gd name="T8" fmla="*/ 127148515 w 121"/>
                <a:gd name="T9" fmla="*/ 239435866 h 1225"/>
                <a:gd name="T10" fmla="*/ 155614961 w 121"/>
                <a:gd name="T11" fmla="*/ 297299583 h 1225"/>
                <a:gd name="T12" fmla="*/ 172694278 w 121"/>
                <a:gd name="T13" fmla="*/ 355163300 h 1225"/>
                <a:gd name="T14" fmla="*/ 208752646 w 121"/>
                <a:gd name="T15" fmla="*/ 411031171 h 1225"/>
                <a:gd name="T16" fmla="*/ 218240083 w 121"/>
                <a:gd name="T17" fmla="*/ 468894888 h 1225"/>
                <a:gd name="T18" fmla="*/ 227728899 w 121"/>
                <a:gd name="T19" fmla="*/ 526758605 h 1225"/>
                <a:gd name="T20" fmla="*/ 227728899 w 121"/>
                <a:gd name="T21" fmla="*/ 584622322 h 1225"/>
                <a:gd name="T22" fmla="*/ 227728899 w 121"/>
                <a:gd name="T23" fmla="*/ 642486039 h 1225"/>
                <a:gd name="T24" fmla="*/ 191671952 w 121"/>
                <a:gd name="T25" fmla="*/ 698355235 h 1225"/>
                <a:gd name="T26" fmla="*/ 146126146 w 121"/>
                <a:gd name="T27" fmla="*/ 746242284 h 1225"/>
                <a:gd name="T28" fmla="*/ 100580383 w 121"/>
                <a:gd name="T29" fmla="*/ 804106001 h 1225"/>
                <a:gd name="T30" fmla="*/ 81602731 w 121"/>
                <a:gd name="T31" fmla="*/ 861969718 h 1225"/>
                <a:gd name="T32" fmla="*/ 117659700 w 121"/>
                <a:gd name="T33" fmla="*/ 909856591 h 1225"/>
                <a:gd name="T34" fmla="*/ 172694278 w 121"/>
                <a:gd name="T35" fmla="*/ 929810279 h 1225"/>
                <a:gd name="T36" fmla="*/ 227728899 w 121"/>
                <a:gd name="T37" fmla="*/ 947768033 h 1225"/>
                <a:gd name="T38" fmla="*/ 208752646 w 121"/>
                <a:gd name="T39" fmla="*/ 1005631750 h 1225"/>
                <a:gd name="T40" fmla="*/ 191671952 w 121"/>
                <a:gd name="T41" fmla="*/ 1063495467 h 1225"/>
                <a:gd name="T42" fmla="*/ 163205463 w 121"/>
                <a:gd name="T43" fmla="*/ 1121359184 h 1225"/>
                <a:gd name="T44" fmla="*/ 146126146 w 121"/>
                <a:gd name="T45" fmla="*/ 1177226967 h 1225"/>
                <a:gd name="T46" fmla="*/ 117659700 w 121"/>
                <a:gd name="T47" fmla="*/ 1235090684 h 1225"/>
                <a:gd name="T48" fmla="*/ 81602731 w 121"/>
                <a:gd name="T49" fmla="*/ 1292954401 h 1225"/>
                <a:gd name="T50" fmla="*/ 81602731 w 121"/>
                <a:gd name="T51" fmla="*/ 1350818118 h 1225"/>
                <a:gd name="T52" fmla="*/ 72113916 w 121"/>
                <a:gd name="T53" fmla="*/ 1408681835 h 1225"/>
                <a:gd name="T54" fmla="*/ 72113916 w 121"/>
                <a:gd name="T55" fmla="*/ 1464549618 h 1225"/>
                <a:gd name="T56" fmla="*/ 100580383 w 121"/>
                <a:gd name="T57" fmla="*/ 1512438257 h 1225"/>
                <a:gd name="T58" fmla="*/ 136637331 w 121"/>
                <a:gd name="T59" fmla="*/ 1570301974 h 1225"/>
                <a:gd name="T60" fmla="*/ 155614961 w 121"/>
                <a:gd name="T61" fmla="*/ 1628165691 h 1225"/>
                <a:gd name="T62" fmla="*/ 127148515 w 121"/>
                <a:gd name="T63" fmla="*/ 1666075720 h 1225"/>
                <a:gd name="T64" fmla="*/ 72113916 w 121"/>
                <a:gd name="T65" fmla="*/ 1703985749 h 1225"/>
                <a:gd name="T66" fmla="*/ 91091568 w 121"/>
                <a:gd name="T67" fmla="*/ 1751874035 h 1225"/>
                <a:gd name="T68" fmla="*/ 155614961 w 121"/>
                <a:gd name="T69" fmla="*/ 1791779997 h 1225"/>
                <a:gd name="T70" fmla="*/ 117659700 w 121"/>
                <a:gd name="T71" fmla="*/ 1839666871 h 1225"/>
                <a:gd name="T72" fmla="*/ 110069199 w 121"/>
                <a:gd name="T73" fmla="*/ 1895534654 h 1225"/>
                <a:gd name="T74" fmla="*/ 100580383 w 121"/>
                <a:gd name="T75" fmla="*/ 1953398371 h 1225"/>
                <a:gd name="T76" fmla="*/ 136637331 w 121"/>
                <a:gd name="T77" fmla="*/ 2011262088 h 1225"/>
                <a:gd name="T78" fmla="*/ 146126146 w 121"/>
                <a:gd name="T79" fmla="*/ 2069127217 h 1225"/>
                <a:gd name="T80" fmla="*/ 146126146 w 121"/>
                <a:gd name="T81" fmla="*/ 2126989521 h 1225"/>
                <a:gd name="T82" fmla="*/ 146126146 w 121"/>
                <a:gd name="T83" fmla="*/ 2147483647 h 1225"/>
                <a:gd name="T84" fmla="*/ 146126146 w 121"/>
                <a:gd name="T85" fmla="*/ 2147483647 h 1225"/>
                <a:gd name="T86" fmla="*/ 146126146 w 121"/>
                <a:gd name="T87" fmla="*/ 2147483647 h 1225"/>
                <a:gd name="T88" fmla="*/ 146126146 w 121"/>
                <a:gd name="T89" fmla="*/ 2147483647 h 1225"/>
                <a:gd name="T90" fmla="*/ 146126146 w 121"/>
                <a:gd name="T91" fmla="*/ 2147483647 h 122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1"/>
                <a:gd name="T139" fmla="*/ 0 h 1225"/>
                <a:gd name="T140" fmla="*/ 121 w 121"/>
                <a:gd name="T141" fmla="*/ 1225 h 122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1" h="1225">
                  <a:moveTo>
                    <a:pt x="0" y="0"/>
                  </a:moveTo>
                  <a:lnTo>
                    <a:pt x="14" y="10"/>
                  </a:lnTo>
                  <a:lnTo>
                    <a:pt x="14" y="24"/>
                  </a:lnTo>
                  <a:lnTo>
                    <a:pt x="19" y="38"/>
                  </a:lnTo>
                  <a:lnTo>
                    <a:pt x="34" y="48"/>
                  </a:lnTo>
                  <a:lnTo>
                    <a:pt x="38" y="62"/>
                  </a:lnTo>
                  <a:lnTo>
                    <a:pt x="48" y="77"/>
                  </a:lnTo>
                  <a:lnTo>
                    <a:pt x="53" y="91"/>
                  </a:lnTo>
                  <a:lnTo>
                    <a:pt x="58" y="106"/>
                  </a:lnTo>
                  <a:lnTo>
                    <a:pt x="67" y="120"/>
                  </a:lnTo>
                  <a:lnTo>
                    <a:pt x="77" y="134"/>
                  </a:lnTo>
                  <a:lnTo>
                    <a:pt x="82" y="149"/>
                  </a:lnTo>
                  <a:lnTo>
                    <a:pt x="86" y="163"/>
                  </a:lnTo>
                  <a:lnTo>
                    <a:pt x="91" y="178"/>
                  </a:lnTo>
                  <a:lnTo>
                    <a:pt x="101" y="192"/>
                  </a:lnTo>
                  <a:lnTo>
                    <a:pt x="110" y="206"/>
                  </a:lnTo>
                  <a:lnTo>
                    <a:pt x="115" y="221"/>
                  </a:lnTo>
                  <a:lnTo>
                    <a:pt x="115" y="235"/>
                  </a:lnTo>
                  <a:lnTo>
                    <a:pt x="120" y="250"/>
                  </a:lnTo>
                  <a:lnTo>
                    <a:pt x="120" y="264"/>
                  </a:lnTo>
                  <a:lnTo>
                    <a:pt x="120" y="278"/>
                  </a:lnTo>
                  <a:lnTo>
                    <a:pt x="120" y="293"/>
                  </a:lnTo>
                  <a:lnTo>
                    <a:pt x="120" y="307"/>
                  </a:lnTo>
                  <a:lnTo>
                    <a:pt x="120" y="322"/>
                  </a:lnTo>
                  <a:lnTo>
                    <a:pt x="110" y="336"/>
                  </a:lnTo>
                  <a:lnTo>
                    <a:pt x="101" y="350"/>
                  </a:lnTo>
                  <a:lnTo>
                    <a:pt x="91" y="365"/>
                  </a:lnTo>
                  <a:lnTo>
                    <a:pt x="77" y="374"/>
                  </a:lnTo>
                  <a:lnTo>
                    <a:pt x="67" y="389"/>
                  </a:lnTo>
                  <a:lnTo>
                    <a:pt x="53" y="403"/>
                  </a:lnTo>
                  <a:lnTo>
                    <a:pt x="43" y="418"/>
                  </a:lnTo>
                  <a:lnTo>
                    <a:pt x="43" y="432"/>
                  </a:lnTo>
                  <a:lnTo>
                    <a:pt x="58" y="442"/>
                  </a:lnTo>
                  <a:lnTo>
                    <a:pt x="62" y="456"/>
                  </a:lnTo>
                  <a:lnTo>
                    <a:pt x="77" y="461"/>
                  </a:lnTo>
                  <a:lnTo>
                    <a:pt x="91" y="466"/>
                  </a:lnTo>
                  <a:lnTo>
                    <a:pt x="106" y="466"/>
                  </a:lnTo>
                  <a:lnTo>
                    <a:pt x="120" y="475"/>
                  </a:lnTo>
                  <a:lnTo>
                    <a:pt x="115" y="490"/>
                  </a:lnTo>
                  <a:lnTo>
                    <a:pt x="110" y="504"/>
                  </a:lnTo>
                  <a:lnTo>
                    <a:pt x="106" y="518"/>
                  </a:lnTo>
                  <a:lnTo>
                    <a:pt x="101" y="533"/>
                  </a:lnTo>
                  <a:lnTo>
                    <a:pt x="96" y="547"/>
                  </a:lnTo>
                  <a:lnTo>
                    <a:pt x="86" y="562"/>
                  </a:lnTo>
                  <a:lnTo>
                    <a:pt x="86" y="576"/>
                  </a:lnTo>
                  <a:lnTo>
                    <a:pt x="77" y="590"/>
                  </a:lnTo>
                  <a:lnTo>
                    <a:pt x="72" y="605"/>
                  </a:lnTo>
                  <a:lnTo>
                    <a:pt x="62" y="619"/>
                  </a:lnTo>
                  <a:lnTo>
                    <a:pt x="53" y="634"/>
                  </a:lnTo>
                  <a:lnTo>
                    <a:pt x="43" y="648"/>
                  </a:lnTo>
                  <a:lnTo>
                    <a:pt x="43" y="662"/>
                  </a:lnTo>
                  <a:lnTo>
                    <a:pt x="43" y="677"/>
                  </a:lnTo>
                  <a:lnTo>
                    <a:pt x="38" y="691"/>
                  </a:lnTo>
                  <a:lnTo>
                    <a:pt x="38" y="706"/>
                  </a:lnTo>
                  <a:lnTo>
                    <a:pt x="38" y="720"/>
                  </a:lnTo>
                  <a:lnTo>
                    <a:pt x="38" y="734"/>
                  </a:lnTo>
                  <a:lnTo>
                    <a:pt x="53" y="744"/>
                  </a:lnTo>
                  <a:lnTo>
                    <a:pt x="53" y="758"/>
                  </a:lnTo>
                  <a:lnTo>
                    <a:pt x="62" y="773"/>
                  </a:lnTo>
                  <a:lnTo>
                    <a:pt x="72" y="787"/>
                  </a:lnTo>
                  <a:lnTo>
                    <a:pt x="82" y="802"/>
                  </a:lnTo>
                  <a:lnTo>
                    <a:pt x="82" y="816"/>
                  </a:lnTo>
                  <a:lnTo>
                    <a:pt x="82" y="830"/>
                  </a:lnTo>
                  <a:lnTo>
                    <a:pt x="67" y="835"/>
                  </a:lnTo>
                  <a:lnTo>
                    <a:pt x="53" y="845"/>
                  </a:lnTo>
                  <a:lnTo>
                    <a:pt x="38" y="854"/>
                  </a:lnTo>
                  <a:lnTo>
                    <a:pt x="34" y="869"/>
                  </a:lnTo>
                  <a:lnTo>
                    <a:pt x="48" y="878"/>
                  </a:lnTo>
                  <a:lnTo>
                    <a:pt x="62" y="888"/>
                  </a:lnTo>
                  <a:lnTo>
                    <a:pt x="82" y="898"/>
                  </a:lnTo>
                  <a:lnTo>
                    <a:pt x="77" y="912"/>
                  </a:lnTo>
                  <a:lnTo>
                    <a:pt x="62" y="922"/>
                  </a:lnTo>
                  <a:lnTo>
                    <a:pt x="62" y="936"/>
                  </a:lnTo>
                  <a:lnTo>
                    <a:pt x="58" y="950"/>
                  </a:lnTo>
                  <a:lnTo>
                    <a:pt x="53" y="965"/>
                  </a:lnTo>
                  <a:lnTo>
                    <a:pt x="53" y="979"/>
                  </a:lnTo>
                  <a:lnTo>
                    <a:pt x="58" y="994"/>
                  </a:lnTo>
                  <a:lnTo>
                    <a:pt x="72" y="1008"/>
                  </a:lnTo>
                  <a:lnTo>
                    <a:pt x="72" y="1022"/>
                  </a:lnTo>
                  <a:lnTo>
                    <a:pt x="77" y="1037"/>
                  </a:lnTo>
                  <a:lnTo>
                    <a:pt x="77" y="1051"/>
                  </a:lnTo>
                  <a:lnTo>
                    <a:pt x="77" y="1066"/>
                  </a:lnTo>
                  <a:lnTo>
                    <a:pt x="77" y="1080"/>
                  </a:lnTo>
                  <a:lnTo>
                    <a:pt x="77" y="1094"/>
                  </a:lnTo>
                  <a:lnTo>
                    <a:pt x="77" y="1109"/>
                  </a:lnTo>
                  <a:lnTo>
                    <a:pt x="77" y="1123"/>
                  </a:lnTo>
                  <a:lnTo>
                    <a:pt x="77" y="1138"/>
                  </a:lnTo>
                  <a:lnTo>
                    <a:pt x="77" y="1152"/>
                  </a:lnTo>
                  <a:lnTo>
                    <a:pt x="77" y="1166"/>
                  </a:lnTo>
                  <a:lnTo>
                    <a:pt x="77" y="1181"/>
                  </a:lnTo>
                  <a:lnTo>
                    <a:pt x="77" y="1195"/>
                  </a:lnTo>
                  <a:lnTo>
                    <a:pt x="77" y="1210"/>
                  </a:lnTo>
                  <a:lnTo>
                    <a:pt x="77" y="1224"/>
                  </a:lnTo>
                </a:path>
              </a:pathLst>
            </a:custGeom>
            <a:noFill/>
            <a:ln w="127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a:buClr>
                  <a:srgbClr val="6B9F25"/>
                </a:buClr>
              </a:pPr>
              <a:endParaRPr lang="en-US" sz="3200">
                <a:solidFill>
                  <a:prstClr val="black"/>
                </a:solidFill>
              </a:endParaRPr>
            </a:p>
          </p:txBody>
        </p:sp>
      </p:grpSp>
      <p:sp>
        <p:nvSpPr>
          <p:cNvPr id="233" name="Rectangle 237"/>
          <p:cNvSpPr>
            <a:spLocks noChangeArrowheads="1"/>
          </p:cNvSpPr>
          <p:nvPr/>
        </p:nvSpPr>
        <p:spPr bwMode="auto">
          <a:xfrm>
            <a:off x="1328616" y="4229102"/>
            <a:ext cx="2032000" cy="1227687"/>
          </a:xfrm>
          <a:prstGeom prst="rect">
            <a:avLst/>
          </a:prstGeom>
          <a:solidFill>
            <a:srgbClr val="00B0F0"/>
          </a:solidFill>
          <a:ln w="19050">
            <a:solidFill>
              <a:srgbClr val="000000"/>
            </a:solidFill>
            <a:miter lim="800000"/>
            <a:headEnd/>
            <a:tailEnd/>
          </a:ln>
        </p:spPr>
        <p:txBody>
          <a:bodyPr lIns="120651" tIns="59267" rIns="120651" bIns="59267">
            <a:spAutoFit/>
          </a:bodyPr>
          <a:lstStyle/>
          <a:p>
            <a:pPr>
              <a:buClr>
                <a:srgbClr val="6B9F25"/>
              </a:buClr>
            </a:pPr>
            <a:r>
              <a:rPr lang="en-US" sz="1200" b="1" u="sng">
                <a:solidFill>
                  <a:prstClr val="black"/>
                </a:solidFill>
              </a:rPr>
              <a:t>Memphis</a:t>
            </a:r>
          </a:p>
          <a:p>
            <a:pPr>
              <a:buClr>
                <a:srgbClr val="6B9F25"/>
              </a:buClr>
            </a:pPr>
            <a:r>
              <a:rPr lang="en-US" sz="1200">
                <a:solidFill>
                  <a:prstClr val="black"/>
                </a:solidFill>
              </a:rPr>
              <a:t>One Commerce Square</a:t>
            </a:r>
          </a:p>
          <a:p>
            <a:pPr>
              <a:buClr>
                <a:srgbClr val="6B9F25"/>
              </a:buClr>
            </a:pPr>
            <a:r>
              <a:rPr lang="en-US" sz="1200">
                <a:solidFill>
                  <a:prstClr val="black"/>
                </a:solidFill>
              </a:rPr>
              <a:t>40 South Main St, </a:t>
            </a:r>
            <a:r>
              <a:rPr lang="en-US" sz="1200" err="1">
                <a:solidFill>
                  <a:prstClr val="black"/>
                </a:solidFill>
              </a:rPr>
              <a:t>Ste</a:t>
            </a:r>
            <a:r>
              <a:rPr lang="en-US" sz="1200">
                <a:solidFill>
                  <a:prstClr val="black"/>
                </a:solidFill>
              </a:rPr>
              <a:t> 500</a:t>
            </a:r>
          </a:p>
          <a:p>
            <a:pPr>
              <a:buClr>
                <a:srgbClr val="6B9F25"/>
              </a:buClr>
            </a:pPr>
            <a:r>
              <a:rPr lang="en-US" sz="1200">
                <a:solidFill>
                  <a:prstClr val="black"/>
                </a:solidFill>
              </a:rPr>
              <a:t>Memphis, TN 38103-1820</a:t>
            </a:r>
          </a:p>
          <a:p>
            <a:pPr>
              <a:buClr>
                <a:srgbClr val="6B9F25"/>
              </a:buClr>
            </a:pPr>
            <a:r>
              <a:rPr lang="en-US" sz="1200">
                <a:solidFill>
                  <a:prstClr val="black"/>
                </a:solidFill>
              </a:rPr>
              <a:t>Telephone:  901-543-6077</a:t>
            </a:r>
          </a:p>
          <a:p>
            <a:pPr>
              <a:buClr>
                <a:srgbClr val="6B9F25"/>
              </a:buClr>
            </a:pPr>
            <a:r>
              <a:rPr lang="en-US" sz="1200">
                <a:solidFill>
                  <a:prstClr val="black"/>
                </a:solidFill>
              </a:rPr>
              <a:t>Fax:             901-543-6039</a:t>
            </a:r>
            <a:endParaRPr lang="en-US" sz="1600">
              <a:solidFill>
                <a:prstClr val="black"/>
              </a:solidFill>
            </a:endParaRPr>
          </a:p>
        </p:txBody>
      </p:sp>
      <p:sp>
        <p:nvSpPr>
          <p:cNvPr id="235" name="Rectangle 24"/>
          <p:cNvSpPr>
            <a:spLocks noChangeArrowheads="1"/>
          </p:cNvSpPr>
          <p:nvPr/>
        </p:nvSpPr>
        <p:spPr bwMode="auto">
          <a:xfrm>
            <a:off x="3751388" y="4191000"/>
            <a:ext cx="2110153" cy="1227687"/>
          </a:xfrm>
          <a:prstGeom prst="rect">
            <a:avLst/>
          </a:prstGeom>
          <a:solidFill>
            <a:srgbClr val="FCFEB9"/>
          </a:solidFill>
          <a:ln w="19050">
            <a:solidFill>
              <a:srgbClr val="000000"/>
            </a:solidFill>
            <a:miter lim="800000"/>
            <a:headEnd/>
            <a:tailEnd/>
          </a:ln>
        </p:spPr>
        <p:txBody>
          <a:bodyPr lIns="120651" tIns="59267" rIns="120651" bIns="59267">
            <a:spAutoFit/>
          </a:bodyPr>
          <a:lstStyle/>
          <a:p>
            <a:pPr>
              <a:buClr>
                <a:srgbClr val="6B9F25"/>
              </a:buClr>
            </a:pPr>
            <a:r>
              <a:rPr lang="en-US" sz="1200" b="1" u="sng">
                <a:solidFill>
                  <a:prstClr val="black"/>
                </a:solidFill>
              </a:rPr>
              <a:t>Nashville</a:t>
            </a:r>
            <a:endParaRPr lang="en-US" sz="1200" b="1">
              <a:solidFill>
                <a:prstClr val="black"/>
              </a:solidFill>
            </a:endParaRPr>
          </a:p>
          <a:p>
            <a:pPr>
              <a:buClr>
                <a:srgbClr val="6B9F25"/>
              </a:buClr>
            </a:pPr>
            <a:endParaRPr lang="en-US" sz="1200">
              <a:solidFill>
                <a:prstClr val="black"/>
              </a:solidFill>
            </a:endParaRPr>
          </a:p>
          <a:p>
            <a:pPr>
              <a:buClr>
                <a:srgbClr val="6B9F25"/>
              </a:buClr>
            </a:pPr>
            <a:r>
              <a:rPr lang="en-US" sz="1200">
                <a:solidFill>
                  <a:prstClr val="black"/>
                </a:solidFill>
              </a:rPr>
              <a:t>220 French Landing Dr..</a:t>
            </a:r>
          </a:p>
          <a:p>
            <a:pPr>
              <a:buClr>
                <a:srgbClr val="6B9F25"/>
              </a:buClr>
            </a:pPr>
            <a:r>
              <a:rPr lang="en-US" sz="1200">
                <a:solidFill>
                  <a:prstClr val="black"/>
                </a:solidFill>
              </a:rPr>
              <a:t>Nashville, TN 37228</a:t>
            </a:r>
          </a:p>
          <a:p>
            <a:pPr>
              <a:buClr>
                <a:srgbClr val="6B9F25"/>
              </a:buClr>
            </a:pPr>
            <a:r>
              <a:rPr lang="en-US" sz="1200">
                <a:solidFill>
                  <a:prstClr val="black"/>
                </a:solidFill>
              </a:rPr>
              <a:t>Telephone: 615-741-1383</a:t>
            </a:r>
          </a:p>
          <a:p>
            <a:pPr>
              <a:buClr>
                <a:srgbClr val="6B9F25"/>
              </a:buClr>
            </a:pPr>
            <a:r>
              <a:rPr lang="en-US" sz="1200">
                <a:solidFill>
                  <a:prstClr val="black"/>
                </a:solidFill>
              </a:rPr>
              <a:t>Fax:            615-253-2480</a:t>
            </a:r>
            <a:endParaRPr lang="en-US" sz="1333">
              <a:solidFill>
                <a:prstClr val="black"/>
              </a:solidFill>
            </a:endParaRPr>
          </a:p>
        </p:txBody>
      </p:sp>
      <p:sp>
        <p:nvSpPr>
          <p:cNvPr id="236" name="Rectangle 227"/>
          <p:cNvSpPr>
            <a:spLocks noChangeArrowheads="1"/>
          </p:cNvSpPr>
          <p:nvPr/>
        </p:nvSpPr>
        <p:spPr bwMode="auto">
          <a:xfrm>
            <a:off x="6252310" y="4191000"/>
            <a:ext cx="1984532" cy="1227687"/>
          </a:xfrm>
          <a:prstGeom prst="rect">
            <a:avLst/>
          </a:prstGeom>
          <a:solidFill>
            <a:srgbClr val="FCD1C1"/>
          </a:solidFill>
          <a:ln w="19050">
            <a:solidFill>
              <a:srgbClr val="000000"/>
            </a:solidFill>
            <a:miter lim="800000"/>
            <a:headEnd/>
            <a:tailEnd/>
          </a:ln>
        </p:spPr>
        <p:txBody>
          <a:bodyPr wrap="square" lIns="120651" tIns="59267" rIns="120651" bIns="59267">
            <a:spAutoFit/>
          </a:bodyPr>
          <a:lstStyle/>
          <a:p>
            <a:pPr>
              <a:buClr>
                <a:srgbClr val="6B9F25"/>
              </a:buClr>
            </a:pPr>
            <a:r>
              <a:rPr lang="en-US" sz="1200" b="1" u="sng">
                <a:solidFill>
                  <a:prstClr val="black"/>
                </a:solidFill>
              </a:rPr>
              <a:t>Cookeville</a:t>
            </a:r>
          </a:p>
          <a:p>
            <a:pPr>
              <a:buClr>
                <a:srgbClr val="6B9F25"/>
              </a:buClr>
            </a:pPr>
            <a:endParaRPr lang="en-US" sz="1200">
              <a:solidFill>
                <a:prstClr val="black"/>
              </a:solidFill>
            </a:endParaRPr>
          </a:p>
          <a:p>
            <a:pPr>
              <a:buClr>
                <a:srgbClr val="6B9F25"/>
              </a:buClr>
            </a:pPr>
            <a:r>
              <a:rPr lang="en-US" sz="1200">
                <a:solidFill>
                  <a:prstClr val="black"/>
                </a:solidFill>
              </a:rPr>
              <a:t>PO Box 678</a:t>
            </a:r>
          </a:p>
          <a:p>
            <a:pPr>
              <a:buClr>
                <a:srgbClr val="6B9F25"/>
              </a:buClr>
            </a:pPr>
            <a:r>
              <a:rPr lang="en-US" sz="1200">
                <a:solidFill>
                  <a:prstClr val="black"/>
                </a:solidFill>
              </a:rPr>
              <a:t>Cookeville, TN 38503</a:t>
            </a:r>
          </a:p>
          <a:p>
            <a:pPr>
              <a:buClr>
                <a:srgbClr val="6B9F25"/>
              </a:buClr>
            </a:pPr>
            <a:r>
              <a:rPr lang="en-US" sz="1200">
                <a:solidFill>
                  <a:prstClr val="black"/>
                </a:solidFill>
              </a:rPr>
              <a:t>Telephone: 931-520-4290</a:t>
            </a:r>
          </a:p>
          <a:p>
            <a:pPr>
              <a:buClr>
                <a:srgbClr val="6B9F25"/>
              </a:buClr>
            </a:pPr>
            <a:r>
              <a:rPr lang="en-US" sz="1200">
                <a:solidFill>
                  <a:prstClr val="black"/>
                </a:solidFill>
              </a:rPr>
              <a:t>Fax:            931-520-4316</a:t>
            </a:r>
          </a:p>
        </p:txBody>
      </p:sp>
      <p:sp>
        <p:nvSpPr>
          <p:cNvPr id="237" name="Rectangle 231"/>
          <p:cNvSpPr>
            <a:spLocks noChangeArrowheads="1"/>
          </p:cNvSpPr>
          <p:nvPr/>
        </p:nvSpPr>
        <p:spPr bwMode="auto">
          <a:xfrm>
            <a:off x="8675080" y="4191000"/>
            <a:ext cx="2110153" cy="1227687"/>
          </a:xfrm>
          <a:prstGeom prst="rect">
            <a:avLst/>
          </a:prstGeom>
          <a:solidFill>
            <a:srgbClr val="FF6600"/>
          </a:solidFill>
          <a:ln w="19050">
            <a:solidFill>
              <a:srgbClr val="000000"/>
            </a:solidFill>
            <a:miter lim="800000"/>
            <a:headEnd/>
            <a:tailEnd/>
          </a:ln>
        </p:spPr>
        <p:txBody>
          <a:bodyPr lIns="120651" tIns="59267" rIns="120651" bIns="59267">
            <a:spAutoFit/>
          </a:bodyPr>
          <a:lstStyle/>
          <a:p>
            <a:pPr>
              <a:buClr>
                <a:srgbClr val="6B9F25"/>
              </a:buClr>
            </a:pPr>
            <a:r>
              <a:rPr lang="en-US" sz="1200" b="1" u="sng">
                <a:solidFill>
                  <a:prstClr val="black"/>
                </a:solidFill>
              </a:rPr>
              <a:t>Knoxville</a:t>
            </a:r>
          </a:p>
          <a:p>
            <a:pPr>
              <a:buClr>
                <a:srgbClr val="6B9F25"/>
              </a:buClr>
            </a:pPr>
            <a:endParaRPr lang="en-US" sz="1200">
              <a:solidFill>
                <a:prstClr val="black"/>
              </a:solidFill>
            </a:endParaRPr>
          </a:p>
          <a:p>
            <a:pPr>
              <a:buClr>
                <a:srgbClr val="6B9F25"/>
              </a:buClr>
            </a:pPr>
            <a:r>
              <a:rPr lang="en-US" sz="1200">
                <a:solidFill>
                  <a:prstClr val="black"/>
                </a:solidFill>
              </a:rPr>
              <a:t>520 Summit Hill, Suite 103</a:t>
            </a:r>
          </a:p>
          <a:p>
            <a:pPr>
              <a:buClr>
                <a:srgbClr val="6B9F25"/>
              </a:buClr>
            </a:pPr>
            <a:r>
              <a:rPr lang="en-US" sz="1200">
                <a:solidFill>
                  <a:prstClr val="black"/>
                </a:solidFill>
              </a:rPr>
              <a:t>Knoxville, TN 37902</a:t>
            </a:r>
          </a:p>
          <a:p>
            <a:pPr>
              <a:buClr>
                <a:srgbClr val="6B9F25"/>
              </a:buClr>
            </a:pPr>
            <a:r>
              <a:rPr lang="en-US" sz="1200">
                <a:solidFill>
                  <a:prstClr val="black"/>
                </a:solidFill>
              </a:rPr>
              <a:t>Telephone: 865-594-5177</a:t>
            </a:r>
          </a:p>
          <a:p>
            <a:pPr>
              <a:buClr>
                <a:srgbClr val="6B9F25"/>
              </a:buClr>
            </a:pPr>
            <a:r>
              <a:rPr lang="en-US" sz="1200">
                <a:solidFill>
                  <a:prstClr val="black"/>
                </a:solidFill>
              </a:rPr>
              <a:t>Fax:            865-594-5172</a:t>
            </a:r>
          </a:p>
        </p:txBody>
      </p:sp>
      <p:sp>
        <p:nvSpPr>
          <p:cNvPr id="238" name="Rectangle 233"/>
          <p:cNvSpPr>
            <a:spLocks noChangeArrowheads="1"/>
          </p:cNvSpPr>
          <p:nvPr/>
        </p:nvSpPr>
        <p:spPr bwMode="auto">
          <a:xfrm>
            <a:off x="8675080" y="5403849"/>
            <a:ext cx="2110153" cy="1227687"/>
          </a:xfrm>
          <a:prstGeom prst="rect">
            <a:avLst/>
          </a:prstGeom>
          <a:solidFill>
            <a:srgbClr val="FFCC99"/>
          </a:solidFill>
          <a:ln w="19050">
            <a:solidFill>
              <a:srgbClr val="000000"/>
            </a:solidFill>
            <a:miter lim="800000"/>
            <a:headEnd/>
            <a:tailEnd/>
          </a:ln>
        </p:spPr>
        <p:txBody>
          <a:bodyPr lIns="120651" tIns="59267" rIns="120651" bIns="59267">
            <a:spAutoFit/>
          </a:bodyPr>
          <a:lstStyle/>
          <a:p>
            <a:pPr>
              <a:buClr>
                <a:srgbClr val="6B9F25"/>
              </a:buClr>
            </a:pPr>
            <a:r>
              <a:rPr lang="en-US" sz="1200" b="1" u="sng">
                <a:solidFill>
                  <a:prstClr val="black"/>
                </a:solidFill>
              </a:rPr>
              <a:t>Gray</a:t>
            </a:r>
          </a:p>
          <a:p>
            <a:pPr>
              <a:buClr>
                <a:srgbClr val="6B9F25"/>
              </a:buClr>
            </a:pPr>
            <a:endParaRPr lang="en-US" sz="1200">
              <a:solidFill>
                <a:prstClr val="black"/>
              </a:solidFill>
            </a:endParaRPr>
          </a:p>
          <a:p>
            <a:pPr>
              <a:buClr>
                <a:srgbClr val="6B9F25"/>
              </a:buClr>
            </a:pPr>
            <a:r>
              <a:rPr lang="en-US" sz="1200">
                <a:solidFill>
                  <a:prstClr val="black"/>
                </a:solidFill>
              </a:rPr>
              <a:t>5788 Bobby Hicks Highway</a:t>
            </a:r>
          </a:p>
          <a:p>
            <a:pPr>
              <a:buClr>
                <a:srgbClr val="6B9F25"/>
              </a:buClr>
            </a:pPr>
            <a:r>
              <a:rPr lang="en-US" sz="1200">
                <a:solidFill>
                  <a:prstClr val="black"/>
                </a:solidFill>
              </a:rPr>
              <a:t>Gray, TN 37615-3190</a:t>
            </a:r>
          </a:p>
          <a:p>
            <a:pPr>
              <a:buClr>
                <a:srgbClr val="6B9F25"/>
              </a:buClr>
            </a:pPr>
            <a:r>
              <a:rPr lang="en-US" sz="1200">
                <a:solidFill>
                  <a:prstClr val="black"/>
                </a:solidFill>
              </a:rPr>
              <a:t>Telephone: 423-854-5160</a:t>
            </a:r>
          </a:p>
          <a:p>
            <a:pPr>
              <a:buClr>
                <a:srgbClr val="6B9F25"/>
              </a:buClr>
            </a:pPr>
            <a:r>
              <a:rPr lang="en-US" sz="1200">
                <a:solidFill>
                  <a:prstClr val="black"/>
                </a:solidFill>
              </a:rPr>
              <a:t>Fax:            423-239-7844</a:t>
            </a:r>
          </a:p>
        </p:txBody>
      </p:sp>
      <p:sp>
        <p:nvSpPr>
          <p:cNvPr id="239" name="Rectangle 229"/>
          <p:cNvSpPr>
            <a:spLocks noChangeArrowheads="1"/>
          </p:cNvSpPr>
          <p:nvPr/>
        </p:nvSpPr>
        <p:spPr bwMode="auto">
          <a:xfrm>
            <a:off x="6252308" y="5403851"/>
            <a:ext cx="2032000" cy="1227687"/>
          </a:xfrm>
          <a:prstGeom prst="rect">
            <a:avLst/>
          </a:prstGeom>
          <a:solidFill>
            <a:srgbClr val="FFCC00"/>
          </a:solidFill>
          <a:ln w="19050">
            <a:solidFill>
              <a:srgbClr val="000000"/>
            </a:solidFill>
            <a:miter lim="800000"/>
            <a:headEnd/>
            <a:tailEnd/>
          </a:ln>
        </p:spPr>
        <p:txBody>
          <a:bodyPr lIns="120651" tIns="59267" rIns="120651" bIns="59267">
            <a:spAutoFit/>
          </a:bodyPr>
          <a:lstStyle/>
          <a:p>
            <a:pPr>
              <a:buClr>
                <a:srgbClr val="6B9F25"/>
              </a:buClr>
            </a:pPr>
            <a:r>
              <a:rPr lang="en-US" sz="1200" b="1" u="sng">
                <a:solidFill>
                  <a:prstClr val="black"/>
                </a:solidFill>
              </a:rPr>
              <a:t>Chattanooga</a:t>
            </a:r>
          </a:p>
          <a:p>
            <a:pPr>
              <a:buClr>
                <a:srgbClr val="6B9F25"/>
              </a:buClr>
            </a:pPr>
            <a:r>
              <a:rPr lang="en-US" sz="1200">
                <a:solidFill>
                  <a:prstClr val="black"/>
                </a:solidFill>
              </a:rPr>
              <a:t>1301 Riverfront Pkwy</a:t>
            </a:r>
          </a:p>
          <a:p>
            <a:pPr>
              <a:buClr>
                <a:srgbClr val="6B9F25"/>
              </a:buClr>
            </a:pPr>
            <a:r>
              <a:rPr lang="en-US" sz="1200">
                <a:solidFill>
                  <a:prstClr val="black"/>
                </a:solidFill>
              </a:rPr>
              <a:t>Suite 202</a:t>
            </a:r>
          </a:p>
          <a:p>
            <a:pPr>
              <a:buClr>
                <a:srgbClr val="6B9F25"/>
              </a:buClr>
            </a:pPr>
            <a:r>
              <a:rPr lang="en-US" sz="1200">
                <a:solidFill>
                  <a:prstClr val="black"/>
                </a:solidFill>
              </a:rPr>
              <a:t>Chattanooga, TN 37402</a:t>
            </a:r>
          </a:p>
          <a:p>
            <a:pPr>
              <a:buClr>
                <a:srgbClr val="6B9F25"/>
              </a:buClr>
            </a:pPr>
            <a:r>
              <a:rPr lang="en-US" sz="1200">
                <a:solidFill>
                  <a:prstClr val="black"/>
                </a:solidFill>
              </a:rPr>
              <a:t>Telephone: 423-634-6422</a:t>
            </a:r>
          </a:p>
          <a:p>
            <a:pPr>
              <a:buClr>
                <a:srgbClr val="6B9F25"/>
              </a:buClr>
            </a:pPr>
            <a:r>
              <a:rPr lang="en-US" sz="1200">
                <a:solidFill>
                  <a:prstClr val="black"/>
                </a:solidFill>
              </a:rPr>
              <a:t>Fax:            423-634-3115</a:t>
            </a:r>
          </a:p>
        </p:txBody>
      </p:sp>
      <p:sp>
        <p:nvSpPr>
          <p:cNvPr id="240" name="Rectangle 26"/>
          <p:cNvSpPr>
            <a:spLocks noChangeArrowheads="1"/>
          </p:cNvSpPr>
          <p:nvPr/>
        </p:nvSpPr>
        <p:spPr bwMode="auto">
          <a:xfrm>
            <a:off x="3751387" y="5403849"/>
            <a:ext cx="2175280" cy="1227687"/>
          </a:xfrm>
          <a:prstGeom prst="rect">
            <a:avLst/>
          </a:prstGeom>
          <a:solidFill>
            <a:srgbClr val="A3F25F"/>
          </a:solidFill>
          <a:ln w="19050">
            <a:solidFill>
              <a:srgbClr val="000000"/>
            </a:solidFill>
            <a:miter lim="800000"/>
            <a:headEnd/>
            <a:tailEnd/>
          </a:ln>
        </p:spPr>
        <p:txBody>
          <a:bodyPr wrap="square" lIns="120651" tIns="59267" rIns="120651" bIns="59267">
            <a:spAutoFit/>
          </a:bodyPr>
          <a:lstStyle/>
          <a:p>
            <a:pPr>
              <a:buClr>
                <a:srgbClr val="6B9F25"/>
              </a:buClr>
            </a:pPr>
            <a:r>
              <a:rPr lang="en-US" sz="1200" b="1" u="sng">
                <a:solidFill>
                  <a:prstClr val="black"/>
                </a:solidFill>
              </a:rPr>
              <a:t>Murfreesboro</a:t>
            </a:r>
          </a:p>
          <a:p>
            <a:pPr>
              <a:buClr>
                <a:srgbClr val="6B9F25"/>
              </a:buClr>
            </a:pPr>
            <a:endParaRPr lang="en-US" sz="1200">
              <a:solidFill>
                <a:prstClr val="black"/>
              </a:solidFill>
            </a:endParaRPr>
          </a:p>
          <a:p>
            <a:pPr>
              <a:buClr>
                <a:srgbClr val="6B9F25"/>
              </a:buClr>
            </a:pPr>
            <a:r>
              <a:rPr lang="en-US" sz="1200">
                <a:solidFill>
                  <a:prstClr val="black"/>
                </a:solidFill>
              </a:rPr>
              <a:t>845 Esther Lane</a:t>
            </a:r>
          </a:p>
          <a:p>
            <a:pPr>
              <a:buClr>
                <a:srgbClr val="6B9F25"/>
              </a:buClr>
            </a:pPr>
            <a:r>
              <a:rPr lang="en-US" sz="1200">
                <a:solidFill>
                  <a:prstClr val="black"/>
                </a:solidFill>
              </a:rPr>
              <a:t>Murfreesboro, TN 37219</a:t>
            </a:r>
          </a:p>
          <a:p>
            <a:pPr>
              <a:buClr>
                <a:srgbClr val="6B9F25"/>
              </a:buClr>
            </a:pPr>
            <a:r>
              <a:rPr lang="en-US" sz="1200">
                <a:solidFill>
                  <a:prstClr val="black"/>
                </a:solidFill>
              </a:rPr>
              <a:t>Telephone: 615-848-6743</a:t>
            </a:r>
          </a:p>
          <a:p>
            <a:pPr>
              <a:buClr>
                <a:srgbClr val="6B9F25"/>
              </a:buClr>
            </a:pPr>
            <a:r>
              <a:rPr lang="en-US" sz="1200">
                <a:solidFill>
                  <a:prstClr val="black"/>
                </a:solidFill>
              </a:rPr>
              <a:t>Fax:            615-217-9378</a:t>
            </a:r>
          </a:p>
        </p:txBody>
      </p:sp>
      <p:sp>
        <p:nvSpPr>
          <p:cNvPr id="241" name="Rectangle 239"/>
          <p:cNvSpPr>
            <a:spLocks noChangeArrowheads="1"/>
          </p:cNvSpPr>
          <p:nvPr/>
        </p:nvSpPr>
        <p:spPr bwMode="auto">
          <a:xfrm>
            <a:off x="1328616" y="5417737"/>
            <a:ext cx="2032000" cy="1227687"/>
          </a:xfrm>
          <a:prstGeom prst="rect">
            <a:avLst/>
          </a:prstGeom>
          <a:solidFill>
            <a:srgbClr val="F76681"/>
          </a:solidFill>
          <a:ln w="19050">
            <a:solidFill>
              <a:srgbClr val="000000"/>
            </a:solidFill>
            <a:miter lim="800000"/>
            <a:headEnd/>
            <a:tailEnd/>
          </a:ln>
        </p:spPr>
        <p:txBody>
          <a:bodyPr lIns="120651" tIns="59267" rIns="120651" bIns="59267">
            <a:spAutoFit/>
          </a:bodyPr>
          <a:lstStyle/>
          <a:p>
            <a:pPr>
              <a:buClr>
                <a:srgbClr val="6B9F25"/>
              </a:buClr>
            </a:pPr>
            <a:r>
              <a:rPr lang="en-US" sz="1200" b="1" u="sng">
                <a:solidFill>
                  <a:prstClr val="black"/>
                </a:solidFill>
              </a:rPr>
              <a:t>Jackson</a:t>
            </a:r>
          </a:p>
          <a:p>
            <a:pPr>
              <a:buClr>
                <a:srgbClr val="6B9F25"/>
              </a:buClr>
            </a:pPr>
            <a:endParaRPr lang="en-US" sz="1200">
              <a:solidFill>
                <a:prstClr val="black"/>
              </a:solidFill>
            </a:endParaRPr>
          </a:p>
          <a:p>
            <a:pPr>
              <a:buClr>
                <a:srgbClr val="6B9F25"/>
              </a:buClr>
            </a:pPr>
            <a:r>
              <a:rPr lang="en-US" sz="1200">
                <a:solidFill>
                  <a:prstClr val="black"/>
                </a:solidFill>
              </a:rPr>
              <a:t>225 Dr. MLK Drive, 1</a:t>
            </a:r>
            <a:r>
              <a:rPr lang="en-US" sz="1200" baseline="30000">
                <a:solidFill>
                  <a:prstClr val="black"/>
                </a:solidFill>
              </a:rPr>
              <a:t>st</a:t>
            </a:r>
            <a:r>
              <a:rPr lang="en-US" sz="1200">
                <a:solidFill>
                  <a:prstClr val="black"/>
                </a:solidFill>
              </a:rPr>
              <a:t> Fl</a:t>
            </a:r>
          </a:p>
          <a:p>
            <a:pPr>
              <a:buClr>
                <a:srgbClr val="6B9F25"/>
              </a:buClr>
            </a:pPr>
            <a:r>
              <a:rPr lang="en-US" sz="1200">
                <a:solidFill>
                  <a:prstClr val="black"/>
                </a:solidFill>
              </a:rPr>
              <a:t>Jackson, TN 38301-6985</a:t>
            </a:r>
          </a:p>
          <a:p>
            <a:pPr>
              <a:buClr>
                <a:srgbClr val="6B9F25"/>
              </a:buClr>
            </a:pPr>
            <a:r>
              <a:rPr lang="en-US" sz="1200">
                <a:solidFill>
                  <a:prstClr val="black"/>
                </a:solidFill>
              </a:rPr>
              <a:t>Telephone: 731-423-5646</a:t>
            </a:r>
          </a:p>
          <a:p>
            <a:pPr>
              <a:buClr>
                <a:srgbClr val="6B9F25"/>
              </a:buClr>
            </a:pPr>
            <a:r>
              <a:rPr lang="en-US" sz="1200">
                <a:solidFill>
                  <a:prstClr val="black"/>
                </a:solidFill>
              </a:rPr>
              <a:t>Fax:            731-265-7022</a:t>
            </a:r>
          </a:p>
        </p:txBody>
      </p:sp>
      <p:sp>
        <p:nvSpPr>
          <p:cNvPr id="218" name="Rectangle 2"/>
          <p:cNvSpPr>
            <a:spLocks noChangeArrowheads="1"/>
          </p:cNvSpPr>
          <p:nvPr/>
        </p:nvSpPr>
        <p:spPr bwMode="auto">
          <a:xfrm>
            <a:off x="0" y="152401"/>
            <a:ext cx="11853333" cy="1596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20651" tIns="59267" rIns="120651" bIns="59267">
            <a:spAutoFit/>
          </a:bodyPr>
          <a:lstStyle/>
          <a:p>
            <a:pPr algn="ctr" eaLnBrk="0" hangingPunct="0">
              <a:lnSpc>
                <a:spcPct val="100000"/>
              </a:lnSpc>
              <a:spcBef>
                <a:spcPct val="0"/>
              </a:spcBef>
              <a:buClrTx/>
              <a:buFontTx/>
              <a:buNone/>
            </a:pPr>
            <a:r>
              <a:rPr lang="en-US" sz="3733" b="1">
                <a:solidFill>
                  <a:prstClr val="black"/>
                </a:solidFill>
                <a:latin typeface="Open Sans" panose="020B0606030504020204" pitchFamily="34" charset="0"/>
                <a:ea typeface="Open Sans" panose="020B0606030504020204" pitchFamily="34" charset="0"/>
                <a:cs typeface="Open Sans" panose="020B0606030504020204" pitchFamily="34" charset="0"/>
              </a:rPr>
              <a:t>Bureau of Workers’ Compensation Offices</a:t>
            </a:r>
          </a:p>
          <a:p>
            <a:pPr algn="ctr" eaLnBrk="0" hangingPunct="0">
              <a:lnSpc>
                <a:spcPct val="100000"/>
              </a:lnSpc>
              <a:spcBef>
                <a:spcPct val="0"/>
              </a:spcBef>
              <a:buClrTx/>
              <a:buFontTx/>
              <a:buNone/>
            </a:pPr>
            <a:r>
              <a:rPr lang="en-US" sz="3733" b="1">
                <a:solidFill>
                  <a:srgbClr val="FF0000"/>
                </a:solidFill>
                <a:latin typeface="Open Sans" panose="020B0606030504020204" pitchFamily="34" charset="0"/>
                <a:ea typeface="Open Sans" panose="020B0606030504020204" pitchFamily="34" charset="0"/>
                <a:cs typeface="Open Sans" panose="020B0606030504020204" pitchFamily="34" charset="0"/>
              </a:rPr>
              <a:t>1-800-332-2667 </a:t>
            </a:r>
          </a:p>
          <a:p>
            <a:pPr algn="ctr" eaLnBrk="0" hangingPunct="0">
              <a:lnSpc>
                <a:spcPct val="100000"/>
              </a:lnSpc>
              <a:spcBef>
                <a:spcPct val="0"/>
              </a:spcBef>
              <a:buClrTx/>
              <a:buFontTx/>
              <a:buNone/>
            </a:pPr>
            <a:r>
              <a:rPr lang="en-US" sz="2133" b="1">
                <a:solidFill>
                  <a:srgbClr val="FF0000"/>
                </a:solidFill>
                <a:latin typeface="Open Sans" panose="020B0606030504020204" pitchFamily="34" charset="0"/>
                <a:ea typeface="Open Sans" panose="020B0606030504020204" pitchFamily="34" charset="0"/>
                <a:cs typeface="Open Sans" panose="020B0606030504020204" pitchFamily="34" charset="0"/>
              </a:rPr>
              <a:t>www.tn.gov/workerscomp</a:t>
            </a:r>
          </a:p>
        </p:txBody>
      </p:sp>
      <p:sp>
        <p:nvSpPr>
          <p:cNvPr id="2072" name="Rectangle 169"/>
          <p:cNvSpPr>
            <a:spLocks noChangeArrowheads="1"/>
          </p:cNvSpPr>
          <p:nvPr/>
        </p:nvSpPr>
        <p:spPr bwMode="auto">
          <a:xfrm>
            <a:off x="5926669" y="1893766"/>
            <a:ext cx="553039" cy="24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20651" tIns="59267" rIns="120651" bIns="59267">
            <a:spAutoFit/>
          </a:bodyPr>
          <a:lstStyle/>
          <a:p>
            <a:pPr>
              <a:buClr>
                <a:srgbClr val="6B9F25"/>
              </a:buClr>
            </a:pPr>
            <a:r>
              <a:rPr lang="en-US" sz="800">
                <a:solidFill>
                  <a:srgbClr val="000000"/>
                </a:solidFill>
                <a:latin typeface="Arial" charset="0"/>
              </a:rPr>
              <a:t>Macon</a:t>
            </a:r>
          </a:p>
        </p:txBody>
      </p:sp>
    </p:spTree>
    <p:extLst>
      <p:ext uri="{BB962C8B-B14F-4D97-AF65-F5344CB8AC3E}">
        <p14:creationId xmlns:p14="http://schemas.microsoft.com/office/powerpoint/2010/main" val="1793503295"/>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067">
                <a:latin typeface="Open Sans" panose="020B0606030504020204" pitchFamily="34" charset="0"/>
                <a:ea typeface="Open Sans" panose="020B0606030504020204" pitchFamily="34" charset="0"/>
                <a:cs typeface="Open Sans" panose="020B0606030504020204" pitchFamily="34" charset="0"/>
              </a:rPr>
              <a:t>The Bureau is Here to Help You!</a:t>
            </a:r>
          </a:p>
        </p:txBody>
      </p:sp>
      <p:sp>
        <p:nvSpPr>
          <p:cNvPr id="3" name="Content Placeholder 2"/>
          <p:cNvSpPr>
            <a:spLocks noGrp="1"/>
          </p:cNvSpPr>
          <p:nvPr>
            <p:ph idx="1"/>
          </p:nvPr>
        </p:nvSpPr>
        <p:spPr>
          <a:xfrm>
            <a:off x="914400" y="1498601"/>
            <a:ext cx="10261600" cy="4165599"/>
          </a:xfrm>
        </p:spPr>
        <p:txBody>
          <a:bodyPr>
            <a:noAutofit/>
          </a:bodyPr>
          <a:lstStyle/>
          <a:p>
            <a:pPr marL="391574">
              <a:defRPr/>
            </a:pPr>
            <a:r>
              <a:rPr lang="en-US" sz="3200"/>
              <a:t>Assistance to help </a:t>
            </a:r>
            <a:r>
              <a:rPr lang="en-US" sz="3200">
                <a:solidFill>
                  <a:srgbClr val="FFFF00"/>
                </a:solidFill>
              </a:rPr>
              <a:t>everyone</a:t>
            </a:r>
            <a:r>
              <a:rPr lang="en-US" sz="3200"/>
              <a:t> understand the process</a:t>
            </a:r>
          </a:p>
          <a:p>
            <a:pPr marL="391574">
              <a:defRPr/>
            </a:pPr>
            <a:r>
              <a:rPr lang="en-US" sz="3200"/>
              <a:t>Emphasis on resolving disputes in mediation</a:t>
            </a:r>
          </a:p>
          <a:p>
            <a:pPr marL="391574">
              <a:defRPr/>
            </a:pPr>
            <a:r>
              <a:rPr lang="en-US" sz="3200"/>
              <a:t>Improved medical treatment </a:t>
            </a:r>
          </a:p>
          <a:p>
            <a:pPr marL="768331" lvl="1">
              <a:defRPr/>
            </a:pPr>
            <a:r>
              <a:rPr lang="en-US" sz="3200"/>
              <a:t>Fewer delays</a:t>
            </a:r>
          </a:p>
          <a:p>
            <a:pPr marL="924961" lvl="1">
              <a:defRPr/>
            </a:pPr>
            <a:r>
              <a:rPr lang="en-US" sz="2933"/>
              <a:t>Quicker return to pre-injury jobs</a:t>
            </a:r>
          </a:p>
          <a:p>
            <a:pPr marL="391574">
              <a:defRPr/>
            </a:pPr>
            <a:r>
              <a:rPr lang="en-US" sz="3200"/>
              <a:t>Faster delivery of benefits and faster access to court </a:t>
            </a:r>
          </a:p>
        </p:txBody>
      </p:sp>
    </p:spTree>
    <p:extLst>
      <p:ext uri="{BB962C8B-B14F-4D97-AF65-F5344CB8AC3E}">
        <p14:creationId xmlns:p14="http://schemas.microsoft.com/office/powerpoint/2010/main" val="462287708"/>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9ACA6-EC1E-4065-843D-030A738BCEE9}"/>
              </a:ext>
            </a:extLst>
          </p:cNvPr>
          <p:cNvSpPr>
            <a:spLocks noGrp="1"/>
          </p:cNvSpPr>
          <p:nvPr>
            <p:ph type="ctrTitle"/>
          </p:nvPr>
        </p:nvSpPr>
        <p:spPr>
          <a:xfrm>
            <a:off x="609600" y="-25400"/>
            <a:ext cx="10972800" cy="914400"/>
          </a:xfrm>
        </p:spPr>
        <p:txBody>
          <a:bodyPr>
            <a:normAutofit fontScale="90000"/>
          </a:bodyPr>
          <a:lstStyle/>
          <a:p>
            <a:pPr algn="l"/>
            <a:r>
              <a:rPr lang="en-US">
                <a:hlinkClick r:id="rId2"/>
              </a:rPr>
              <a:t>www.tn.gov/workerscomp</a:t>
            </a:r>
            <a:r>
              <a:rPr lang="en-US"/>
              <a:t> </a:t>
            </a:r>
          </a:p>
        </p:txBody>
      </p:sp>
      <p:pic>
        <p:nvPicPr>
          <p:cNvPr id="5" name="Picture 4">
            <a:extLst>
              <a:ext uri="{FF2B5EF4-FFF2-40B4-BE49-F238E27FC236}">
                <a16:creationId xmlns:a16="http://schemas.microsoft.com/office/drawing/2014/main" id="{594B7EE7-E116-41BB-BBAE-11A93A4D9F1A}"/>
              </a:ext>
            </a:extLst>
          </p:cNvPr>
          <p:cNvPicPr>
            <a:picLocks noChangeAspect="1"/>
          </p:cNvPicPr>
          <p:nvPr/>
        </p:nvPicPr>
        <p:blipFill>
          <a:blip r:embed="rId3"/>
          <a:stretch>
            <a:fillRect/>
          </a:stretch>
        </p:blipFill>
        <p:spPr>
          <a:xfrm>
            <a:off x="0" y="1005115"/>
            <a:ext cx="12192000" cy="5878285"/>
          </a:xfrm>
          <a:prstGeom prst="rect">
            <a:avLst/>
          </a:prstGeom>
        </p:spPr>
      </p:pic>
    </p:spTree>
    <p:extLst>
      <p:ext uri="{BB962C8B-B14F-4D97-AF65-F5344CB8AC3E}">
        <p14:creationId xmlns:p14="http://schemas.microsoft.com/office/powerpoint/2010/main" val="948900723"/>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664" y="1"/>
            <a:ext cx="12419037"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43652240"/>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bg>
      <p:bgPr>
        <a:solidFill>
          <a:srgbClr val="08122B"/>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3681985" y="685800"/>
            <a:ext cx="4828032" cy="5486400"/>
          </a:xfrm>
          <a:prstGeom prst="rect">
            <a:avLst/>
          </a:prstGeom>
        </p:spPr>
      </p:pic>
    </p:spTree>
    <p:extLst>
      <p:ext uri="{BB962C8B-B14F-4D97-AF65-F5344CB8AC3E}">
        <p14:creationId xmlns:p14="http://schemas.microsoft.com/office/powerpoint/2010/main" val="4024032895"/>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Your presenter</a:t>
            </a:r>
          </a:p>
        </p:txBody>
      </p:sp>
      <p:sp>
        <p:nvSpPr>
          <p:cNvPr id="3" name="Content Placeholder 2"/>
          <p:cNvSpPr>
            <a:spLocks noGrp="1"/>
          </p:cNvSpPr>
          <p:nvPr>
            <p:ph idx="1"/>
          </p:nvPr>
        </p:nvSpPr>
        <p:spPr>
          <a:xfrm>
            <a:off x="609600" y="1701806"/>
            <a:ext cx="11074400" cy="4165599"/>
          </a:xfrm>
        </p:spPr>
        <p:txBody>
          <a:bodyPr>
            <a:normAutofit/>
          </a:bodyPr>
          <a:lstStyle/>
          <a:p>
            <a:pPr marL="0" indent="0" algn="ctr">
              <a:buNone/>
            </a:pPr>
            <a:r>
              <a:rPr lang="en-US" sz="5067" b="1">
                <a:solidFill>
                  <a:schemeClr val="accent4"/>
                </a:solidFill>
              </a:rPr>
              <a:t>Jeff Francis</a:t>
            </a:r>
          </a:p>
          <a:p>
            <a:pPr marL="0" indent="0" algn="ctr">
              <a:buNone/>
            </a:pPr>
            <a:r>
              <a:rPr lang="en-US" sz="3200"/>
              <a:t>Assistant Administrator</a:t>
            </a:r>
          </a:p>
          <a:p>
            <a:pPr marL="0" indent="0" algn="ctr">
              <a:buNone/>
            </a:pPr>
            <a:r>
              <a:rPr lang="en-US" sz="3200"/>
              <a:t>Tennessee Bureau of Workers’ Compensation</a:t>
            </a:r>
          </a:p>
          <a:p>
            <a:pPr marL="0" indent="0" algn="ctr">
              <a:buNone/>
            </a:pPr>
            <a:endParaRPr lang="en-US" sz="1867"/>
          </a:p>
          <a:p>
            <a:pPr marL="0" indent="0" algn="ctr">
              <a:buNone/>
            </a:pPr>
            <a:r>
              <a:rPr lang="en-US" sz="3200">
                <a:hlinkClick r:id="rId2"/>
              </a:rPr>
              <a:t>b.jeff.francis@tn.gov</a:t>
            </a:r>
            <a:endParaRPr lang="en-US" sz="3200"/>
          </a:p>
          <a:p>
            <a:pPr marL="0" indent="0" algn="ctr">
              <a:buNone/>
            </a:pPr>
            <a:endParaRPr lang="en-US" sz="1867"/>
          </a:p>
          <a:p>
            <a:pPr marL="0" indent="0" algn="ctr">
              <a:buNone/>
            </a:pPr>
            <a:r>
              <a:rPr lang="en-US" sz="3200"/>
              <a:t>615-253-6269</a:t>
            </a:r>
          </a:p>
        </p:txBody>
      </p:sp>
      <p:pic>
        <p:nvPicPr>
          <p:cNvPr id="5" name="Picture 4" descr="A person in a suit and tie&#10;&#10;Description automatically generated with medium confidence">
            <a:extLst>
              <a:ext uri="{FF2B5EF4-FFF2-40B4-BE49-F238E27FC236}">
                <a16:creationId xmlns:a16="http://schemas.microsoft.com/office/drawing/2014/main" id="{C9C401B3-118C-1734-7765-45FA0507BA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47200" y="3937000"/>
            <a:ext cx="1836320" cy="2819400"/>
          </a:xfrm>
          <a:prstGeom prst="rect">
            <a:avLst/>
          </a:prstGeom>
        </p:spPr>
      </p:pic>
    </p:spTree>
    <p:extLst>
      <p:ext uri="{BB962C8B-B14F-4D97-AF65-F5344CB8AC3E}">
        <p14:creationId xmlns:p14="http://schemas.microsoft.com/office/powerpoint/2010/main" val="2111745304"/>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0" descr="https://media.licdn.com/mpr/mpr/p/8/005/09e/1ee/207113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2000" y="2108200"/>
            <a:ext cx="3900424" cy="223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895880"/>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Document 1">
            <a:extLst>
              <a:ext uri="{FF2B5EF4-FFF2-40B4-BE49-F238E27FC236}">
                <a16:creationId xmlns:a16="http://schemas.microsoft.com/office/drawing/2014/main" id="{20CAD640-7237-BE59-8680-F6AC976C21CE}"/>
              </a:ext>
            </a:extLst>
          </p:cNvPr>
          <p:cNvSpPr/>
          <p:nvPr/>
        </p:nvSpPr>
        <p:spPr>
          <a:xfrm rot="10800000" flipH="1">
            <a:off x="0" y="3110752"/>
            <a:ext cx="12192000" cy="3733132"/>
          </a:xfrm>
          <a:prstGeom prst="flowChartDocument">
            <a:avLst/>
          </a:prstGeom>
          <a:solidFill>
            <a:srgbClr val="5CB246">
              <a:alpha val="46000"/>
            </a:srgb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7" name="Date Placeholder 56">
            <a:extLst>
              <a:ext uri="{FF2B5EF4-FFF2-40B4-BE49-F238E27FC236}">
                <a16:creationId xmlns:a16="http://schemas.microsoft.com/office/drawing/2014/main" id="{653BB8CA-23AF-4226-9FB3-FA1964EBA66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Calibri"/>
                <a:ea typeface="+mn-ea"/>
                <a:cs typeface="+mn-cs"/>
              </a:rPr>
              <a:t>20XX</a:t>
            </a:r>
          </a:p>
        </p:txBody>
      </p:sp>
      <p:sp>
        <p:nvSpPr>
          <p:cNvPr id="59" name="Slide Number Placeholder 58">
            <a:extLst>
              <a:ext uri="{FF2B5EF4-FFF2-40B4-BE49-F238E27FC236}">
                <a16:creationId xmlns:a16="http://schemas.microsoft.com/office/drawing/2014/main" id="{185AB600-E5B8-4AFD-A7DA-37E5D3AFF5F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87306C-81BA-4795-A5CA-9392456A8C1E}" type="slidenum">
              <a:rPr kumimoji="0" lang="en-US" sz="1050" b="0" i="0" u="none" strike="noStrike" kern="1200" cap="none" spc="0" normalizeH="0" baseline="0" noProof="0" smtClean="0">
                <a:ln>
                  <a:noFill/>
                </a:ln>
                <a:solidFill>
                  <a:srgbClr val="FFFFFF"/>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sz="1050" b="0" i="0" u="none" strike="noStrike" kern="1200" cap="none" spc="0" normalizeH="0" baseline="0" noProof="0">
              <a:ln>
                <a:noFill/>
              </a:ln>
              <a:solidFill>
                <a:srgbClr val="FFFFFF"/>
              </a:solidFill>
              <a:effectLst/>
              <a:uLnTx/>
              <a:uFillTx/>
              <a:latin typeface="Calibri"/>
              <a:ea typeface="+mn-ea"/>
              <a:cs typeface="+mn-cs"/>
            </a:endParaRPr>
          </a:p>
        </p:txBody>
      </p:sp>
      <p:sp>
        <p:nvSpPr>
          <p:cNvPr id="3" name="Title 2">
            <a:extLst>
              <a:ext uri="{FF2B5EF4-FFF2-40B4-BE49-F238E27FC236}">
                <a16:creationId xmlns:a16="http://schemas.microsoft.com/office/drawing/2014/main" id="{65A25FA4-A288-4460-BF12-637E077953CB}"/>
              </a:ext>
            </a:extLst>
          </p:cNvPr>
          <p:cNvSpPr>
            <a:spLocks noGrp="1"/>
          </p:cNvSpPr>
          <p:nvPr>
            <p:ph type="title" idx="4294967295"/>
          </p:nvPr>
        </p:nvSpPr>
        <p:spPr>
          <a:xfrm>
            <a:off x="1939185" y="1108944"/>
            <a:ext cx="2043113" cy="639763"/>
          </a:xfrm>
          <a:ln w="12700">
            <a:solidFill>
              <a:srgbClr val="5CB246"/>
            </a:solidFill>
          </a:ln>
        </p:spPr>
        <p:txBody>
          <a:bodyPr>
            <a:noAutofit/>
          </a:bodyPr>
          <a:lstStyle/>
          <a:p>
            <a:pPr algn="ctr"/>
            <a:r>
              <a:rPr lang="en-US" sz="3200" b="1">
                <a:solidFill>
                  <a:srgbClr val="5CB246"/>
                </a:solidFill>
              </a:rPr>
              <a:t>About us</a:t>
            </a:r>
          </a:p>
        </p:txBody>
      </p:sp>
      <p:sp>
        <p:nvSpPr>
          <p:cNvPr id="7" name="Text Placeholder 6">
            <a:extLst>
              <a:ext uri="{FF2B5EF4-FFF2-40B4-BE49-F238E27FC236}">
                <a16:creationId xmlns:a16="http://schemas.microsoft.com/office/drawing/2014/main" id="{91C52C13-996F-4CF8-BBA5-F6CC233475A7}"/>
              </a:ext>
            </a:extLst>
          </p:cNvPr>
          <p:cNvSpPr>
            <a:spLocks noGrp="1"/>
          </p:cNvSpPr>
          <p:nvPr>
            <p:ph type="body" sz="quarter" idx="4294967295"/>
          </p:nvPr>
        </p:nvSpPr>
        <p:spPr>
          <a:xfrm>
            <a:off x="4470577" y="628529"/>
            <a:ext cx="7275512" cy="1996101"/>
          </a:xfrm>
        </p:spPr>
        <p:txBody>
          <a:bodyPr>
            <a:normAutofit/>
          </a:bodyPr>
          <a:lstStyle/>
          <a:p>
            <a:pPr marL="0" indent="0">
              <a:buNone/>
            </a:pPr>
            <a:r>
              <a:rPr lang="en-US" b="1"/>
              <a:t>Non-profit Agricultural Organization (501 c 5) </a:t>
            </a:r>
          </a:p>
          <a:p>
            <a:pPr marL="0" indent="0">
              <a:buNone/>
            </a:pPr>
            <a:r>
              <a:rPr lang="en-US"/>
              <a:t>GAP Connections provides leadership for the adoption of agricultural standards and practices which produce a quality crop while protecting, sustaining or enhancing the environment, ensure the safety and rights of farm laborers, and recognize those producers who are committed to a higher standard.</a:t>
            </a:r>
          </a:p>
        </p:txBody>
      </p:sp>
      <p:sp>
        <p:nvSpPr>
          <p:cNvPr id="6" name="Flowchart: Document 5">
            <a:extLst>
              <a:ext uri="{FF2B5EF4-FFF2-40B4-BE49-F238E27FC236}">
                <a16:creationId xmlns:a16="http://schemas.microsoft.com/office/drawing/2014/main" id="{75E1F409-532E-234D-15C2-9E1062ACE157}"/>
              </a:ext>
            </a:extLst>
          </p:cNvPr>
          <p:cNvSpPr/>
          <p:nvPr/>
        </p:nvSpPr>
        <p:spPr>
          <a:xfrm rot="10800000">
            <a:off x="0" y="5389353"/>
            <a:ext cx="12192000" cy="1468646"/>
          </a:xfrm>
          <a:prstGeom prst="flowChartDocument">
            <a:avLst/>
          </a:prstGeom>
          <a:solidFill>
            <a:srgbClr val="5CB2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8" name="Group 7">
            <a:extLst>
              <a:ext uri="{FF2B5EF4-FFF2-40B4-BE49-F238E27FC236}">
                <a16:creationId xmlns:a16="http://schemas.microsoft.com/office/drawing/2014/main" id="{AA5A908D-CB27-3FD6-43AD-A007E22FB216}"/>
              </a:ext>
            </a:extLst>
          </p:cNvPr>
          <p:cNvGrpSpPr/>
          <p:nvPr/>
        </p:nvGrpSpPr>
        <p:grpSpPr>
          <a:xfrm>
            <a:off x="4213856" y="4242533"/>
            <a:ext cx="2959331" cy="1802449"/>
            <a:chOff x="8442142" y="234799"/>
            <a:chExt cx="2287465" cy="1452000"/>
          </a:xfrm>
        </p:grpSpPr>
        <p:pic>
          <p:nvPicPr>
            <p:cNvPr id="9" name="Picture 8">
              <a:extLst>
                <a:ext uri="{FF2B5EF4-FFF2-40B4-BE49-F238E27FC236}">
                  <a16:creationId xmlns:a16="http://schemas.microsoft.com/office/drawing/2014/main" id="{9EAB4528-70B1-9456-E2C4-C3A8A828C425}"/>
                </a:ext>
              </a:extLst>
            </p:cNvPr>
            <p:cNvPicPr>
              <a:picLocks noChangeAspect="1"/>
            </p:cNvPicPr>
            <p:nvPr/>
          </p:nvPicPr>
          <p:blipFill>
            <a:blip r:embed="rId3">
              <a:biLevel thresh="75000"/>
              <a:extLst>
                <a:ext uri="{BEBA8EAE-BF5A-486C-A8C5-ECC9F3942E4B}">
                  <a14:imgProps xmlns:a14="http://schemas.microsoft.com/office/drawing/2010/main">
                    <a14:imgLayer r:embed="rId4">
                      <a14:imgEffect>
                        <a14:backgroundRemoval t="6977" b="95349" l="1370" r="95548">
                          <a14:foregroundMark x1="19863" y1="94186" x2="19863" y2="94186"/>
                          <a14:foregroundMark x1="7534" y1="20930" x2="7534" y2="20930"/>
                          <a14:foregroundMark x1="9589" y1="6977" x2="9589" y2="6977"/>
                          <a14:foregroundMark x1="90753" y1="18605" x2="90753" y2="18605"/>
                          <a14:foregroundMark x1="95890" y1="13953" x2="95890" y2="13953"/>
                          <a14:foregroundMark x1="4110" y1="34302" x2="4110" y2="34302"/>
                          <a14:foregroundMark x1="1370" y1="6977" x2="1370" y2="6977"/>
                          <a14:backgroundMark x1="1370" y1="10465" x2="1370" y2="10465"/>
                          <a14:backgroundMark x1="26370" y1="86628" x2="26370" y2="86628"/>
                          <a14:backgroundMark x1="30479" y1="87791" x2="30479" y2="87791"/>
                          <a14:backgroundMark x1="33562" y1="90116" x2="33562" y2="90116"/>
                          <a14:backgroundMark x1="29795" y1="87209" x2="29795" y2="87209"/>
                          <a14:backgroundMark x1="29795" y1="88953" x2="29795" y2="88953"/>
                          <a14:backgroundMark x1="12671" y1="75000" x2="12671" y2="75000"/>
                          <a14:backgroundMark x1="3767" y1="68023" x2="17808" y2="83140"/>
                          <a14:backgroundMark x1="17808" y1="83140" x2="9247" y2="78488"/>
                          <a14:backgroundMark x1="9247" y1="78488" x2="11301" y2="85465"/>
                          <a14:backgroundMark x1="23630" y1="83721" x2="36986" y2="95930"/>
                          <a14:backgroundMark x1="20205" y1="95930" x2="20205" y2="95930"/>
                          <a14:backgroundMark x1="19521" y1="92442" x2="19521" y2="92442"/>
                          <a14:backgroundMark x1="20205" y1="94186" x2="20205" y2="94186"/>
                          <a14:backgroundMark x1="19521" y1="94186" x2="19521" y2="94186"/>
                          <a14:backgroundMark x1="57877" y1="76163" x2="57877" y2="76163"/>
                        </a14:backgroundRemoval>
                      </a14:imgEffect>
                    </a14:imgLayer>
                  </a14:imgProps>
                </a:ext>
                <a:ext uri="{28A0092B-C50C-407E-A947-70E740481C1C}">
                  <a14:useLocalDpi xmlns:a14="http://schemas.microsoft.com/office/drawing/2010/main" val="0"/>
                </a:ext>
              </a:extLst>
            </a:blip>
            <a:stretch>
              <a:fillRect/>
            </a:stretch>
          </p:blipFill>
          <p:spPr>
            <a:xfrm>
              <a:off x="8442142" y="503701"/>
              <a:ext cx="2008515" cy="1183098"/>
            </a:xfrm>
            <a:prstGeom prst="rect">
              <a:avLst/>
            </a:prstGeom>
          </p:spPr>
        </p:pic>
        <p:sp>
          <p:nvSpPr>
            <p:cNvPr id="10" name="Rounded Rectangular Callout 4">
              <a:extLst>
                <a:ext uri="{FF2B5EF4-FFF2-40B4-BE49-F238E27FC236}">
                  <a16:creationId xmlns:a16="http://schemas.microsoft.com/office/drawing/2014/main" id="{B3EE106D-976B-F9C6-4A83-EEB027A02C50}"/>
                </a:ext>
              </a:extLst>
            </p:cNvPr>
            <p:cNvSpPr/>
            <p:nvPr/>
          </p:nvSpPr>
          <p:spPr>
            <a:xfrm>
              <a:off x="9585264" y="234799"/>
              <a:ext cx="1144343" cy="338520"/>
            </a:xfrm>
            <a:prstGeom prst="wedgeRoundRectCallout">
              <a:avLst>
                <a:gd name="adj1" fmla="val -28182"/>
                <a:gd name="adj2" fmla="val 204081"/>
                <a:gd name="adj3" fmla="val 16667"/>
              </a:avLst>
            </a:prstGeom>
            <a:solidFill>
              <a:srgbClr val="FFC000"/>
            </a:solidFill>
            <a:ln>
              <a:solidFill>
                <a:srgbClr val="FFC000"/>
              </a:solidFill>
            </a:ln>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Calibri"/>
                  <a:ea typeface="+mn-ea"/>
                  <a:cs typeface="+mn-cs"/>
                </a:rPr>
                <a:t>Knoxville, TN</a:t>
              </a:r>
            </a:p>
          </p:txBody>
        </p:sp>
      </p:grpSp>
      <p:pic>
        <p:nvPicPr>
          <p:cNvPr id="11" name="Picture 10">
            <a:extLst>
              <a:ext uri="{FF2B5EF4-FFF2-40B4-BE49-F238E27FC236}">
                <a16:creationId xmlns:a16="http://schemas.microsoft.com/office/drawing/2014/main" id="{FC94EE62-753D-4ED1-9206-CFB9926727E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6226" y="3800082"/>
            <a:ext cx="2765918" cy="1098080"/>
          </a:xfrm>
          <a:prstGeom prst="rect">
            <a:avLst/>
          </a:prstGeom>
        </p:spPr>
      </p:pic>
      <p:pic>
        <p:nvPicPr>
          <p:cNvPr id="13" name="Graphic 12" descr="Meeting with solid fill">
            <a:extLst>
              <a:ext uri="{FF2B5EF4-FFF2-40B4-BE49-F238E27FC236}">
                <a16:creationId xmlns:a16="http://schemas.microsoft.com/office/drawing/2014/main" id="{E35887E8-979E-51B5-8C7B-F4FB098EED8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457368" y="3814342"/>
            <a:ext cx="1735502" cy="1735502"/>
          </a:xfrm>
          <a:prstGeom prst="rect">
            <a:avLst/>
          </a:prstGeom>
        </p:spPr>
      </p:pic>
      <p:sp>
        <p:nvSpPr>
          <p:cNvPr id="16" name="TextBox 15">
            <a:extLst>
              <a:ext uri="{FF2B5EF4-FFF2-40B4-BE49-F238E27FC236}">
                <a16:creationId xmlns:a16="http://schemas.microsoft.com/office/drawing/2014/main" id="{10532D26-D7DD-D7F1-BFBA-C2F4A98B7DA1}"/>
              </a:ext>
            </a:extLst>
          </p:cNvPr>
          <p:cNvSpPr txBox="1"/>
          <p:nvPr/>
        </p:nvSpPr>
        <p:spPr>
          <a:xfrm>
            <a:off x="10155165" y="4226054"/>
            <a:ext cx="1462587" cy="9233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a:ea typeface="+mn-ea"/>
                <a:cs typeface="+mn-cs"/>
              </a:rPr>
              <a:t>Governed by a Board of Directors</a:t>
            </a:r>
          </a:p>
        </p:txBody>
      </p:sp>
      <p:sp>
        <p:nvSpPr>
          <p:cNvPr id="17" name="TextBox 16">
            <a:extLst>
              <a:ext uri="{FF2B5EF4-FFF2-40B4-BE49-F238E27FC236}">
                <a16:creationId xmlns:a16="http://schemas.microsoft.com/office/drawing/2014/main" id="{DF76333E-C50D-A631-8ABB-F7AC25194BD1}"/>
              </a:ext>
            </a:extLst>
          </p:cNvPr>
          <p:cNvSpPr txBox="1"/>
          <p:nvPr/>
        </p:nvSpPr>
        <p:spPr>
          <a:xfrm>
            <a:off x="3653224" y="5939010"/>
            <a:ext cx="3519963"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a:ea typeface="+mn-ea"/>
                <a:cs typeface="+mn-cs"/>
              </a:rPr>
              <a:t>Established in 2013</a:t>
            </a:r>
          </a:p>
        </p:txBody>
      </p:sp>
    </p:spTree>
    <p:extLst>
      <p:ext uri="{BB962C8B-B14F-4D97-AF65-F5344CB8AC3E}">
        <p14:creationId xmlns:p14="http://schemas.microsoft.com/office/powerpoint/2010/main" val="1645209595"/>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A30F9ECE-4AE4-FACF-6898-159966D6C64E}"/>
              </a:ext>
            </a:extLst>
          </p:cNvPr>
          <p:cNvSpPr>
            <a:spLocks noGrp="1"/>
          </p:cNvSpPr>
          <p:nvPr>
            <p:ph type="title"/>
          </p:nvPr>
        </p:nvSpPr>
        <p:spPr/>
        <p:txBody>
          <a:bodyPr>
            <a:normAutofit/>
          </a:bodyPr>
          <a:lstStyle/>
          <a:p>
            <a:r>
              <a:rPr lang="en-US" sz="2800" b="1">
                <a:latin typeface="+mn-lt"/>
              </a:rPr>
              <a:t>Meet the Team</a:t>
            </a:r>
          </a:p>
        </p:txBody>
      </p:sp>
      <p:sp>
        <p:nvSpPr>
          <p:cNvPr id="17" name="Slide Number Placeholder 16">
            <a:extLst>
              <a:ext uri="{FF2B5EF4-FFF2-40B4-BE49-F238E27FC236}">
                <a16:creationId xmlns:a16="http://schemas.microsoft.com/office/drawing/2014/main" id="{BD593A68-C823-C64D-31F9-419536785DD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87306C-81BA-4795-A5CA-9392456A8C1E}" type="slidenum">
              <a:rPr kumimoji="0" lang="en-US" sz="1050" b="0" i="0" u="none" strike="noStrike" kern="1200" cap="none" spc="0" normalizeH="0" baseline="0" noProof="0" smtClean="0">
                <a:ln>
                  <a:noFill/>
                </a:ln>
                <a:solidFill>
                  <a:srgbClr val="FFFFFF"/>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214</a:t>
            </a:fld>
            <a:endParaRPr kumimoji="0" lang="en-US" sz="1050" b="0" i="0" u="none" strike="noStrike" kern="1200" cap="none" spc="0" normalizeH="0" baseline="0" noProof="0">
              <a:ln>
                <a:noFill/>
              </a:ln>
              <a:solidFill>
                <a:srgbClr val="FFFFFF"/>
              </a:solidFill>
              <a:effectLst/>
              <a:uLnTx/>
              <a:uFillTx/>
              <a:latin typeface="Calibri"/>
              <a:ea typeface="+mn-ea"/>
              <a:cs typeface="+mn-cs"/>
            </a:endParaRPr>
          </a:p>
        </p:txBody>
      </p:sp>
      <p:pic>
        <p:nvPicPr>
          <p:cNvPr id="43" name="Picture 42" descr="A person smiling for the camera&#10;&#10;Description automatically generated with low confidence">
            <a:extLst>
              <a:ext uri="{FF2B5EF4-FFF2-40B4-BE49-F238E27FC236}">
                <a16:creationId xmlns:a16="http://schemas.microsoft.com/office/drawing/2014/main" id="{F3D561ED-6F89-B7D9-592B-EC4E3487FF3D}"/>
              </a:ext>
            </a:extLst>
          </p:cNvPr>
          <p:cNvPicPr>
            <a:picLocks noChangeAspect="1"/>
          </p:cNvPicPr>
          <p:nvPr/>
        </p:nvPicPr>
        <p:blipFill rotWithShape="1">
          <a:blip r:embed="rId3"/>
          <a:srcRect l="1123" t="1081" r="2397" b="7659"/>
          <a:stretch/>
        </p:blipFill>
        <p:spPr>
          <a:xfrm>
            <a:off x="1046902" y="2558758"/>
            <a:ext cx="1504949" cy="2147660"/>
          </a:xfrm>
          <a:prstGeom prst="rect">
            <a:avLst/>
          </a:prstGeom>
          <a:ln>
            <a:noFill/>
          </a:ln>
          <a:effectLst>
            <a:outerShdw blurRad="292100" dist="139700" dir="2700000" algn="tl" rotWithShape="0">
              <a:srgbClr val="333333">
                <a:alpha val="65000"/>
              </a:srgbClr>
            </a:outerShdw>
          </a:effectLst>
        </p:spPr>
      </p:pic>
      <p:grpSp>
        <p:nvGrpSpPr>
          <p:cNvPr id="48" name="Group 47">
            <a:extLst>
              <a:ext uri="{FF2B5EF4-FFF2-40B4-BE49-F238E27FC236}">
                <a16:creationId xmlns:a16="http://schemas.microsoft.com/office/drawing/2014/main" id="{297AE018-7520-5492-56A7-77ACB4589659}"/>
              </a:ext>
            </a:extLst>
          </p:cNvPr>
          <p:cNvGrpSpPr/>
          <p:nvPr/>
        </p:nvGrpSpPr>
        <p:grpSpPr>
          <a:xfrm>
            <a:off x="735100" y="4936065"/>
            <a:ext cx="2178426" cy="1022139"/>
            <a:chOff x="735100" y="4541607"/>
            <a:chExt cx="2178426" cy="1022139"/>
          </a:xfrm>
        </p:grpSpPr>
        <p:sp>
          <p:nvSpPr>
            <p:cNvPr id="46" name="TextBox 45">
              <a:extLst>
                <a:ext uri="{FF2B5EF4-FFF2-40B4-BE49-F238E27FC236}">
                  <a16:creationId xmlns:a16="http://schemas.microsoft.com/office/drawing/2014/main" id="{AFB78761-DEEA-6ACE-FAFA-7F5D34A2B91B}"/>
                </a:ext>
              </a:extLst>
            </p:cNvPr>
            <p:cNvSpPr txBox="1"/>
            <p:nvPr/>
          </p:nvSpPr>
          <p:spPr>
            <a:xfrm>
              <a:off x="779923" y="4541607"/>
              <a:ext cx="2034987"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5CB246"/>
                  </a:solidFill>
                  <a:effectLst/>
                  <a:uLnTx/>
                  <a:uFillTx/>
                  <a:latin typeface="Calibri"/>
                  <a:ea typeface="+mn-ea"/>
                  <a:cs typeface="+mn-cs"/>
                </a:rPr>
                <a:t>JANE CHADWELL</a:t>
              </a:r>
            </a:p>
          </p:txBody>
        </p:sp>
        <p:sp>
          <p:nvSpPr>
            <p:cNvPr id="47" name="TextBox 46">
              <a:extLst>
                <a:ext uri="{FF2B5EF4-FFF2-40B4-BE49-F238E27FC236}">
                  <a16:creationId xmlns:a16="http://schemas.microsoft.com/office/drawing/2014/main" id="{2D530691-87A7-4F73-D7FB-C91AABD817F7}"/>
                </a:ext>
              </a:extLst>
            </p:cNvPr>
            <p:cNvSpPr txBox="1"/>
            <p:nvPr/>
          </p:nvSpPr>
          <p:spPr>
            <a:xfrm>
              <a:off x="735100" y="4978971"/>
              <a:ext cx="217842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a:ea typeface="+mn-ea"/>
                  <a:cs typeface="+mn-cs"/>
                </a:rPr>
                <a:t>Executive Director &amp; President</a:t>
              </a:r>
            </a:p>
          </p:txBody>
        </p:sp>
      </p:grpSp>
      <p:grpSp>
        <p:nvGrpSpPr>
          <p:cNvPr id="49" name="Group 48">
            <a:extLst>
              <a:ext uri="{FF2B5EF4-FFF2-40B4-BE49-F238E27FC236}">
                <a16:creationId xmlns:a16="http://schemas.microsoft.com/office/drawing/2014/main" id="{B9A8ABCC-B537-61DC-0B85-4C17BF20AEB2}"/>
              </a:ext>
            </a:extLst>
          </p:cNvPr>
          <p:cNvGrpSpPr/>
          <p:nvPr/>
        </p:nvGrpSpPr>
        <p:grpSpPr>
          <a:xfrm>
            <a:off x="4784895" y="4937842"/>
            <a:ext cx="2178426" cy="1022139"/>
            <a:chOff x="735100" y="4541607"/>
            <a:chExt cx="2178426" cy="1022139"/>
          </a:xfrm>
        </p:grpSpPr>
        <p:sp>
          <p:nvSpPr>
            <p:cNvPr id="50" name="TextBox 49">
              <a:extLst>
                <a:ext uri="{FF2B5EF4-FFF2-40B4-BE49-F238E27FC236}">
                  <a16:creationId xmlns:a16="http://schemas.microsoft.com/office/drawing/2014/main" id="{8EDCF37C-BC27-A0BE-561C-F37C0F9A1C10}"/>
                </a:ext>
              </a:extLst>
            </p:cNvPr>
            <p:cNvSpPr txBox="1"/>
            <p:nvPr/>
          </p:nvSpPr>
          <p:spPr>
            <a:xfrm>
              <a:off x="779923" y="4541607"/>
              <a:ext cx="2034987"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5CB246"/>
                  </a:solidFill>
                  <a:effectLst/>
                  <a:uLnTx/>
                  <a:uFillTx/>
                  <a:latin typeface="Calibri"/>
                  <a:ea typeface="+mn-ea"/>
                  <a:cs typeface="+mn-cs"/>
                </a:rPr>
                <a:t>AMY ROCHKES</a:t>
              </a:r>
            </a:p>
          </p:txBody>
        </p:sp>
        <p:sp>
          <p:nvSpPr>
            <p:cNvPr id="51" name="TextBox 50">
              <a:extLst>
                <a:ext uri="{FF2B5EF4-FFF2-40B4-BE49-F238E27FC236}">
                  <a16:creationId xmlns:a16="http://schemas.microsoft.com/office/drawing/2014/main" id="{A432874F-39B3-B119-162E-8D792E40F0A4}"/>
                </a:ext>
              </a:extLst>
            </p:cNvPr>
            <p:cNvSpPr txBox="1"/>
            <p:nvPr/>
          </p:nvSpPr>
          <p:spPr>
            <a:xfrm>
              <a:off x="735100" y="4978971"/>
              <a:ext cx="217842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a:ea typeface="+mn-ea"/>
                  <a:cs typeface="+mn-cs"/>
                </a:rPr>
                <a:t>Training &amp; Resource Coordinator</a:t>
              </a:r>
            </a:p>
          </p:txBody>
        </p:sp>
      </p:grpSp>
      <p:grpSp>
        <p:nvGrpSpPr>
          <p:cNvPr id="52" name="Group 51">
            <a:extLst>
              <a:ext uri="{FF2B5EF4-FFF2-40B4-BE49-F238E27FC236}">
                <a16:creationId xmlns:a16="http://schemas.microsoft.com/office/drawing/2014/main" id="{6611BEDA-5E3E-787D-9524-57EA64CB4A2B}"/>
              </a:ext>
            </a:extLst>
          </p:cNvPr>
          <p:cNvGrpSpPr/>
          <p:nvPr/>
        </p:nvGrpSpPr>
        <p:grpSpPr>
          <a:xfrm>
            <a:off x="2745420" y="4936065"/>
            <a:ext cx="2178426" cy="1022139"/>
            <a:chOff x="735100" y="4541607"/>
            <a:chExt cx="2178426" cy="1022139"/>
          </a:xfrm>
        </p:grpSpPr>
        <p:sp>
          <p:nvSpPr>
            <p:cNvPr id="53" name="TextBox 52">
              <a:extLst>
                <a:ext uri="{FF2B5EF4-FFF2-40B4-BE49-F238E27FC236}">
                  <a16:creationId xmlns:a16="http://schemas.microsoft.com/office/drawing/2014/main" id="{54A7F87E-DB18-1264-8556-C90D832901E3}"/>
                </a:ext>
              </a:extLst>
            </p:cNvPr>
            <p:cNvSpPr txBox="1"/>
            <p:nvPr/>
          </p:nvSpPr>
          <p:spPr>
            <a:xfrm>
              <a:off x="779923" y="4541607"/>
              <a:ext cx="2034987"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5CB246"/>
                  </a:solidFill>
                  <a:effectLst/>
                  <a:uLnTx/>
                  <a:uFillTx/>
                  <a:latin typeface="Calibri"/>
                  <a:ea typeface="+mn-ea"/>
                  <a:cs typeface="+mn-cs"/>
                </a:rPr>
                <a:t>LAUREN WALKER</a:t>
              </a:r>
            </a:p>
          </p:txBody>
        </p:sp>
        <p:sp>
          <p:nvSpPr>
            <p:cNvPr id="54" name="TextBox 53">
              <a:extLst>
                <a:ext uri="{FF2B5EF4-FFF2-40B4-BE49-F238E27FC236}">
                  <a16:creationId xmlns:a16="http://schemas.microsoft.com/office/drawing/2014/main" id="{41800F2E-EE48-DE8F-5024-A567AA380F1C}"/>
                </a:ext>
              </a:extLst>
            </p:cNvPr>
            <p:cNvSpPr txBox="1"/>
            <p:nvPr/>
          </p:nvSpPr>
          <p:spPr>
            <a:xfrm>
              <a:off x="735100" y="4978971"/>
              <a:ext cx="217842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a:ea typeface="+mn-ea"/>
                  <a:cs typeface="+mn-cs"/>
                </a:rPr>
                <a:t>Certification &amp; Assessment Director</a:t>
              </a:r>
            </a:p>
          </p:txBody>
        </p:sp>
      </p:grpSp>
      <p:grpSp>
        <p:nvGrpSpPr>
          <p:cNvPr id="55" name="Group 54">
            <a:extLst>
              <a:ext uri="{FF2B5EF4-FFF2-40B4-BE49-F238E27FC236}">
                <a16:creationId xmlns:a16="http://schemas.microsoft.com/office/drawing/2014/main" id="{1D44FAF4-9575-6670-7CEC-E09F92D29889}"/>
              </a:ext>
            </a:extLst>
          </p:cNvPr>
          <p:cNvGrpSpPr/>
          <p:nvPr/>
        </p:nvGrpSpPr>
        <p:grpSpPr>
          <a:xfrm>
            <a:off x="6887127" y="4931599"/>
            <a:ext cx="2178426" cy="1268361"/>
            <a:chOff x="735100" y="4541607"/>
            <a:chExt cx="2178426" cy="1268361"/>
          </a:xfrm>
        </p:grpSpPr>
        <p:sp>
          <p:nvSpPr>
            <p:cNvPr id="56" name="TextBox 55">
              <a:extLst>
                <a:ext uri="{FF2B5EF4-FFF2-40B4-BE49-F238E27FC236}">
                  <a16:creationId xmlns:a16="http://schemas.microsoft.com/office/drawing/2014/main" id="{5848D8CA-2683-5E32-D3E0-E2BA38A413E7}"/>
                </a:ext>
              </a:extLst>
            </p:cNvPr>
            <p:cNvSpPr txBox="1"/>
            <p:nvPr/>
          </p:nvSpPr>
          <p:spPr>
            <a:xfrm>
              <a:off x="779923" y="4541607"/>
              <a:ext cx="2034987"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5CB246"/>
                  </a:solidFill>
                  <a:effectLst/>
                  <a:uLnTx/>
                  <a:uFillTx/>
                  <a:latin typeface="Calibri"/>
                  <a:ea typeface="+mn-ea"/>
                  <a:cs typeface="+mn-cs"/>
                </a:rPr>
                <a:t>KATELYN WHITE</a:t>
              </a:r>
            </a:p>
          </p:txBody>
        </p:sp>
        <p:sp>
          <p:nvSpPr>
            <p:cNvPr id="57" name="TextBox 56">
              <a:extLst>
                <a:ext uri="{FF2B5EF4-FFF2-40B4-BE49-F238E27FC236}">
                  <a16:creationId xmlns:a16="http://schemas.microsoft.com/office/drawing/2014/main" id="{BB4E2ACC-DB28-4CF9-83E4-AC3F310A1734}"/>
                </a:ext>
              </a:extLst>
            </p:cNvPr>
            <p:cNvSpPr txBox="1"/>
            <p:nvPr/>
          </p:nvSpPr>
          <p:spPr>
            <a:xfrm>
              <a:off x="735100" y="4978971"/>
              <a:ext cx="2178426"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solidFill>
                    <a:prstClr val="black"/>
                  </a:solidFill>
                  <a:latin typeface="Calibri"/>
                </a:rPr>
                <a:t>Business</a:t>
              </a:r>
              <a:r>
                <a:rPr kumimoji="0" lang="en-US" sz="1600" b="0" i="0" u="none" strike="noStrike" kern="1200" cap="none" spc="0" normalizeH="0" baseline="0" noProof="0">
                  <a:ln>
                    <a:noFill/>
                  </a:ln>
                  <a:solidFill>
                    <a:prstClr val="black"/>
                  </a:solidFill>
                  <a:effectLst/>
                  <a:uLnTx/>
                  <a:uFillTx/>
                  <a:latin typeface="Calibri"/>
                  <a:ea typeface="+mn-ea"/>
                  <a:cs typeface="+mn-cs"/>
                </a:rPr>
                <a:t> Manager &amp; Certification Coordinator</a:t>
              </a:r>
            </a:p>
          </p:txBody>
        </p:sp>
      </p:grpSp>
      <p:grpSp>
        <p:nvGrpSpPr>
          <p:cNvPr id="58" name="Group 57">
            <a:extLst>
              <a:ext uri="{FF2B5EF4-FFF2-40B4-BE49-F238E27FC236}">
                <a16:creationId xmlns:a16="http://schemas.microsoft.com/office/drawing/2014/main" id="{294EBE66-9A66-290C-7FB0-9243F19D6A4F}"/>
              </a:ext>
            </a:extLst>
          </p:cNvPr>
          <p:cNvGrpSpPr/>
          <p:nvPr/>
        </p:nvGrpSpPr>
        <p:grpSpPr>
          <a:xfrm>
            <a:off x="8924339" y="4937470"/>
            <a:ext cx="2178426" cy="1022139"/>
            <a:chOff x="735100" y="4541607"/>
            <a:chExt cx="2178426" cy="1022139"/>
          </a:xfrm>
        </p:grpSpPr>
        <p:sp>
          <p:nvSpPr>
            <p:cNvPr id="59" name="TextBox 58">
              <a:extLst>
                <a:ext uri="{FF2B5EF4-FFF2-40B4-BE49-F238E27FC236}">
                  <a16:creationId xmlns:a16="http://schemas.microsoft.com/office/drawing/2014/main" id="{5A70BEF3-CF88-34BA-BA80-78A8FDF393FE}"/>
                </a:ext>
              </a:extLst>
            </p:cNvPr>
            <p:cNvSpPr txBox="1"/>
            <p:nvPr/>
          </p:nvSpPr>
          <p:spPr>
            <a:xfrm>
              <a:off x="779923" y="4541607"/>
              <a:ext cx="2034987"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5CB246"/>
                  </a:solidFill>
                  <a:effectLst/>
                  <a:uLnTx/>
                  <a:uFillTx/>
                  <a:latin typeface="Calibri"/>
                  <a:ea typeface="+mn-ea"/>
                  <a:cs typeface="+mn-cs"/>
                </a:rPr>
                <a:t>FRANCISCA RIOS</a:t>
              </a:r>
            </a:p>
          </p:txBody>
        </p:sp>
        <p:sp>
          <p:nvSpPr>
            <p:cNvPr id="60" name="TextBox 59">
              <a:extLst>
                <a:ext uri="{FF2B5EF4-FFF2-40B4-BE49-F238E27FC236}">
                  <a16:creationId xmlns:a16="http://schemas.microsoft.com/office/drawing/2014/main" id="{9B7CCF07-B5DE-9876-9B79-4D1F6ADF9BBA}"/>
                </a:ext>
              </a:extLst>
            </p:cNvPr>
            <p:cNvSpPr txBox="1"/>
            <p:nvPr/>
          </p:nvSpPr>
          <p:spPr>
            <a:xfrm>
              <a:off x="735100" y="4978971"/>
              <a:ext cx="217842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a:ea typeface="+mn-ea"/>
                  <a:cs typeface="+mn-cs"/>
                </a:rPr>
                <a:t>Farmworker Training &amp; Program Coordinator</a:t>
              </a:r>
            </a:p>
          </p:txBody>
        </p:sp>
      </p:grpSp>
      <p:pic>
        <p:nvPicPr>
          <p:cNvPr id="62" name="Picture 61">
            <a:extLst>
              <a:ext uri="{FF2B5EF4-FFF2-40B4-BE49-F238E27FC236}">
                <a16:creationId xmlns:a16="http://schemas.microsoft.com/office/drawing/2014/main" id="{7D0176ED-7E2A-E710-5152-62A152A91F7B}"/>
              </a:ext>
            </a:extLst>
          </p:cNvPr>
          <p:cNvPicPr>
            <a:picLocks noChangeAspect="1"/>
          </p:cNvPicPr>
          <p:nvPr/>
        </p:nvPicPr>
        <p:blipFill rotWithShape="1">
          <a:blip r:embed="rId4"/>
          <a:srcRect l="25904" t="14249" r="31309" b="15020"/>
          <a:stretch/>
        </p:blipFill>
        <p:spPr>
          <a:xfrm>
            <a:off x="3118845" y="2563878"/>
            <a:ext cx="1405243" cy="2137420"/>
          </a:xfrm>
          <a:prstGeom prst="rect">
            <a:avLst/>
          </a:prstGeom>
          <a:ln>
            <a:noFill/>
          </a:ln>
          <a:effectLst>
            <a:outerShdw blurRad="292100" dist="139700" dir="2700000" algn="tl" rotWithShape="0">
              <a:srgbClr val="333333">
                <a:alpha val="65000"/>
              </a:srgbClr>
            </a:outerShdw>
          </a:effectLst>
        </p:spPr>
      </p:pic>
      <p:pic>
        <p:nvPicPr>
          <p:cNvPr id="64" name="Picture 63">
            <a:extLst>
              <a:ext uri="{FF2B5EF4-FFF2-40B4-BE49-F238E27FC236}">
                <a16:creationId xmlns:a16="http://schemas.microsoft.com/office/drawing/2014/main" id="{61CA1FBC-5A8F-7869-137E-FAAE4F55C065}"/>
              </a:ext>
            </a:extLst>
          </p:cNvPr>
          <p:cNvPicPr>
            <a:picLocks noChangeAspect="1"/>
          </p:cNvPicPr>
          <p:nvPr/>
        </p:nvPicPr>
        <p:blipFill rotWithShape="1">
          <a:blip r:embed="rId5"/>
          <a:srcRect b="9069"/>
          <a:stretch/>
        </p:blipFill>
        <p:spPr>
          <a:xfrm>
            <a:off x="7138132" y="2558758"/>
            <a:ext cx="1508328" cy="2163989"/>
          </a:xfrm>
          <a:prstGeom prst="rect">
            <a:avLst/>
          </a:prstGeom>
          <a:ln>
            <a:noFill/>
          </a:ln>
          <a:effectLst>
            <a:outerShdw blurRad="292100" dist="139700" dir="2700000" algn="tl" rotWithShape="0">
              <a:srgbClr val="333333">
                <a:alpha val="65000"/>
              </a:srgbClr>
            </a:outerShdw>
          </a:effectLst>
        </p:spPr>
      </p:pic>
      <p:pic>
        <p:nvPicPr>
          <p:cNvPr id="66" name="Picture 65">
            <a:extLst>
              <a:ext uri="{FF2B5EF4-FFF2-40B4-BE49-F238E27FC236}">
                <a16:creationId xmlns:a16="http://schemas.microsoft.com/office/drawing/2014/main" id="{F008D86E-A42A-3DF6-EC3D-3CB5FCEE02C2}"/>
              </a:ext>
            </a:extLst>
          </p:cNvPr>
          <p:cNvPicPr>
            <a:picLocks noChangeAspect="1"/>
          </p:cNvPicPr>
          <p:nvPr/>
        </p:nvPicPr>
        <p:blipFill rotWithShape="1">
          <a:blip r:embed="rId6"/>
          <a:srcRect l="18668" r="19744"/>
          <a:stretch/>
        </p:blipFill>
        <p:spPr>
          <a:xfrm>
            <a:off x="5106079" y="2585327"/>
            <a:ext cx="1524874" cy="2137420"/>
          </a:xfrm>
          <a:prstGeom prst="rect">
            <a:avLst/>
          </a:prstGeom>
          <a:ln>
            <a:noFill/>
          </a:ln>
          <a:effectLst>
            <a:outerShdw blurRad="292100" dist="139700" dir="2700000" algn="tl" rotWithShape="0">
              <a:srgbClr val="333333">
                <a:alpha val="65000"/>
              </a:srgbClr>
            </a:outerShdw>
          </a:effectLst>
        </p:spPr>
      </p:pic>
      <p:pic>
        <p:nvPicPr>
          <p:cNvPr id="67" name="Picture 66">
            <a:extLst>
              <a:ext uri="{FF2B5EF4-FFF2-40B4-BE49-F238E27FC236}">
                <a16:creationId xmlns:a16="http://schemas.microsoft.com/office/drawing/2014/main" id="{B804E926-DE78-4924-C94A-1EE1149335BA}"/>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659" r="13483"/>
          <a:stretch/>
        </p:blipFill>
        <p:spPr>
          <a:xfrm>
            <a:off x="9194196" y="2585327"/>
            <a:ext cx="1504949" cy="2163989"/>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683379349"/>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diagram of a diagram of a company&#10;&#10;Description automatically generated">
            <a:extLst>
              <a:ext uri="{FF2B5EF4-FFF2-40B4-BE49-F238E27FC236}">
                <a16:creationId xmlns:a16="http://schemas.microsoft.com/office/drawing/2014/main" id="{B90AE70A-0FD2-1825-B689-19AC574F9565}"/>
              </a:ext>
            </a:extLst>
          </p:cNvPr>
          <p:cNvPicPr>
            <a:picLocks noChangeAspect="1"/>
          </p:cNvPicPr>
          <p:nvPr/>
        </p:nvPicPr>
        <p:blipFill rotWithShape="1">
          <a:blip r:embed="rId2"/>
          <a:srcRect t="3861"/>
          <a:stretch/>
        </p:blipFill>
        <p:spPr>
          <a:xfrm>
            <a:off x="2771353" y="325499"/>
            <a:ext cx="6059073" cy="5907868"/>
          </a:xfrm>
          <a:prstGeom prst="rect">
            <a:avLst/>
          </a:prstGeom>
        </p:spPr>
      </p:pic>
    </p:spTree>
    <p:extLst>
      <p:ext uri="{BB962C8B-B14F-4D97-AF65-F5344CB8AC3E}">
        <p14:creationId xmlns:p14="http://schemas.microsoft.com/office/powerpoint/2010/main" val="1438745841"/>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B144B10-0D34-D078-7EC0-C36F3ED9E51D}"/>
              </a:ext>
            </a:extLst>
          </p:cNvPr>
          <p:cNvPicPr>
            <a:picLocks noChangeAspect="1"/>
          </p:cNvPicPr>
          <p:nvPr/>
        </p:nvPicPr>
        <p:blipFill>
          <a:blip r:embed="rId3"/>
          <a:stretch>
            <a:fillRect/>
          </a:stretch>
        </p:blipFill>
        <p:spPr>
          <a:xfrm>
            <a:off x="8154327" y="1631178"/>
            <a:ext cx="3853234" cy="2947724"/>
          </a:xfrm>
          <a:prstGeom prst="rect">
            <a:avLst/>
          </a:prstGeom>
          <a:ln>
            <a:noFill/>
          </a:ln>
          <a:effectLst>
            <a:outerShdw blurRad="292100" dist="139700" dir="2700000" algn="tl" rotWithShape="0">
              <a:srgbClr val="333333">
                <a:alpha val="65000"/>
              </a:srgbClr>
            </a:outerShdw>
          </a:effectLst>
        </p:spPr>
      </p:pic>
      <p:sp>
        <p:nvSpPr>
          <p:cNvPr id="4" name="Slide Number Placeholder 3">
            <a:extLst>
              <a:ext uri="{FF2B5EF4-FFF2-40B4-BE49-F238E27FC236}">
                <a16:creationId xmlns:a16="http://schemas.microsoft.com/office/drawing/2014/main" id="{E672702E-5837-21D7-6166-5252933D1881}"/>
              </a:ext>
            </a:extLst>
          </p:cNvPr>
          <p:cNvSpPr>
            <a:spLocks noGrp="1"/>
          </p:cNvSpPr>
          <p:nvPr>
            <p:ph type="sldNum" sz="quarter" idx="12"/>
          </p:nvPr>
        </p:nvSpPr>
        <p:spPr/>
        <p:txBody>
          <a:bodyPr/>
          <a:lstStyle/>
          <a:p>
            <a:fld id="{D556603B-0378-4E01-A05A-4DEF2C2206AF}" type="slidenum">
              <a:rPr lang="en-US" smtClean="0"/>
              <a:t>216</a:t>
            </a:fld>
            <a:endParaRPr lang="en-US"/>
          </a:p>
        </p:txBody>
      </p:sp>
      <p:sp>
        <p:nvSpPr>
          <p:cNvPr id="5" name="Frame 4">
            <a:extLst>
              <a:ext uri="{FF2B5EF4-FFF2-40B4-BE49-F238E27FC236}">
                <a16:creationId xmlns:a16="http://schemas.microsoft.com/office/drawing/2014/main" id="{F449DDD5-586E-201B-59BA-249FCD3E7D2F}"/>
              </a:ext>
            </a:extLst>
          </p:cNvPr>
          <p:cNvSpPr/>
          <p:nvPr/>
        </p:nvSpPr>
        <p:spPr>
          <a:xfrm>
            <a:off x="577212" y="516044"/>
            <a:ext cx="1485965" cy="5282223"/>
          </a:xfrm>
          <a:prstGeom prst="fram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0"/>
              </a:spcAft>
            </a:pPr>
            <a:r>
              <a:rPr lang="en-US" sz="2000" b="1">
                <a:solidFill>
                  <a:srgbClr val="262140"/>
                </a:solidFill>
                <a:effectLst/>
                <a:latin typeface="Calibri" panose="020F0502020204030204" pitchFamily="34" charset="0"/>
                <a:ea typeface="Microsoft Sans Serif" panose="020B0604020202020204" pitchFamily="34" charset="0"/>
                <a:cs typeface="Times New Roman" panose="02020603050405020304" pitchFamily="18" charset="0"/>
              </a:rPr>
              <a:t>2022</a:t>
            </a:r>
            <a:endParaRPr lang="en-US" sz="1200">
              <a:effectLst/>
              <a:latin typeface="Calibri" panose="020F0502020204030204" pitchFamily="34" charset="0"/>
              <a:ea typeface="Microsoft Sans Serif" panose="020B0604020202020204" pitchFamily="34" charset="0"/>
              <a:cs typeface="Times New Roman" panose="02020603050405020304" pitchFamily="18" charset="0"/>
            </a:endParaRPr>
          </a:p>
        </p:txBody>
      </p:sp>
      <p:grpSp>
        <p:nvGrpSpPr>
          <p:cNvPr id="6" name="Group 5">
            <a:extLst>
              <a:ext uri="{FF2B5EF4-FFF2-40B4-BE49-F238E27FC236}">
                <a16:creationId xmlns:a16="http://schemas.microsoft.com/office/drawing/2014/main" id="{0B94ED1F-4ADC-E416-04F0-B796F10F12BF}"/>
              </a:ext>
            </a:extLst>
          </p:cNvPr>
          <p:cNvGrpSpPr/>
          <p:nvPr/>
        </p:nvGrpSpPr>
        <p:grpSpPr>
          <a:xfrm>
            <a:off x="2219024" y="1943526"/>
            <a:ext cx="6341745" cy="1033272"/>
            <a:chOff x="76418" y="-296650"/>
            <a:chExt cx="4737348" cy="790575"/>
          </a:xfrm>
          <a:solidFill>
            <a:srgbClr val="63A537"/>
          </a:solidFill>
        </p:grpSpPr>
        <p:sp>
          <p:nvSpPr>
            <p:cNvPr id="16" name="Arrow: Pentagon 15">
              <a:extLst>
                <a:ext uri="{FF2B5EF4-FFF2-40B4-BE49-F238E27FC236}">
                  <a16:creationId xmlns:a16="http://schemas.microsoft.com/office/drawing/2014/main" id="{16BA79F8-F317-FB0D-BF22-724F119E46F6}"/>
                </a:ext>
              </a:extLst>
            </p:cNvPr>
            <p:cNvSpPr/>
            <p:nvPr/>
          </p:nvSpPr>
          <p:spPr>
            <a:xfrm>
              <a:off x="76418" y="-296650"/>
              <a:ext cx="4737348" cy="790575"/>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1028700" marR="0">
                <a:lnSpc>
                  <a:spcPct val="115000"/>
                </a:lnSpc>
                <a:spcBef>
                  <a:spcPts val="0"/>
                </a:spcBef>
                <a:spcAft>
                  <a:spcPts val="0"/>
                </a:spcAft>
              </a:pPr>
              <a:r>
                <a:rPr lang="en-US" sz="1800" b="1">
                  <a:solidFill>
                    <a:schemeClr val="accent3"/>
                  </a:solidFill>
                  <a:effectLst/>
                  <a:latin typeface="Calibri" panose="020F0502020204030204" pitchFamily="34" charset="0"/>
                  <a:ea typeface="Microsoft Sans Serif" panose="020B0604020202020204" pitchFamily="34" charset="0"/>
                  <a:cs typeface="Times New Roman" panose="02020603050405020304" pitchFamily="18" charset="0"/>
                </a:rPr>
                <a:t>2,165</a:t>
              </a:r>
              <a:r>
                <a:rPr lang="en-US" sz="1600" b="1">
                  <a:solidFill>
                    <a:schemeClr val="bg1"/>
                  </a:solidFill>
                  <a:effectLst/>
                  <a:latin typeface="Calibri" panose="020F0502020204030204" pitchFamily="34" charset="0"/>
                  <a:ea typeface="Microsoft Sans Serif" panose="020B0604020202020204" pitchFamily="34" charset="0"/>
                  <a:cs typeface="Times New Roman" panose="02020603050405020304" pitchFamily="18" charset="0"/>
                </a:rPr>
                <a:t> GAPC Certified Grower Members on </a:t>
              </a:r>
              <a:r>
                <a:rPr lang="en-US" b="1">
                  <a:solidFill>
                    <a:schemeClr val="accent3"/>
                  </a:solidFill>
                  <a:latin typeface="Calibri" panose="020F0502020204030204" pitchFamily="34" charset="0"/>
                  <a:ea typeface="Microsoft Sans Serif" panose="020B0604020202020204" pitchFamily="34" charset="0"/>
                  <a:cs typeface="Times New Roman" panose="02020603050405020304" pitchFamily="18" charset="0"/>
                </a:rPr>
                <a:t>1,478</a:t>
              </a:r>
              <a:r>
                <a:rPr lang="en-US" sz="1600" b="1">
                  <a:solidFill>
                    <a:schemeClr val="bg1"/>
                  </a:solidFill>
                  <a:effectLst/>
                  <a:latin typeface="Calibri" panose="020F0502020204030204" pitchFamily="34" charset="0"/>
                  <a:ea typeface="Microsoft Sans Serif" panose="020B0604020202020204" pitchFamily="34" charset="0"/>
                  <a:cs typeface="Times New Roman" panose="02020603050405020304" pitchFamily="18" charset="0"/>
                </a:rPr>
                <a:t> Operations in </a:t>
              </a:r>
              <a:r>
                <a:rPr lang="en-US" sz="1800" b="1">
                  <a:solidFill>
                    <a:schemeClr val="accent3"/>
                  </a:solidFill>
                  <a:effectLst/>
                  <a:latin typeface="Calibri" panose="020F0502020204030204" pitchFamily="34" charset="0"/>
                  <a:ea typeface="Microsoft Sans Serif" panose="020B0604020202020204" pitchFamily="34" charset="0"/>
                  <a:cs typeface="Times New Roman" panose="02020603050405020304" pitchFamily="18" charset="0"/>
                </a:rPr>
                <a:t>11</a:t>
              </a:r>
              <a:r>
                <a:rPr lang="en-US" sz="1600" b="1">
                  <a:solidFill>
                    <a:schemeClr val="bg1"/>
                  </a:solidFill>
                  <a:effectLst/>
                  <a:latin typeface="Calibri" panose="020F0502020204030204" pitchFamily="34" charset="0"/>
                  <a:ea typeface="Microsoft Sans Serif" panose="020B0604020202020204" pitchFamily="34" charset="0"/>
                  <a:cs typeface="Times New Roman" panose="02020603050405020304" pitchFamily="18" charset="0"/>
                </a:rPr>
                <a:t> States.</a:t>
              </a:r>
              <a:endParaRPr lang="en-US" sz="1200">
                <a:solidFill>
                  <a:schemeClr val="bg1"/>
                </a:solidFill>
                <a:effectLst/>
                <a:latin typeface="Calibri" panose="020F0502020204030204" pitchFamily="34" charset="0"/>
                <a:ea typeface="Microsoft Sans Serif" panose="020B0604020202020204" pitchFamily="34" charset="0"/>
                <a:cs typeface="Times New Roman" panose="02020603050405020304" pitchFamily="18" charset="0"/>
              </a:endParaRPr>
            </a:p>
          </p:txBody>
        </p:sp>
        <p:pic>
          <p:nvPicPr>
            <p:cNvPr id="17" name="Picture 16" descr="Logo&#10;&#10;Description automatically generated">
              <a:extLst>
                <a:ext uri="{FF2B5EF4-FFF2-40B4-BE49-F238E27FC236}">
                  <a16:creationId xmlns:a16="http://schemas.microsoft.com/office/drawing/2014/main" id="{C02B7D70-48E2-AAD3-EC4E-3C8DB232AD17}"/>
                </a:ext>
              </a:extLst>
            </p:cNvPr>
            <p:cNvPicPr>
              <a:picLocks noChangeAspect="1"/>
            </p:cNvPicPr>
            <p:nvPr/>
          </p:nvPicPr>
          <p:blipFill>
            <a:blip r:embed="rId4"/>
            <a:stretch>
              <a:fillRect/>
            </a:stretch>
          </p:blipFill>
          <p:spPr>
            <a:xfrm>
              <a:off x="232987" y="-215561"/>
              <a:ext cx="569874" cy="569521"/>
            </a:xfrm>
            <a:prstGeom prst="rect">
              <a:avLst/>
            </a:prstGeom>
            <a:grpFill/>
          </p:spPr>
        </p:pic>
      </p:grpSp>
      <p:grpSp>
        <p:nvGrpSpPr>
          <p:cNvPr id="7" name="Group 6">
            <a:extLst>
              <a:ext uri="{FF2B5EF4-FFF2-40B4-BE49-F238E27FC236}">
                <a16:creationId xmlns:a16="http://schemas.microsoft.com/office/drawing/2014/main" id="{7B205CBC-8697-F894-1357-78A71E95A5A6}"/>
              </a:ext>
            </a:extLst>
          </p:cNvPr>
          <p:cNvGrpSpPr/>
          <p:nvPr/>
        </p:nvGrpSpPr>
        <p:grpSpPr>
          <a:xfrm>
            <a:off x="2219024" y="4768512"/>
            <a:ext cx="6341745" cy="1029755"/>
            <a:chOff x="72163" y="19050"/>
            <a:chExt cx="5111496" cy="695325"/>
          </a:xfrm>
          <a:solidFill>
            <a:srgbClr val="63A537"/>
          </a:solidFill>
        </p:grpSpPr>
        <p:sp>
          <p:nvSpPr>
            <p:cNvPr id="14" name="Arrow: Pentagon 13">
              <a:extLst>
                <a:ext uri="{FF2B5EF4-FFF2-40B4-BE49-F238E27FC236}">
                  <a16:creationId xmlns:a16="http://schemas.microsoft.com/office/drawing/2014/main" id="{DEA4B47E-18D1-36C9-2C9F-25978AB99C38}"/>
                </a:ext>
              </a:extLst>
            </p:cNvPr>
            <p:cNvSpPr/>
            <p:nvPr/>
          </p:nvSpPr>
          <p:spPr>
            <a:xfrm>
              <a:off x="72163" y="19050"/>
              <a:ext cx="5111496" cy="695325"/>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1028700" marR="0">
                <a:lnSpc>
                  <a:spcPct val="115000"/>
                </a:lnSpc>
                <a:spcBef>
                  <a:spcPts val="0"/>
                </a:spcBef>
                <a:spcAft>
                  <a:spcPts val="0"/>
                </a:spcAft>
              </a:pPr>
              <a:r>
                <a:rPr lang="en-US" b="1">
                  <a:solidFill>
                    <a:schemeClr val="accent3"/>
                  </a:solidFill>
                  <a:latin typeface="Calibri" panose="020F0502020204030204" pitchFamily="34" charset="0"/>
                  <a:ea typeface="Microsoft Sans Serif" panose="020B0604020202020204" pitchFamily="34" charset="0"/>
                  <a:cs typeface="Times New Roman" panose="02020603050405020304" pitchFamily="18" charset="0"/>
                </a:rPr>
                <a:t>16,514 </a:t>
              </a:r>
              <a:r>
                <a:rPr lang="en-US" sz="1600" b="1">
                  <a:solidFill>
                    <a:schemeClr val="bg1"/>
                  </a:solidFill>
                  <a:latin typeface="Calibri" panose="020F0502020204030204" pitchFamily="34" charset="0"/>
                  <a:ea typeface="Microsoft Sans Serif" panose="020B0604020202020204" pitchFamily="34" charset="0"/>
                  <a:cs typeface="Times New Roman" panose="02020603050405020304" pitchFamily="18" charset="0"/>
                </a:rPr>
                <a:t>Farm Workers on operations managed by a GAPC Certified Grower.</a:t>
              </a:r>
            </a:p>
          </p:txBody>
        </p:sp>
        <p:pic>
          <p:nvPicPr>
            <p:cNvPr id="15" name="Graphic 13" descr="Users">
              <a:extLst>
                <a:ext uri="{FF2B5EF4-FFF2-40B4-BE49-F238E27FC236}">
                  <a16:creationId xmlns:a16="http://schemas.microsoft.com/office/drawing/2014/main" id="{6264307D-9AD3-4863-8733-2A6F9A5EDF5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219075" y="47625"/>
              <a:ext cx="638175" cy="638175"/>
            </a:xfrm>
            <a:prstGeom prst="rect">
              <a:avLst/>
            </a:prstGeom>
          </p:spPr>
        </p:pic>
      </p:grpSp>
      <p:grpSp>
        <p:nvGrpSpPr>
          <p:cNvPr id="8" name="Group 7">
            <a:extLst>
              <a:ext uri="{FF2B5EF4-FFF2-40B4-BE49-F238E27FC236}">
                <a16:creationId xmlns:a16="http://schemas.microsoft.com/office/drawing/2014/main" id="{CEFA2927-4809-78DC-C4F7-C067CC3A6486}"/>
              </a:ext>
            </a:extLst>
          </p:cNvPr>
          <p:cNvGrpSpPr/>
          <p:nvPr/>
        </p:nvGrpSpPr>
        <p:grpSpPr>
          <a:xfrm>
            <a:off x="2219025" y="531033"/>
            <a:ext cx="6341744" cy="1033272"/>
            <a:chOff x="0" y="0"/>
            <a:chExt cx="5112385" cy="723900"/>
          </a:xfrm>
          <a:solidFill>
            <a:srgbClr val="63A537"/>
          </a:solidFill>
        </p:grpSpPr>
        <p:sp>
          <p:nvSpPr>
            <p:cNvPr id="12" name="Arrow: Pentagon 11">
              <a:extLst>
                <a:ext uri="{FF2B5EF4-FFF2-40B4-BE49-F238E27FC236}">
                  <a16:creationId xmlns:a16="http://schemas.microsoft.com/office/drawing/2014/main" id="{D9D3545D-9252-3246-5411-8D5EBFCBD3D0}"/>
                </a:ext>
              </a:extLst>
            </p:cNvPr>
            <p:cNvSpPr/>
            <p:nvPr/>
          </p:nvSpPr>
          <p:spPr>
            <a:xfrm>
              <a:off x="0" y="0"/>
              <a:ext cx="5112385" cy="723900"/>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1028700" marR="0">
                <a:lnSpc>
                  <a:spcPct val="115000"/>
                </a:lnSpc>
                <a:spcBef>
                  <a:spcPts val="0"/>
                </a:spcBef>
                <a:spcAft>
                  <a:spcPts val="0"/>
                </a:spcAft>
              </a:pPr>
              <a:r>
                <a:rPr lang="en-US" sz="1800" b="1">
                  <a:solidFill>
                    <a:schemeClr val="accent3"/>
                  </a:solidFill>
                  <a:effectLst/>
                  <a:latin typeface="Calibri" panose="020F0502020204030204" pitchFamily="34" charset="0"/>
                  <a:ea typeface="Microsoft Sans Serif" panose="020B0604020202020204" pitchFamily="34" charset="0"/>
                  <a:cs typeface="Times New Roman" panose="02020603050405020304" pitchFamily="18" charset="0"/>
                </a:rPr>
                <a:t>1,507</a:t>
              </a:r>
              <a:r>
                <a:rPr lang="en-US" sz="1600" b="1">
                  <a:solidFill>
                    <a:schemeClr val="accent3">
                      <a:lumMod val="60000"/>
                      <a:lumOff val="40000"/>
                    </a:schemeClr>
                  </a:solidFill>
                  <a:effectLst/>
                  <a:latin typeface="Calibri" panose="020F0502020204030204" pitchFamily="34" charset="0"/>
                  <a:ea typeface="Microsoft Sans Serif" panose="020B0604020202020204" pitchFamily="34" charset="0"/>
                  <a:cs typeface="Times New Roman" panose="02020603050405020304" pitchFamily="18" charset="0"/>
                </a:rPr>
                <a:t> </a:t>
              </a:r>
              <a:r>
                <a:rPr lang="en-US" sz="1600" b="1">
                  <a:solidFill>
                    <a:schemeClr val="bg1"/>
                  </a:solidFill>
                  <a:latin typeface="Calibri" panose="020F0502020204030204" pitchFamily="34" charset="0"/>
                  <a:ea typeface="Microsoft Sans Serif" panose="020B0604020202020204" pitchFamily="34" charset="0"/>
                  <a:cs typeface="Times New Roman" panose="02020603050405020304" pitchFamily="18" charset="0"/>
                </a:rPr>
                <a:t>Monitoring Visits conducted.</a:t>
              </a:r>
            </a:p>
            <a:p>
              <a:pPr marL="1028700" marR="0">
                <a:lnSpc>
                  <a:spcPct val="115000"/>
                </a:lnSpc>
                <a:spcBef>
                  <a:spcPts val="0"/>
                </a:spcBef>
                <a:spcAft>
                  <a:spcPts val="0"/>
                </a:spcAft>
              </a:pPr>
              <a:r>
                <a:rPr lang="en-US" b="1">
                  <a:solidFill>
                    <a:schemeClr val="accent3"/>
                  </a:solidFill>
                  <a:latin typeface="Calibri" panose="020F0502020204030204" pitchFamily="34" charset="0"/>
                  <a:ea typeface="Microsoft Sans Serif" panose="020B0604020202020204" pitchFamily="34" charset="0"/>
                  <a:cs typeface="Times New Roman" panose="02020603050405020304" pitchFamily="18" charset="0"/>
                </a:rPr>
                <a:t>1,610 </a:t>
              </a:r>
              <a:r>
                <a:rPr lang="en-US" sz="1600" b="1">
                  <a:solidFill>
                    <a:schemeClr val="bg1"/>
                  </a:solidFill>
                  <a:effectLst/>
                  <a:latin typeface="Calibri" panose="020F0502020204030204" pitchFamily="34" charset="0"/>
                  <a:ea typeface="Microsoft Sans Serif" panose="020B0604020202020204" pitchFamily="34" charset="0"/>
                  <a:cs typeface="Times New Roman" panose="02020603050405020304" pitchFamily="18" charset="0"/>
                </a:rPr>
                <a:t>Worker Interviews completed.</a:t>
              </a:r>
              <a:endParaRPr lang="en-US" sz="1200">
                <a:solidFill>
                  <a:schemeClr val="bg1"/>
                </a:solidFill>
                <a:effectLst/>
                <a:latin typeface="Calibri" panose="020F0502020204030204" pitchFamily="34" charset="0"/>
                <a:ea typeface="Microsoft Sans Serif" panose="020B0604020202020204" pitchFamily="34" charset="0"/>
                <a:cs typeface="Times New Roman" panose="02020603050405020304" pitchFamily="18" charset="0"/>
              </a:endParaRPr>
            </a:p>
          </p:txBody>
        </p:sp>
        <p:pic>
          <p:nvPicPr>
            <p:cNvPr id="13" name="Graphic 208" descr="Clipboard Checked outline">
              <a:extLst>
                <a:ext uri="{FF2B5EF4-FFF2-40B4-BE49-F238E27FC236}">
                  <a16:creationId xmlns:a16="http://schemas.microsoft.com/office/drawing/2014/main" id="{213A7DFD-7A70-CB6D-5E42-2C1676B7D0D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75428" y="74137"/>
              <a:ext cx="609600" cy="609600"/>
            </a:xfrm>
            <a:prstGeom prst="rect">
              <a:avLst/>
            </a:prstGeom>
          </p:spPr>
        </p:pic>
      </p:grpSp>
      <p:grpSp>
        <p:nvGrpSpPr>
          <p:cNvPr id="9" name="Group 8">
            <a:extLst>
              <a:ext uri="{FF2B5EF4-FFF2-40B4-BE49-F238E27FC236}">
                <a16:creationId xmlns:a16="http://schemas.microsoft.com/office/drawing/2014/main" id="{51639CA4-F22A-CEBD-AFD0-C3BF36EE2B08}"/>
              </a:ext>
            </a:extLst>
          </p:cNvPr>
          <p:cNvGrpSpPr/>
          <p:nvPr/>
        </p:nvGrpSpPr>
        <p:grpSpPr>
          <a:xfrm>
            <a:off x="2219024" y="3356019"/>
            <a:ext cx="6341745" cy="1033272"/>
            <a:chOff x="0" y="-4764"/>
            <a:chExt cx="5111496" cy="738505"/>
          </a:xfrm>
          <a:solidFill>
            <a:srgbClr val="63A537"/>
          </a:solidFill>
        </p:grpSpPr>
        <p:sp>
          <p:nvSpPr>
            <p:cNvPr id="10" name="Arrow: Pentagon 9">
              <a:extLst>
                <a:ext uri="{FF2B5EF4-FFF2-40B4-BE49-F238E27FC236}">
                  <a16:creationId xmlns:a16="http://schemas.microsoft.com/office/drawing/2014/main" id="{5C3BFEE2-6B48-85C6-B9B2-BE8A2781D8E6}"/>
                </a:ext>
              </a:extLst>
            </p:cNvPr>
            <p:cNvSpPr/>
            <p:nvPr/>
          </p:nvSpPr>
          <p:spPr>
            <a:xfrm>
              <a:off x="0" y="-4764"/>
              <a:ext cx="5111496" cy="738505"/>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1028700" marR="0">
                <a:lnSpc>
                  <a:spcPct val="115000"/>
                </a:lnSpc>
                <a:spcBef>
                  <a:spcPts val="0"/>
                </a:spcBef>
                <a:spcAft>
                  <a:spcPts val="0"/>
                </a:spcAft>
              </a:pPr>
              <a:r>
                <a:rPr lang="en-US" b="1">
                  <a:solidFill>
                    <a:schemeClr val="accent3"/>
                  </a:solidFill>
                  <a:latin typeface="Calibri" panose="020F0502020204030204" pitchFamily="34" charset="0"/>
                  <a:ea typeface="Microsoft Sans Serif" panose="020B0604020202020204" pitchFamily="34" charset="0"/>
                  <a:cs typeface="Times New Roman" panose="02020603050405020304" pitchFamily="18" charset="0"/>
                </a:rPr>
                <a:t>162,764</a:t>
              </a:r>
              <a:r>
                <a:rPr lang="en-US" sz="1600" b="1">
                  <a:solidFill>
                    <a:srgbClr val="262140"/>
                  </a:solidFill>
                  <a:effectLst/>
                  <a:latin typeface="Calibri" panose="020F0502020204030204" pitchFamily="34" charset="0"/>
                  <a:ea typeface="Microsoft Sans Serif" panose="020B0604020202020204" pitchFamily="34" charset="0"/>
                  <a:cs typeface="Times New Roman" panose="02020603050405020304" pitchFamily="18" charset="0"/>
                </a:rPr>
                <a:t> </a:t>
              </a:r>
              <a:r>
                <a:rPr lang="en-US" sz="1600" b="1">
                  <a:solidFill>
                    <a:schemeClr val="bg1"/>
                  </a:solidFill>
                  <a:latin typeface="Calibri" panose="020F0502020204030204" pitchFamily="34" charset="0"/>
                  <a:ea typeface="Microsoft Sans Serif" panose="020B0604020202020204" pitchFamily="34" charset="0"/>
                  <a:cs typeface="Times New Roman" panose="02020603050405020304" pitchFamily="18" charset="0"/>
                </a:rPr>
                <a:t>Tobacco Acres and </a:t>
              </a:r>
              <a:r>
                <a:rPr lang="en-US" b="1">
                  <a:solidFill>
                    <a:schemeClr val="accent3"/>
                  </a:solidFill>
                  <a:latin typeface="Calibri" panose="020F0502020204030204" pitchFamily="34" charset="0"/>
                  <a:ea typeface="Microsoft Sans Serif" panose="020B0604020202020204" pitchFamily="34" charset="0"/>
                  <a:cs typeface="Times New Roman" panose="02020603050405020304" pitchFamily="18" charset="0"/>
                </a:rPr>
                <a:t>290 </a:t>
              </a:r>
              <a:r>
                <a:rPr lang="en-US" sz="1600" b="1">
                  <a:solidFill>
                    <a:schemeClr val="bg1"/>
                  </a:solidFill>
                  <a:latin typeface="Calibri" panose="020F0502020204030204" pitchFamily="34" charset="0"/>
                  <a:ea typeface="Microsoft Sans Serif" panose="020B0604020202020204" pitchFamily="34" charset="0"/>
                  <a:cs typeface="Times New Roman" panose="02020603050405020304" pitchFamily="18" charset="0"/>
                </a:rPr>
                <a:t>Hemp Acres grown by a GAPC Certified Grower. </a:t>
              </a:r>
            </a:p>
          </p:txBody>
        </p:sp>
        <p:pic>
          <p:nvPicPr>
            <p:cNvPr id="11" name="Picture 10" descr="A close up of an umbrella&#10;&#10;Description automatically generated">
              <a:extLst>
                <a:ext uri="{FF2B5EF4-FFF2-40B4-BE49-F238E27FC236}">
                  <a16:creationId xmlns:a16="http://schemas.microsoft.com/office/drawing/2014/main" id="{9B341C88-1892-D011-31EF-FA0475CBB72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6239" y="149536"/>
              <a:ext cx="720271" cy="479816"/>
            </a:xfrm>
            <a:prstGeom prst="ellipse">
              <a:avLst/>
            </a:prstGeom>
            <a:grpFill/>
            <a:ln w="63500" cap="rnd">
              <a:noFill/>
            </a:ln>
            <a:effectLst>
              <a:outerShdw blurRad="381000" dist="292100" dir="5400000" sx="-80000" sy="-18000" rotWithShape="0">
                <a:srgbClr val="000000">
                  <a:alpha val="22000"/>
                </a:srgbClr>
              </a:outerShdw>
            </a:effectLst>
          </p:spPr>
        </p:pic>
      </p:grpSp>
    </p:spTree>
    <p:extLst>
      <p:ext uri="{BB962C8B-B14F-4D97-AF65-F5344CB8AC3E}">
        <p14:creationId xmlns:p14="http://schemas.microsoft.com/office/powerpoint/2010/main" val="4039122680"/>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542B6F8A-8CB3-C0A9-EED2-001308447020}"/>
              </a:ext>
            </a:extLst>
          </p:cNvPr>
          <p:cNvSpPr/>
          <p:nvPr/>
        </p:nvSpPr>
        <p:spPr>
          <a:xfrm>
            <a:off x="-2724" y="0"/>
            <a:ext cx="5815840" cy="68666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425C20D2-DCBC-D5B1-DDE4-794E01D6DB7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8144" y="2259731"/>
            <a:ext cx="3175084" cy="2381313"/>
          </a:xfrm>
          <a:prstGeom prst="rect">
            <a:avLst/>
          </a:prstGeom>
        </p:spPr>
      </p:pic>
      <p:pic>
        <p:nvPicPr>
          <p:cNvPr id="6" name="Picture 5" descr="A picture containing wall&#10;&#10;Description automatically generated">
            <a:extLst>
              <a:ext uri="{FF2B5EF4-FFF2-40B4-BE49-F238E27FC236}">
                <a16:creationId xmlns:a16="http://schemas.microsoft.com/office/drawing/2014/main" id="{63699176-7B60-EC29-02AD-DFA1D38C947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4546" r="9420"/>
          <a:stretch/>
        </p:blipFill>
        <p:spPr bwMode="auto">
          <a:xfrm rot="5400000">
            <a:off x="-16200" y="2275929"/>
            <a:ext cx="2381315" cy="2348914"/>
          </a:xfrm>
          <a:prstGeom prst="rect">
            <a:avLst/>
          </a:prstGeom>
          <a:extLst>
            <a:ext uri="{53640926-AAD7-44D8-BBD7-CCE9431645EC}">
              <a14:shadowObscured xmlns:a14="http://schemas.microsoft.com/office/drawing/2010/main"/>
            </a:ext>
          </a:extLst>
        </p:spPr>
      </p:pic>
      <p:sp>
        <p:nvSpPr>
          <p:cNvPr id="4" name="Slide Number Placeholder 3">
            <a:extLst>
              <a:ext uri="{FF2B5EF4-FFF2-40B4-BE49-F238E27FC236}">
                <a16:creationId xmlns:a16="http://schemas.microsoft.com/office/drawing/2014/main" id="{1575F29B-27BA-1A4A-7A22-3E7070322440}"/>
              </a:ext>
            </a:extLst>
          </p:cNvPr>
          <p:cNvSpPr>
            <a:spLocks noGrp="1"/>
          </p:cNvSpPr>
          <p:nvPr>
            <p:ph type="sldNum" sz="quarter" idx="12"/>
          </p:nvPr>
        </p:nvSpPr>
        <p:spPr/>
        <p:txBody>
          <a:bodyPr vert="horz" lIns="91440" tIns="45720" rIns="91440" bIns="45720" rtlCol="0" anchor="ctr">
            <a:normAutofit/>
          </a:bodyPr>
          <a:lstStyle/>
          <a:p>
            <a:pPr defTabSz="457200">
              <a:spcAft>
                <a:spcPts val="600"/>
              </a:spcAft>
            </a:pPr>
            <a:fld id="{D556603B-0378-4E01-A05A-4DEF2C2206AF}" type="slidenum">
              <a:rPr lang="en-US" sz="1050" smtClean="0"/>
              <a:pPr defTabSz="457200">
                <a:spcAft>
                  <a:spcPts val="600"/>
                </a:spcAft>
              </a:pPr>
              <a:t>217</a:t>
            </a:fld>
            <a:endParaRPr lang="en-US" sz="1050"/>
          </a:p>
        </p:txBody>
      </p:sp>
      <p:sp>
        <p:nvSpPr>
          <p:cNvPr id="11" name="Text Placeholder 10">
            <a:extLst>
              <a:ext uri="{FF2B5EF4-FFF2-40B4-BE49-F238E27FC236}">
                <a16:creationId xmlns:a16="http://schemas.microsoft.com/office/drawing/2014/main" id="{8F5D78F2-BE0E-167C-6BC3-1F0CA95FB835}"/>
              </a:ext>
            </a:extLst>
          </p:cNvPr>
          <p:cNvSpPr>
            <a:spLocks noGrp="1"/>
          </p:cNvSpPr>
          <p:nvPr>
            <p:ph type="body" sz="half" idx="4294967295"/>
          </p:nvPr>
        </p:nvSpPr>
        <p:spPr>
          <a:xfrm>
            <a:off x="6261927" y="409756"/>
            <a:ext cx="5336035" cy="5129807"/>
          </a:xfrm>
          <a:solidFill>
            <a:schemeClr val="bg1"/>
          </a:solidFill>
        </p:spPr>
        <p:txBody>
          <a:bodyPr vert="horz" lIns="0" tIns="45720" rIns="0" bIns="45720" rtlCol="0" anchor="t">
            <a:normAutofit fontScale="92500" lnSpcReduction="10000"/>
          </a:bodyPr>
          <a:lstStyle/>
          <a:p>
            <a:pPr marL="0" indent="0">
              <a:spcBef>
                <a:spcPts val="0"/>
              </a:spcBef>
              <a:spcAft>
                <a:spcPts val="600"/>
              </a:spcAft>
              <a:buNone/>
            </a:pPr>
            <a:r>
              <a:rPr lang="en-US" sz="2800" b="1">
                <a:solidFill>
                  <a:srgbClr val="ECBD17"/>
                </a:solidFill>
                <a:latin typeface="Century Gothic"/>
                <a:ea typeface="Microsoft Sans Serif"/>
                <a:cs typeface="Times New Roman"/>
              </a:rPr>
              <a:t>In 2023, GAPC trained </a:t>
            </a:r>
            <a:r>
              <a:rPr lang="en-US" sz="2800" b="1">
                <a:solidFill>
                  <a:schemeClr val="accent2"/>
                </a:solidFill>
                <a:latin typeface="Century Gothic"/>
                <a:ea typeface="Microsoft Sans Serif"/>
                <a:cs typeface="Times New Roman"/>
              </a:rPr>
              <a:t>778</a:t>
            </a:r>
            <a:r>
              <a:rPr lang="en-US" sz="2800" b="1">
                <a:solidFill>
                  <a:srgbClr val="ECBD17"/>
                </a:solidFill>
                <a:latin typeface="Century Gothic"/>
                <a:ea typeface="Microsoft Sans Serif"/>
                <a:cs typeface="Times New Roman"/>
              </a:rPr>
              <a:t> individuals with bi-lingual trainers through the GAPC Customized Farmworker Training program in North Carolina, Tennessee, Kentucky, Georgia, and Virginia.</a:t>
            </a:r>
          </a:p>
          <a:p>
            <a:pPr marL="0" marR="0" defTabSz="914400">
              <a:spcBef>
                <a:spcPts val="0"/>
              </a:spcBef>
              <a:spcAft>
                <a:spcPts val="600"/>
              </a:spcAft>
              <a:buFont typeface="Calibri" panose="020F0502020204030204" pitchFamily="34" charset="0"/>
            </a:pPr>
            <a:endParaRPr lang="en-US" sz="2800" b="1">
              <a:solidFill>
                <a:srgbClr val="ECBD17"/>
              </a:solidFill>
              <a:latin typeface="Century Gothic" panose="020B0502020202020204" pitchFamily="34" charset="0"/>
              <a:ea typeface="Microsoft Sans Serif" panose="020B0604020202020204" pitchFamily="34" charset="0"/>
              <a:cs typeface="Times New Roman" panose="02020603050405020304" pitchFamily="18" charset="0"/>
            </a:endParaRPr>
          </a:p>
          <a:p>
            <a:pPr marR="0" defTabSz="914400">
              <a:spcBef>
                <a:spcPts val="0"/>
              </a:spcBef>
              <a:spcAft>
                <a:spcPts val="600"/>
              </a:spcAft>
            </a:pPr>
            <a:r>
              <a:rPr lang="en-US" sz="2800" b="1">
                <a:solidFill>
                  <a:schemeClr val="accent2"/>
                </a:solidFill>
                <a:latin typeface="Century Gothic"/>
                <a:ea typeface="Microsoft Sans Serif"/>
                <a:cs typeface="Times New Roman"/>
              </a:rPr>
              <a:t>Fun, interactive, educational, and appreciated.</a:t>
            </a:r>
          </a:p>
          <a:p>
            <a:pPr marR="0" defTabSz="914400">
              <a:spcBef>
                <a:spcPts val="0"/>
              </a:spcBef>
              <a:spcAft>
                <a:spcPts val="600"/>
              </a:spcAft>
            </a:pPr>
            <a:endParaRPr lang="en-US" sz="2800" b="1">
              <a:solidFill>
                <a:schemeClr val="accent2"/>
              </a:solidFill>
              <a:latin typeface="Century Gothic" panose="020B0502020202020204" pitchFamily="34" charset="0"/>
              <a:ea typeface="Microsoft Sans Serif" panose="020B0604020202020204" pitchFamily="34" charset="0"/>
              <a:cs typeface="Times New Roman" panose="02020603050405020304" pitchFamily="18" charset="0"/>
            </a:endParaRPr>
          </a:p>
          <a:p>
            <a:pPr marR="0" defTabSz="914400">
              <a:spcBef>
                <a:spcPts val="0"/>
              </a:spcBef>
              <a:spcAft>
                <a:spcPts val="600"/>
              </a:spcAft>
            </a:pPr>
            <a:r>
              <a:rPr lang="en-US" sz="2400">
                <a:solidFill>
                  <a:schemeClr val="accent2"/>
                </a:solidFill>
                <a:latin typeface="Century Gothic"/>
                <a:ea typeface="Microsoft Sans Serif"/>
                <a:cs typeface="Times New Roman"/>
                <a:hlinkClick r:id="rId5">
                  <a:extLst>
                    <a:ext uri="{A12FA001-AC4F-418D-AE19-62706E023703}">
                      <ahyp:hlinkClr xmlns:ahyp="http://schemas.microsoft.com/office/drawing/2018/hyperlinkcolor" val="tx"/>
                    </a:ext>
                  </a:extLst>
                </a:hlinkClick>
              </a:rPr>
              <a:t>https://www.gapconnections.com/what-we-do/customized-farmworker-training</a:t>
            </a:r>
            <a:endParaRPr lang="en-US" sz="2400">
              <a:solidFill>
                <a:schemeClr val="accent2"/>
              </a:solidFill>
              <a:latin typeface="Century Gothic"/>
              <a:ea typeface="Microsoft Sans Serif"/>
              <a:cs typeface="Times New Roman"/>
            </a:endParaRPr>
          </a:p>
          <a:p>
            <a:pPr marR="0" defTabSz="914400">
              <a:spcBef>
                <a:spcPts val="0"/>
              </a:spcBef>
              <a:spcAft>
                <a:spcPts val="600"/>
              </a:spcAft>
            </a:pPr>
            <a:endParaRPr lang="en-US" sz="2800" b="1">
              <a:solidFill>
                <a:srgbClr val="ECBD17"/>
              </a:solidFill>
              <a:latin typeface="Century Gothic" panose="020B0502020202020204" pitchFamily="34" charset="0"/>
              <a:ea typeface="Microsoft Sans Serif" panose="020B0604020202020204" pitchFamily="34" charset="0"/>
              <a:cs typeface="Times New Roman" panose="02020603050405020304" pitchFamily="18" charset="0"/>
            </a:endParaRPr>
          </a:p>
        </p:txBody>
      </p:sp>
      <p:pic>
        <p:nvPicPr>
          <p:cNvPr id="8" name="Picture 7" descr="A collage of several people&#10;&#10;Description automatically generated with low confidence">
            <a:extLst>
              <a:ext uri="{FF2B5EF4-FFF2-40B4-BE49-F238E27FC236}">
                <a16:creationId xmlns:a16="http://schemas.microsoft.com/office/drawing/2014/main" id="{F9A1A338-764C-C833-94C6-50D197FB6A9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13228" cy="2168545"/>
          </a:xfrm>
          <a:prstGeom prst="rect">
            <a:avLst/>
          </a:prstGeom>
        </p:spPr>
      </p:pic>
      <p:pic>
        <p:nvPicPr>
          <p:cNvPr id="9" name="Picture 8" descr="A picture containing indoor, young&#10;&#10;Description automatically generated">
            <a:extLst>
              <a:ext uri="{FF2B5EF4-FFF2-40B4-BE49-F238E27FC236}">
                <a16:creationId xmlns:a16="http://schemas.microsoft.com/office/drawing/2014/main" id="{8B65E53A-4BF8-5E43-FF1B-EE72E51FD920}"/>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9275" r="-1" b="7074"/>
          <a:stretch/>
        </p:blipFill>
        <p:spPr>
          <a:xfrm>
            <a:off x="-2724" y="4720782"/>
            <a:ext cx="1925286" cy="2147335"/>
          </a:xfrm>
          <a:prstGeom prst="rect">
            <a:avLst/>
          </a:prstGeom>
        </p:spPr>
      </p:pic>
      <p:pic>
        <p:nvPicPr>
          <p:cNvPr id="10" name="Imagen 25" descr="A group of people holding balloons&#10;&#10;Description automatically generated with medium confidence">
            <a:extLst>
              <a:ext uri="{FF2B5EF4-FFF2-40B4-BE49-F238E27FC236}">
                <a16:creationId xmlns:a16="http://schemas.microsoft.com/office/drawing/2014/main" id="{AC1CC441-EDBD-1DFB-C32A-25AB8032E0FA}"/>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4521" t="-1" r="23431" b="-2"/>
          <a:stretch/>
        </p:blipFill>
        <p:spPr>
          <a:xfrm>
            <a:off x="2062151" y="4731352"/>
            <a:ext cx="1778335" cy="2135274"/>
          </a:xfrm>
          <a:prstGeom prst="rect">
            <a:avLst/>
          </a:prstGeom>
        </p:spPr>
      </p:pic>
      <p:pic>
        <p:nvPicPr>
          <p:cNvPr id="17" name="Picture 16" descr="A person standing in front of a window&#10;&#10;Description generated with high confidence">
            <a:extLst>
              <a:ext uri="{FF2B5EF4-FFF2-40B4-BE49-F238E27FC236}">
                <a16:creationId xmlns:a16="http://schemas.microsoft.com/office/drawing/2014/main" id="{19C59C65-4F21-2367-00E6-B482AA91DF27}"/>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r="50000"/>
          <a:stretch/>
        </p:blipFill>
        <p:spPr>
          <a:xfrm>
            <a:off x="3980075" y="4731353"/>
            <a:ext cx="1633154" cy="2126228"/>
          </a:xfrm>
          <a:prstGeom prst="rect">
            <a:avLst/>
          </a:prstGeom>
        </p:spPr>
      </p:pic>
    </p:spTree>
    <p:extLst>
      <p:ext uri="{BB962C8B-B14F-4D97-AF65-F5344CB8AC3E}">
        <p14:creationId xmlns:p14="http://schemas.microsoft.com/office/powerpoint/2010/main" val="2000249791"/>
      </p:ext>
    </p:extLst>
  </p:cSld>
  <p:clrMapOvr>
    <a:masterClrMapping/>
  </p:clrMapOvr>
</p:sld>
</file>

<file path=ppt/theme/_rels/theme11.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PowerPoint B">
  <a:themeElements>
    <a:clrScheme name="Brand Colors">
      <a:dk1>
        <a:sysClr val="windowText" lastClr="000000"/>
      </a:dk1>
      <a:lt1>
        <a:sysClr val="window" lastClr="FFFFFF"/>
      </a:lt1>
      <a:dk2>
        <a:srgbClr val="1B365D"/>
      </a:dk2>
      <a:lt2>
        <a:srgbClr val="FF0F00"/>
      </a:lt2>
      <a:accent1>
        <a:srgbClr val="2DCCD3"/>
      </a:accent1>
      <a:accent2>
        <a:srgbClr val="D2D755"/>
      </a:accent2>
      <a:accent3>
        <a:srgbClr val="E87722"/>
      </a:accent3>
      <a:accent4>
        <a:srgbClr val="7C2529"/>
      </a:accent4>
      <a:accent5>
        <a:srgbClr val="666666"/>
      </a:accent5>
      <a:accent6>
        <a:srgbClr val="E6D395"/>
      </a:accent6>
      <a:hlink>
        <a:srgbClr val="131E29"/>
      </a:hlink>
      <a:folHlink>
        <a:srgbClr val="CBC4B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1_PowerPoint B">
  <a:themeElements>
    <a:clrScheme name="Brand Colors">
      <a:dk1>
        <a:sysClr val="windowText" lastClr="000000"/>
      </a:dk1>
      <a:lt1>
        <a:sysClr val="window" lastClr="FFFFFF"/>
      </a:lt1>
      <a:dk2>
        <a:srgbClr val="1B365D"/>
      </a:dk2>
      <a:lt2>
        <a:srgbClr val="FF0F00"/>
      </a:lt2>
      <a:accent1>
        <a:srgbClr val="2DCCD3"/>
      </a:accent1>
      <a:accent2>
        <a:srgbClr val="D2D755"/>
      </a:accent2>
      <a:accent3>
        <a:srgbClr val="E87722"/>
      </a:accent3>
      <a:accent4>
        <a:srgbClr val="7C2529"/>
      </a:accent4>
      <a:accent5>
        <a:srgbClr val="666666"/>
      </a:accent5>
      <a:accent6>
        <a:srgbClr val="E6D395"/>
      </a:accent6>
      <a:hlink>
        <a:srgbClr val="131E29"/>
      </a:hlink>
      <a:folHlink>
        <a:srgbClr val="CBC4B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4.xml><?xml version="1.0" encoding="utf-8"?>
<a:theme xmlns:a="http://schemas.openxmlformats.org/drawingml/2006/main" name="1_New PPT Template">
  <a:themeElements>
    <a:clrScheme name="Blue Gray">
      <a:dk1>
        <a:sysClr val="windowText" lastClr="000000"/>
      </a:dk1>
      <a:lt1>
        <a:sysClr val="window" lastClr="FFFFFF"/>
      </a:lt1>
      <a:dk2>
        <a:srgbClr val="1B365D"/>
      </a:dk2>
      <a:lt2>
        <a:srgbClr val="BFBFBF"/>
      </a:lt2>
      <a:accent1>
        <a:srgbClr val="0D1A2E"/>
      </a:accent1>
      <a:accent2>
        <a:srgbClr val="A09384"/>
      </a:accent2>
      <a:accent3>
        <a:srgbClr val="BFBFBF"/>
      </a:accent3>
      <a:accent4>
        <a:srgbClr val="FF0F00"/>
      </a:accent4>
      <a:accent5>
        <a:srgbClr val="000000"/>
      </a:accent5>
      <a:accent6>
        <a:srgbClr val="EAE7E4"/>
      </a:accent6>
      <a:hlink>
        <a:srgbClr val="142845"/>
      </a:hlink>
      <a:folHlink>
        <a:srgbClr val="497EC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PowerPoint A">
  <a:themeElements>
    <a:clrScheme name="Blue Gray">
      <a:dk1>
        <a:sysClr val="windowText" lastClr="000000"/>
      </a:dk1>
      <a:lt1>
        <a:sysClr val="window" lastClr="FFFFFF"/>
      </a:lt1>
      <a:dk2>
        <a:srgbClr val="1B365D"/>
      </a:dk2>
      <a:lt2>
        <a:srgbClr val="BFBFBF"/>
      </a:lt2>
      <a:accent1>
        <a:srgbClr val="0D1A2E"/>
      </a:accent1>
      <a:accent2>
        <a:srgbClr val="A09384"/>
      </a:accent2>
      <a:accent3>
        <a:srgbClr val="BFBFBF"/>
      </a:accent3>
      <a:accent4>
        <a:srgbClr val="FF0F00"/>
      </a:accent4>
      <a:accent5>
        <a:srgbClr val="000000"/>
      </a:accent5>
      <a:accent6>
        <a:srgbClr val="EAE7E4"/>
      </a:accent6>
      <a:hlink>
        <a:srgbClr val="142845"/>
      </a:hlink>
      <a:folHlink>
        <a:srgbClr val="497EC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_PowerPoint A">
  <a:themeElements>
    <a:clrScheme name="Blue Gray">
      <a:dk1>
        <a:sysClr val="windowText" lastClr="000000"/>
      </a:dk1>
      <a:lt1>
        <a:sysClr val="window" lastClr="FFFFFF"/>
      </a:lt1>
      <a:dk2>
        <a:srgbClr val="1B365D"/>
      </a:dk2>
      <a:lt2>
        <a:srgbClr val="BFBFBF"/>
      </a:lt2>
      <a:accent1>
        <a:srgbClr val="0D1A2E"/>
      </a:accent1>
      <a:accent2>
        <a:srgbClr val="A09384"/>
      </a:accent2>
      <a:accent3>
        <a:srgbClr val="BFBFBF"/>
      </a:accent3>
      <a:accent4>
        <a:srgbClr val="FF0F00"/>
      </a:accent4>
      <a:accent5>
        <a:srgbClr val="000000"/>
      </a:accent5>
      <a:accent6>
        <a:srgbClr val="EAE7E4"/>
      </a:accent6>
      <a:hlink>
        <a:srgbClr val="142845"/>
      </a:hlink>
      <a:folHlink>
        <a:srgbClr val="497EC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New PPT Template">
  <a:themeElements>
    <a:clrScheme name="Blue Gray">
      <a:dk1>
        <a:sysClr val="windowText" lastClr="000000"/>
      </a:dk1>
      <a:lt1>
        <a:sysClr val="window" lastClr="FFFFFF"/>
      </a:lt1>
      <a:dk2>
        <a:srgbClr val="1B365D"/>
      </a:dk2>
      <a:lt2>
        <a:srgbClr val="BFBFBF"/>
      </a:lt2>
      <a:accent1>
        <a:srgbClr val="0D1A2E"/>
      </a:accent1>
      <a:accent2>
        <a:srgbClr val="A09384"/>
      </a:accent2>
      <a:accent3>
        <a:srgbClr val="BFBFBF"/>
      </a:accent3>
      <a:accent4>
        <a:srgbClr val="FF0F00"/>
      </a:accent4>
      <a:accent5>
        <a:srgbClr val="000000"/>
      </a:accent5>
      <a:accent6>
        <a:srgbClr val="EAE7E4"/>
      </a:accent6>
      <a:hlink>
        <a:srgbClr val="142845"/>
      </a:hlink>
      <a:folHlink>
        <a:srgbClr val="497EC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2_PowerPoint A">
  <a:themeElements>
    <a:clrScheme name="Blue Gray">
      <a:dk1>
        <a:sysClr val="windowText" lastClr="000000"/>
      </a:dk1>
      <a:lt1>
        <a:sysClr val="window" lastClr="FFFFFF"/>
      </a:lt1>
      <a:dk2>
        <a:srgbClr val="1B365D"/>
      </a:dk2>
      <a:lt2>
        <a:srgbClr val="BFBFBF"/>
      </a:lt2>
      <a:accent1>
        <a:srgbClr val="0D1A2E"/>
      </a:accent1>
      <a:accent2>
        <a:srgbClr val="A09384"/>
      </a:accent2>
      <a:accent3>
        <a:srgbClr val="BFBFBF"/>
      </a:accent3>
      <a:accent4>
        <a:srgbClr val="FF0F00"/>
      </a:accent4>
      <a:accent5>
        <a:srgbClr val="000000"/>
      </a:accent5>
      <a:accent6>
        <a:srgbClr val="EAE7E4"/>
      </a:accent6>
      <a:hlink>
        <a:srgbClr val="142845"/>
      </a:hlink>
      <a:folHlink>
        <a:srgbClr val="497EC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_PowerPoint B">
  <a:themeElements>
    <a:clrScheme name="Brand Colors">
      <a:dk1>
        <a:sysClr val="windowText" lastClr="000000"/>
      </a:dk1>
      <a:lt1>
        <a:sysClr val="window" lastClr="FFFFFF"/>
      </a:lt1>
      <a:dk2>
        <a:srgbClr val="1B365D"/>
      </a:dk2>
      <a:lt2>
        <a:srgbClr val="FF0F00"/>
      </a:lt2>
      <a:accent1>
        <a:srgbClr val="2DCCD3"/>
      </a:accent1>
      <a:accent2>
        <a:srgbClr val="D2D755"/>
      </a:accent2>
      <a:accent3>
        <a:srgbClr val="E87722"/>
      </a:accent3>
      <a:accent4>
        <a:srgbClr val="7C2529"/>
      </a:accent4>
      <a:accent5>
        <a:srgbClr val="666666"/>
      </a:accent5>
      <a:accent6>
        <a:srgbClr val="E6D395"/>
      </a:accent6>
      <a:hlink>
        <a:srgbClr val="131E29"/>
      </a:hlink>
      <a:folHlink>
        <a:srgbClr val="CBC4B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1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12.xml><?xml version="1.0" encoding="utf-8"?>
<a:theme xmlns:a="http://schemas.openxmlformats.org/drawingml/2006/main" name="high voltage">
  <a:themeElements>
    <a:clrScheme name="high voltage 1">
      <a:dk1>
        <a:srgbClr val="001932"/>
      </a:dk1>
      <a:lt1>
        <a:srgbClr val="FFFFFF"/>
      </a:lt1>
      <a:dk2>
        <a:srgbClr val="2181B7"/>
      </a:dk2>
      <a:lt2>
        <a:srgbClr val="CCFFFF"/>
      </a:lt2>
      <a:accent1>
        <a:srgbClr val="99FFCC"/>
      </a:accent1>
      <a:accent2>
        <a:srgbClr val="01B0FF"/>
      </a:accent2>
      <a:accent3>
        <a:srgbClr val="ABC1D8"/>
      </a:accent3>
      <a:accent4>
        <a:srgbClr val="DADADA"/>
      </a:accent4>
      <a:accent5>
        <a:srgbClr val="CAFFE2"/>
      </a:accent5>
      <a:accent6>
        <a:srgbClr val="019FE7"/>
      </a:accent6>
      <a:hlink>
        <a:srgbClr val="6666FF"/>
      </a:hlink>
      <a:folHlink>
        <a:srgbClr val="1C6D9A"/>
      </a:folHlink>
    </a:clrScheme>
    <a:fontScheme name="high voltag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high voltage 1">
        <a:dk1>
          <a:srgbClr val="001932"/>
        </a:dk1>
        <a:lt1>
          <a:srgbClr val="FFFFFF"/>
        </a:lt1>
        <a:dk2>
          <a:srgbClr val="2181B7"/>
        </a:dk2>
        <a:lt2>
          <a:srgbClr val="CCFFFF"/>
        </a:lt2>
        <a:accent1>
          <a:srgbClr val="99FFCC"/>
        </a:accent1>
        <a:accent2>
          <a:srgbClr val="01B0FF"/>
        </a:accent2>
        <a:accent3>
          <a:srgbClr val="ABC1D8"/>
        </a:accent3>
        <a:accent4>
          <a:srgbClr val="DADADA"/>
        </a:accent4>
        <a:accent5>
          <a:srgbClr val="CAFFE2"/>
        </a:accent5>
        <a:accent6>
          <a:srgbClr val="019FE7"/>
        </a:accent6>
        <a:hlink>
          <a:srgbClr val="6666FF"/>
        </a:hlink>
        <a:folHlink>
          <a:srgbClr val="1C6D9A"/>
        </a:folHlink>
      </a:clrScheme>
      <a:clrMap bg1="dk2" tx1="lt1" bg2="dk1" tx2="lt2" accent1="accent1" accent2="accent2" accent3="accent3" accent4="accent4" accent5="accent5" accent6="accent6" hlink="hlink" folHlink="folHlink"/>
    </a:extraClrScheme>
    <a:extraClrScheme>
      <a:clrScheme name="high voltage 2">
        <a:dk1>
          <a:srgbClr val="000000"/>
        </a:dk1>
        <a:lt1>
          <a:srgbClr val="FFFFFF"/>
        </a:lt1>
        <a:dk2>
          <a:srgbClr val="000066"/>
        </a:dk2>
        <a:lt2>
          <a:srgbClr val="969696"/>
        </a:lt2>
        <a:accent1>
          <a:srgbClr val="666699"/>
        </a:accent1>
        <a:accent2>
          <a:srgbClr val="CCCCFF"/>
        </a:accent2>
        <a:accent3>
          <a:srgbClr val="FFFFFF"/>
        </a:accent3>
        <a:accent4>
          <a:srgbClr val="000000"/>
        </a:accent4>
        <a:accent5>
          <a:srgbClr val="B8B8CA"/>
        </a:accent5>
        <a:accent6>
          <a:srgbClr val="B9B9E7"/>
        </a:accent6>
        <a:hlink>
          <a:srgbClr val="CC00CC"/>
        </a:hlink>
        <a:folHlink>
          <a:srgbClr val="EAEAEA"/>
        </a:folHlink>
      </a:clrScheme>
      <a:clrMap bg1="lt1" tx1="dk1" bg2="lt2" tx2="dk2" accent1="accent1" accent2="accent2" accent3="accent3" accent4="accent4" accent5="accent5" accent6="accent6" hlink="hlink" folHlink="folHlink"/>
    </a:extraClrScheme>
    <a:extraClrScheme>
      <a:clrScheme name="high voltage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high voltage 4">
        <a:dk1>
          <a:srgbClr val="000000"/>
        </a:dk1>
        <a:lt1>
          <a:srgbClr val="FFFFCC"/>
        </a:lt1>
        <a:dk2>
          <a:srgbClr val="FF6600"/>
        </a:dk2>
        <a:lt2>
          <a:srgbClr val="333300"/>
        </a:lt2>
        <a:accent1>
          <a:srgbClr val="800000"/>
        </a:accent1>
        <a:accent2>
          <a:srgbClr val="CC6600"/>
        </a:accent2>
        <a:accent3>
          <a:srgbClr val="FFFFE2"/>
        </a:accent3>
        <a:accent4>
          <a:srgbClr val="000000"/>
        </a:accent4>
        <a:accent5>
          <a:srgbClr val="C0AAAA"/>
        </a:accent5>
        <a:accent6>
          <a:srgbClr val="B95C00"/>
        </a:accent6>
        <a:hlink>
          <a:srgbClr val="808000"/>
        </a:hlink>
        <a:folHlink>
          <a:srgbClr val="FFCC66"/>
        </a:folHlink>
      </a:clrScheme>
      <a:clrMap bg1="lt1" tx1="dk1" bg2="lt2" tx2="dk2" accent1="accent1" accent2="accent2" accent3="accent3" accent4="accent4" accent5="accent5" accent6="accent6" hlink="hlink" folHlink="folHlink"/>
    </a:extraClrScheme>
    <a:extraClrScheme>
      <a:clrScheme name="high voltage 5">
        <a:dk1>
          <a:srgbClr val="1C3956"/>
        </a:dk1>
        <a:lt1>
          <a:srgbClr val="FFFFFF"/>
        </a:lt1>
        <a:dk2>
          <a:srgbClr val="003366"/>
        </a:dk2>
        <a:lt2>
          <a:srgbClr val="DDDDDD"/>
        </a:lt2>
        <a:accent1>
          <a:srgbClr val="3D7CBB"/>
        </a:accent1>
        <a:accent2>
          <a:srgbClr val="00152A"/>
        </a:accent2>
        <a:accent3>
          <a:srgbClr val="AAADB8"/>
        </a:accent3>
        <a:accent4>
          <a:srgbClr val="DADADA"/>
        </a:accent4>
        <a:accent5>
          <a:srgbClr val="AFBFDA"/>
        </a:accent5>
        <a:accent6>
          <a:srgbClr val="001225"/>
        </a:accent6>
        <a:hlink>
          <a:srgbClr val="33CCCC"/>
        </a:hlink>
        <a:folHlink>
          <a:srgbClr val="96B9DC"/>
        </a:folHlink>
      </a:clrScheme>
      <a:clrMap bg1="dk2" tx1="lt1" bg2="dk1" tx2="lt2" accent1="accent1" accent2="accent2" accent3="accent3" accent4="accent4" accent5="accent5" accent6="accent6" hlink="hlink" folHlink="folHlink"/>
    </a:extraClrScheme>
    <a:extraClrScheme>
      <a:clrScheme name="high voltage 6">
        <a:dk1>
          <a:srgbClr val="000000"/>
        </a:dk1>
        <a:lt1>
          <a:srgbClr val="FFFFFF"/>
        </a:lt1>
        <a:dk2>
          <a:srgbClr val="440044"/>
        </a:dk2>
        <a:lt2>
          <a:srgbClr val="491D49"/>
        </a:lt2>
        <a:accent1>
          <a:srgbClr val="9D9DBD"/>
        </a:accent1>
        <a:accent2>
          <a:srgbClr val="14213C"/>
        </a:accent2>
        <a:accent3>
          <a:srgbClr val="FFFFFF"/>
        </a:accent3>
        <a:accent4>
          <a:srgbClr val="000000"/>
        </a:accent4>
        <a:accent5>
          <a:srgbClr val="CCCCDB"/>
        </a:accent5>
        <a:accent6>
          <a:srgbClr val="111D35"/>
        </a:accent6>
        <a:hlink>
          <a:srgbClr val="666699"/>
        </a:hlink>
        <a:folHlink>
          <a:srgbClr val="DBDBF1"/>
        </a:folHlink>
      </a:clrScheme>
      <a:clrMap bg1="lt1" tx1="dk1" bg2="lt2" tx2="dk2" accent1="accent1" accent2="accent2" accent3="accent3" accent4="accent4" accent5="accent5" accent6="accent6" hlink="hlink" folHlink="folHlink"/>
    </a:extraClrScheme>
    <a:extraClrScheme>
      <a:clrScheme name="high voltage 7">
        <a:dk1>
          <a:srgbClr val="000000"/>
        </a:dk1>
        <a:lt1>
          <a:srgbClr val="FFFFFF"/>
        </a:lt1>
        <a:dk2>
          <a:srgbClr val="000000"/>
        </a:dk2>
        <a:lt2>
          <a:srgbClr val="001A00"/>
        </a:lt2>
        <a:accent1>
          <a:srgbClr val="339966"/>
        </a:accent1>
        <a:accent2>
          <a:srgbClr val="003300"/>
        </a:accent2>
        <a:accent3>
          <a:srgbClr val="FFFFFF"/>
        </a:accent3>
        <a:accent4>
          <a:srgbClr val="000000"/>
        </a:accent4>
        <a:accent5>
          <a:srgbClr val="ADCAB8"/>
        </a:accent5>
        <a:accent6>
          <a:srgbClr val="002D00"/>
        </a:accent6>
        <a:hlink>
          <a:srgbClr val="FF9933"/>
        </a:hlink>
        <a:folHlink>
          <a:srgbClr val="AFE9CC"/>
        </a:folHlink>
      </a:clrScheme>
      <a:clrMap bg1="lt1" tx1="dk1" bg2="lt2" tx2="dk2" accent1="accent1" accent2="accent2" accent3="accent3" accent4="accent4" accent5="accent5" accent6="accent6" hlink="hlink" folHlink="folHlink"/>
    </a:extraClrScheme>
    <a:extraClrScheme>
      <a:clrScheme name="high voltage 8">
        <a:dk1>
          <a:srgbClr val="000000"/>
        </a:dk1>
        <a:lt1>
          <a:srgbClr val="FFFFFF"/>
        </a:lt1>
        <a:dk2>
          <a:srgbClr val="000000"/>
        </a:dk2>
        <a:lt2>
          <a:srgbClr val="FFCC00"/>
        </a:lt2>
        <a:accent1>
          <a:srgbClr val="FF9900"/>
        </a:accent1>
        <a:accent2>
          <a:srgbClr val="D60093"/>
        </a:accent2>
        <a:accent3>
          <a:srgbClr val="AAAAAA"/>
        </a:accent3>
        <a:accent4>
          <a:srgbClr val="DADADA"/>
        </a:accent4>
        <a:accent5>
          <a:srgbClr val="FFCAAA"/>
        </a:accent5>
        <a:accent6>
          <a:srgbClr val="C20085"/>
        </a:accent6>
        <a:hlink>
          <a:srgbClr val="9966FF"/>
        </a:hlink>
        <a:folHlink>
          <a:srgbClr val="80808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Retrospect">
  <a:themeElements>
    <a:clrScheme name="Custom 2">
      <a:dk1>
        <a:sysClr val="windowText" lastClr="000000"/>
      </a:dk1>
      <a:lt1>
        <a:sysClr val="window" lastClr="FFFFFF"/>
      </a:lt1>
      <a:dk2>
        <a:srgbClr val="455F51"/>
      </a:dk2>
      <a:lt2>
        <a:srgbClr val="E2DFCC"/>
      </a:lt2>
      <a:accent1>
        <a:srgbClr val="99CB38"/>
      </a:accent1>
      <a:accent2>
        <a:srgbClr val="63A537"/>
      </a:accent2>
      <a:accent3>
        <a:srgbClr val="E6AF00"/>
      </a:accent3>
      <a:accent4>
        <a:srgbClr val="EE7B08"/>
      </a:accent4>
      <a:accent5>
        <a:srgbClr val="4EB3CF"/>
      </a:accent5>
      <a:accent6>
        <a:srgbClr val="51C3F9"/>
      </a:accent6>
      <a:hlink>
        <a:srgbClr val="EE7B08"/>
      </a:hlink>
      <a:folHlink>
        <a:srgbClr val="977B2D"/>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15.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16.xml><?xml version="1.0" encoding="utf-8"?>
<a:theme xmlns:a="http://schemas.openxmlformats.org/drawingml/2006/main" name="Office Theme">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Custom 22">
      <a:majorFont>
        <a:latin typeface="Arial Black"/>
        <a:ea typeface=""/>
        <a:cs typeface=""/>
      </a:majorFont>
      <a:minorFont>
        <a:latin typeface="Sabon Next L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ometric-Color-Block_Win32_jx_v9.potx" id="{B1D493D9-AF74-4AD6-8F0C-5B1308D7041B}" vid="{1AA99070-5A1F-42D2-9F5B-E7354C964689}"/>
    </a:ext>
  </a:extLst>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299A13C75F1CF438992357641033BE3" ma:contentTypeVersion="18" ma:contentTypeDescription="Create a new document." ma:contentTypeScope="" ma:versionID="5c244eff95fc8ce57715ef5eb8de5608">
  <xsd:schema xmlns:xsd="http://www.w3.org/2001/XMLSchema" xmlns:xs="http://www.w3.org/2001/XMLSchema" xmlns:p="http://schemas.microsoft.com/office/2006/metadata/properties" xmlns:ns2="ea2bd162-4460-4bb3-ae3a-b12675adf7b3" xmlns:ns3="07368bf8-f17e-4ef4-9a14-2af7f34eff9f" targetNamespace="http://schemas.microsoft.com/office/2006/metadata/properties" ma:root="true" ma:fieldsID="9e18801a10c5a5d1bbe2d60a37b730ad" ns2:_="" ns3:_="">
    <xsd:import namespace="ea2bd162-4460-4bb3-ae3a-b12675adf7b3"/>
    <xsd:import namespace="07368bf8-f17e-4ef4-9a14-2af7f34eff9f"/>
    <xsd:element name="properties">
      <xsd:complexType>
        <xsd:sequence>
          <xsd:element name="documentManagement">
            <xsd:complexType>
              <xsd:all>
                <xsd:element ref="ns2:SharedWithUsers" minOccurs="0"/>
                <xsd:element ref="ns2:SharingHintHash"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EventHashCode" minOccurs="0"/>
                <xsd:element ref="ns3:MediaServiceGenerationTime"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a2bd162-4460-4bb3-ae3a-b12675adf7b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element name="SharedWithDetails" ma:index="10"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0daea594-53dc-431f-b450-f7d162d0d038}" ma:internalName="TaxCatchAll" ma:showField="CatchAllData" ma:web="ea2bd162-4460-4bb3-ae3a-b12675adf7b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7368bf8-f17e-4ef4-9a14-2af7f34eff9f"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Location" ma:index="15" nillable="true" ma:displayName="MediaServiceLocation" ma:description="" ma:internalName="MediaServiceLocation"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7ab3ca50-fc37-4190-9287-68e9cd0649b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7368bf8-f17e-4ef4-9a14-2af7f34eff9f">
      <Terms xmlns="http://schemas.microsoft.com/office/infopath/2007/PartnerControls"/>
    </lcf76f155ced4ddcb4097134ff3c332f>
    <TaxCatchAll xmlns="ea2bd162-4460-4bb3-ae3a-b12675adf7b3" xsi:nil="true"/>
  </documentManagement>
</p:properties>
</file>

<file path=customXml/itemProps1.xml><?xml version="1.0" encoding="utf-8"?>
<ds:datastoreItem xmlns:ds="http://schemas.openxmlformats.org/officeDocument/2006/customXml" ds:itemID="{0267358A-0903-4762-A797-14815C804C58}">
  <ds:schemaRefs>
    <ds:schemaRef ds:uri="http://schemas.microsoft.com/sharepoint/v3/contenttype/forms"/>
  </ds:schemaRefs>
</ds:datastoreItem>
</file>

<file path=customXml/itemProps2.xml><?xml version="1.0" encoding="utf-8"?>
<ds:datastoreItem xmlns:ds="http://schemas.openxmlformats.org/officeDocument/2006/customXml" ds:itemID="{FFD19268-D4CB-4883-9C78-FF920F395D2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a2bd162-4460-4bb3-ae3a-b12675adf7b3"/>
    <ds:schemaRef ds:uri="07368bf8-f17e-4ef4-9a14-2af7f34eff9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B70DBF4-E5A4-4EBB-BDD9-D3994D2CD1BD}">
  <ds:schemaRefs>
    <ds:schemaRef ds:uri="http://schemas.microsoft.com/office/2006/documentManagement/types"/>
    <ds:schemaRef ds:uri="http://purl.org/dc/elements/1.1/"/>
    <ds:schemaRef ds:uri="http://schemas.microsoft.com/office/infopath/2007/PartnerControls"/>
    <ds:schemaRef ds:uri="http://schemas.microsoft.com/office/2006/metadata/properties"/>
    <ds:schemaRef ds:uri="http://purl.org/dc/terms/"/>
    <ds:schemaRef ds:uri="http://www.w3.org/XML/1998/namespace"/>
    <ds:schemaRef ds:uri="http://purl.org/dc/dcmitype/"/>
    <ds:schemaRef ds:uri="http://schemas.openxmlformats.org/package/2006/metadata/core-properties"/>
    <ds:schemaRef ds:uri="f02f42f0-791a-4d1d-81f6-b1791ff20972"/>
    <ds:schemaRef ds:uri="07368bf8-f17e-4ef4-9a14-2af7f34eff9f"/>
    <ds:schemaRef ds:uri="ea2bd162-4460-4bb3-ae3a-b12675adf7b3"/>
  </ds:schemaRefs>
</ds:datastoreItem>
</file>

<file path=docProps/app.xml><?xml version="1.0" encoding="utf-8"?>
<Properties xmlns="http://schemas.openxmlformats.org/officeDocument/2006/extended-properties" xmlns:vt="http://schemas.openxmlformats.org/officeDocument/2006/docPropsVTypes">
  <Template/>
  <TotalTime>21</TotalTime>
  <Words>12832</Words>
  <Application>Microsoft Office PowerPoint</Application>
  <PresentationFormat>Widescreen</PresentationFormat>
  <Paragraphs>1924</Paragraphs>
  <Slides>217</Slides>
  <Notes>73</Notes>
  <HiddenSlides>2</HiddenSlides>
  <MMClips>1</MMClips>
  <ScaleCrop>false</ScaleCrop>
  <HeadingPairs>
    <vt:vector size="6" baseType="variant">
      <vt:variant>
        <vt:lpstr>Fonts Used</vt:lpstr>
      </vt:variant>
      <vt:variant>
        <vt:i4>26</vt:i4>
      </vt:variant>
      <vt:variant>
        <vt:lpstr>Theme</vt:lpstr>
      </vt:variant>
      <vt:variant>
        <vt:i4>16</vt:i4>
      </vt:variant>
      <vt:variant>
        <vt:lpstr>Slide Titles</vt:lpstr>
      </vt:variant>
      <vt:variant>
        <vt:i4>217</vt:i4>
      </vt:variant>
    </vt:vector>
  </HeadingPairs>
  <TitlesOfParts>
    <vt:vector size="259" baseType="lpstr">
      <vt:lpstr>Amasis MT Pro Black</vt:lpstr>
      <vt:lpstr>Arial</vt:lpstr>
      <vt:lpstr>Arial Black</vt:lpstr>
      <vt:lpstr>Calibri</vt:lpstr>
      <vt:lpstr>Calibri (Body)</vt:lpstr>
      <vt:lpstr>Calibri Light</vt:lpstr>
      <vt:lpstr>Calibri,Sans-Serif</vt:lpstr>
      <vt:lpstr>Century Gothic</vt:lpstr>
      <vt:lpstr>Corbel</vt:lpstr>
      <vt:lpstr>Courier New</vt:lpstr>
      <vt:lpstr>Georgia</vt:lpstr>
      <vt:lpstr>Halant Medium</vt:lpstr>
      <vt:lpstr>Monotype Sorts</vt:lpstr>
      <vt:lpstr>Open Sans</vt:lpstr>
      <vt:lpstr>Open Sans Light</vt:lpstr>
      <vt:lpstr>Overpass Light</vt:lpstr>
      <vt:lpstr>Overpass Light Bold</vt:lpstr>
      <vt:lpstr>PermianSlabSerifTypeface</vt:lpstr>
      <vt:lpstr>Public Sans Web</vt:lpstr>
      <vt:lpstr>Sabon Next LT</vt:lpstr>
      <vt:lpstr>Segoe UI</vt:lpstr>
      <vt:lpstr>Source Sans Pro Web</vt:lpstr>
      <vt:lpstr>source_sans_pro_regular</vt:lpstr>
      <vt:lpstr>Tahoma</vt:lpstr>
      <vt:lpstr>Times New Roman</vt:lpstr>
      <vt:lpstr>Wingdings</vt:lpstr>
      <vt:lpstr>Retrospect</vt:lpstr>
      <vt:lpstr>PowerPoint B</vt:lpstr>
      <vt:lpstr>1_PowerPoint B</vt:lpstr>
      <vt:lpstr>1_New PPT Template</vt:lpstr>
      <vt:lpstr>PowerPoint A</vt:lpstr>
      <vt:lpstr>2_Office Theme</vt:lpstr>
      <vt:lpstr>1_PowerPoint A</vt:lpstr>
      <vt:lpstr>New PPT Template</vt:lpstr>
      <vt:lpstr>2_PowerPoint A</vt:lpstr>
      <vt:lpstr>1_PowerPoint B</vt:lpstr>
      <vt:lpstr>Parallax</vt:lpstr>
      <vt:lpstr>high voltage</vt:lpstr>
      <vt:lpstr>Office Theme</vt:lpstr>
      <vt:lpstr>Retrospect</vt:lpstr>
      <vt:lpstr>Retrospect</vt:lpstr>
      <vt:lpstr>Office Theme</vt:lpstr>
      <vt:lpstr>Labor Considerations for Tennessee Farmers:  Strategies for Securing and Managing Agricultural Labor</vt:lpstr>
      <vt:lpstr>Brief Introduction to Trends and Challenges in Agricultural Labor</vt:lpstr>
      <vt:lpstr>Background</vt:lpstr>
      <vt:lpstr>Labor Scarcity: Evidence from the H-2A Program Growth in the US</vt:lpstr>
      <vt:lpstr>Farm Labor Scarcity in TN: H-2A Program in TN</vt:lpstr>
      <vt:lpstr>PowerPoint Presentation</vt:lpstr>
      <vt:lpstr>Labor Challenges Faced by TN F&amp;V Growers</vt:lpstr>
      <vt:lpstr>Labor Challenges Faced by TN Nursery and Green Industry</vt:lpstr>
      <vt:lpstr>Strategies to Address Labor Challenges </vt:lpstr>
      <vt:lpstr>Strategies to Address Labor Challenges </vt:lpstr>
      <vt:lpstr>Introduction to Farm Labor Options for Agricultural Employers and Agribusinesses in Tennessee</vt:lpstr>
      <vt:lpstr>Options</vt:lpstr>
      <vt:lpstr>TN NAFTA or USMCA Professional Visa Program</vt:lpstr>
      <vt:lpstr>TN Program: Professions and Employment Projection Change</vt:lpstr>
      <vt:lpstr>TN Program: Admissions and Visas Issued in the US</vt:lpstr>
      <vt:lpstr>Farm Labor Contractors (FLC)</vt:lpstr>
      <vt:lpstr>PowerPoint Presentation</vt:lpstr>
      <vt:lpstr>H-2B Program</vt:lpstr>
      <vt:lpstr>H-2B Program in TN</vt:lpstr>
      <vt:lpstr>H-2B Program in TN FY2022</vt:lpstr>
      <vt:lpstr>H-2A Program  (Immigration and Nationality Act: INA)</vt:lpstr>
      <vt:lpstr>H-2A Program in TN</vt:lpstr>
      <vt:lpstr>Who Can Help with the H-2A Program Certification Process in TN</vt:lpstr>
      <vt:lpstr>H-2A Program Costs  DR. MARGARITA VELANDIA, MVELANDI@UTK.EDU, (865)974-7409, UT EXTENSION </vt:lpstr>
      <vt:lpstr>PowerPoint Presentation</vt:lpstr>
      <vt:lpstr>Housing </vt:lpstr>
      <vt:lpstr>H-2A Costs: AEWR</vt:lpstr>
      <vt:lpstr>H-2A Program 2023 AEWR Final Rule</vt:lpstr>
      <vt:lpstr>Option for Smaller Operations</vt:lpstr>
      <vt:lpstr>Option for Small Operations</vt:lpstr>
      <vt:lpstr>Internships as a source of labor (https://extension.tennessee.edu/publications/Documents/W942.pdf)</vt:lpstr>
      <vt:lpstr>When Is an Individual Considered an Intern and Not an Employee?</vt:lpstr>
      <vt:lpstr>Other Things to Consider When Employing Interns</vt:lpstr>
      <vt:lpstr>Agricultural Labor Laws</vt:lpstr>
      <vt:lpstr>Agricultural Employer Compliance Responsibilities</vt:lpstr>
      <vt:lpstr> Fair Labor Standards Act (FLSA)    </vt:lpstr>
      <vt:lpstr>Agriculture</vt:lpstr>
      <vt:lpstr>FLSA Coverage</vt:lpstr>
      <vt:lpstr>Enterprise Coverage</vt:lpstr>
      <vt:lpstr>Individual Coverage</vt:lpstr>
      <vt:lpstr>FLSA Minimum Wage </vt:lpstr>
      <vt:lpstr>FLSA Overtime to be Paid</vt:lpstr>
      <vt:lpstr>PowerPoint Presentation</vt:lpstr>
      <vt:lpstr>FLSA Overtime Exemption</vt:lpstr>
      <vt:lpstr>FLSA Record Keeping </vt:lpstr>
      <vt:lpstr>Compliance Assistance Materials</vt:lpstr>
      <vt:lpstr>The Migrant &amp; Seasonal Agricultural Workers Protection Act (MSPA)</vt:lpstr>
      <vt:lpstr>MSPA Overview</vt:lpstr>
      <vt:lpstr>MSPA Coverage </vt:lpstr>
      <vt:lpstr>MSPA Coverage - AGERs, and AGAS’ </vt:lpstr>
      <vt:lpstr>MSPA Coverage - FLCs</vt:lpstr>
      <vt:lpstr>MSPA Agricultural Workers</vt:lpstr>
      <vt:lpstr>Joint Employment under MSPA</vt:lpstr>
      <vt:lpstr>Who Must Register</vt:lpstr>
      <vt:lpstr>Registration Process</vt:lpstr>
      <vt:lpstr>Proof of Registration</vt:lpstr>
      <vt:lpstr>Items to be Disclosed</vt:lpstr>
      <vt:lpstr>Wage Requirements</vt:lpstr>
      <vt:lpstr>Deductions from Wages</vt:lpstr>
      <vt:lpstr>MSPA Transportation</vt:lpstr>
      <vt:lpstr>Common Problems</vt:lpstr>
      <vt:lpstr>Housing Safety &amp; Health</vt:lpstr>
      <vt:lpstr>Compliance Assistance Materials</vt:lpstr>
      <vt:lpstr>H-2A Visa Program</vt:lpstr>
      <vt:lpstr>H2A Visa Program</vt:lpstr>
      <vt:lpstr>Scope</vt:lpstr>
      <vt:lpstr>What is an H2A visa</vt:lpstr>
      <vt:lpstr>How to apply</vt:lpstr>
      <vt:lpstr>FLAG</vt:lpstr>
      <vt:lpstr>FLAG</vt:lpstr>
      <vt:lpstr>FLAG</vt:lpstr>
      <vt:lpstr>FLAG</vt:lpstr>
      <vt:lpstr>FLAG</vt:lpstr>
      <vt:lpstr>FLAG</vt:lpstr>
      <vt:lpstr>FLAG</vt:lpstr>
      <vt:lpstr>How to apply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Farm Labor Contractors (FLC’s &amp; H-2ALC’s)</vt:lpstr>
      <vt:lpstr>Farm Labor Contractors (FLC)</vt:lpstr>
      <vt:lpstr>Q and A</vt:lpstr>
      <vt:lpstr>PowerPoint Presentation</vt:lpstr>
      <vt:lpstr>PowerPoint Presentation</vt:lpstr>
      <vt:lpstr>License</vt:lpstr>
      <vt:lpstr>H-2ALCs</vt:lpstr>
      <vt:lpstr>PowerPoint Presentation</vt:lpstr>
      <vt:lpstr>Look them up...</vt:lpstr>
      <vt:lpstr>Look them up...</vt:lpstr>
      <vt:lpstr>Tennessee</vt:lpstr>
      <vt:lpstr>Considerations when Working with a FLC</vt:lpstr>
      <vt:lpstr>What does "joint employment" mean?</vt:lpstr>
      <vt:lpstr>How can one determine if joint employment exists?</vt:lpstr>
      <vt:lpstr>Q and A</vt:lpstr>
      <vt:lpstr>Best Practices</vt:lpstr>
      <vt:lpstr>PowerPoint Presentation</vt:lpstr>
      <vt:lpstr>Blooming Onion</vt:lpstr>
      <vt:lpstr>Human Trafficking</vt:lpstr>
      <vt:lpstr>PowerPoint Presentation</vt:lpstr>
      <vt:lpstr>PowerPoint Presentation</vt:lpstr>
      <vt:lpstr>Common Challenges with Hired Labor</vt:lpstr>
      <vt:lpstr>PowerPoint Presentation</vt:lpstr>
      <vt:lpstr>Focus on the need, the finding, the cost, the hiring….but what about the managing and the communicating?  Strong labor management and leadership skills are required to run a successful agricultural operation. </vt:lpstr>
      <vt:lpstr>PowerPoint Presentation</vt:lpstr>
      <vt:lpstr>Create the Environment that Reduces the Risk</vt:lpstr>
      <vt:lpstr>Create the Environment that Reduces the Risk</vt:lpstr>
      <vt:lpstr>Scenario</vt:lpstr>
      <vt:lpstr>What is Retaliation?</vt:lpstr>
      <vt:lpstr>MSPA &amp; FLSA Prohibitions against Retaliation</vt:lpstr>
      <vt:lpstr>Adverse actions</vt:lpstr>
      <vt:lpstr>Threats</vt:lpstr>
      <vt:lpstr>PowerPoint Presentation</vt:lpstr>
      <vt:lpstr>Scenario</vt:lpstr>
      <vt:lpstr>Responses</vt:lpstr>
      <vt:lpstr>Best Practices for Recordkeeping</vt:lpstr>
      <vt:lpstr>Best Practices</vt:lpstr>
      <vt:lpstr>Best Practices</vt:lpstr>
      <vt:lpstr>MSPA Items to be Disclosed</vt:lpstr>
      <vt:lpstr>MSPA Disclosure</vt:lpstr>
      <vt:lpstr>H-2A Wage Contract/Job Order</vt:lpstr>
      <vt:lpstr>Record Keeping </vt:lpstr>
      <vt:lpstr>H-2A Record Keeping</vt:lpstr>
      <vt:lpstr>Common Issues with Hours Worked</vt:lpstr>
      <vt:lpstr>MSPA Wage Statement</vt:lpstr>
      <vt:lpstr>H-2A Wage Statement</vt:lpstr>
      <vt:lpstr>H-2A Hours Offered</vt:lpstr>
      <vt:lpstr>Additional Records</vt:lpstr>
      <vt:lpstr>Contractor Records</vt:lpstr>
      <vt:lpstr>H-2A Recruitment Records</vt:lpstr>
      <vt:lpstr>I-9 Documentation</vt:lpstr>
      <vt:lpstr>Common Record Keeping Problems</vt:lpstr>
      <vt:lpstr>Communication of Policies </vt:lpstr>
      <vt:lpstr>Training</vt:lpstr>
      <vt:lpstr>Compliance Assistance Materials</vt:lpstr>
      <vt:lpstr>Questions?</vt:lpstr>
      <vt:lpstr>Disclaimer</vt:lpstr>
      <vt:lpstr>Best Practices for Communication, Policies, and Safety Training</vt:lpstr>
      <vt:lpstr>Effective Communication</vt:lpstr>
      <vt:lpstr>Communication with Workers</vt:lpstr>
      <vt:lpstr>Employee Orientation &amp; Onboarding</vt:lpstr>
      <vt:lpstr>Disciplinary Policy</vt:lpstr>
      <vt:lpstr>Document, Document, Document</vt:lpstr>
      <vt:lpstr>Performance Issues</vt:lpstr>
      <vt:lpstr>Retaliation</vt:lpstr>
      <vt:lpstr>Retaliation Policy</vt:lpstr>
      <vt:lpstr>Addressing worker issues and concerns…</vt:lpstr>
      <vt:lpstr>Termination of Employees</vt:lpstr>
      <vt:lpstr>Abandonment</vt:lpstr>
      <vt:lpstr>Best Practices for Housing</vt:lpstr>
      <vt:lpstr>Annual Safety Training</vt:lpstr>
      <vt:lpstr>Best Practices for Employer Provided Housing</vt:lpstr>
      <vt:lpstr>Housing Inspections</vt:lpstr>
      <vt:lpstr>Regulations</vt:lpstr>
      <vt:lpstr>Housing Regulations</vt:lpstr>
      <vt:lpstr>Housing Regulations</vt:lpstr>
      <vt:lpstr>Housing Regulations</vt:lpstr>
      <vt:lpstr>Housing Regulations</vt:lpstr>
      <vt:lpstr>Housing Regulations</vt:lpstr>
      <vt:lpstr>Housing Regulations</vt:lpstr>
      <vt:lpstr>Housing Regulations</vt:lpstr>
      <vt:lpstr>Housing Regulations</vt:lpstr>
      <vt:lpstr>Housing Regulations</vt:lpstr>
      <vt:lpstr>Housing Regulations</vt:lpstr>
      <vt:lpstr>Housing Regulations</vt:lpstr>
      <vt:lpstr>Housing Regulations</vt:lpstr>
      <vt:lpstr>Housing Regulations</vt:lpstr>
      <vt:lpstr>Housing Regulations</vt:lpstr>
      <vt:lpstr>Tool Box</vt:lpstr>
      <vt:lpstr>PowerPoint Presentation</vt:lpstr>
      <vt:lpstr>Workplace Injuries and Workers Compensation Considerations</vt:lpstr>
      <vt:lpstr>WC 101 Best Practices for the Agriculture Industry</vt:lpstr>
      <vt:lpstr>PowerPoint Presentation</vt:lpstr>
      <vt:lpstr>Workers’ Compensation</vt:lpstr>
      <vt:lpstr>Purpose</vt:lpstr>
      <vt:lpstr>Purpose of Workers’ Compensation</vt:lpstr>
      <vt:lpstr>PowerPoint Presentation</vt:lpstr>
      <vt:lpstr>During This Presentation:</vt:lpstr>
      <vt:lpstr>PowerPoint Presentation</vt:lpstr>
      <vt:lpstr>Employee Rights</vt:lpstr>
      <vt:lpstr>PowerPoint Presentation</vt:lpstr>
      <vt:lpstr>Employer Rights</vt:lpstr>
      <vt:lpstr>Employer Rights</vt:lpstr>
      <vt:lpstr>Employer Rights</vt:lpstr>
      <vt:lpstr>You don’t have the right to deny a claim</vt:lpstr>
      <vt:lpstr>To protect your rights…</vt:lpstr>
      <vt:lpstr>Medical Care</vt:lpstr>
      <vt:lpstr>Employer Rights</vt:lpstr>
      <vt:lpstr>PowerPoint Presentation</vt:lpstr>
      <vt:lpstr>Who pays workers’ comp benefits?</vt:lpstr>
      <vt:lpstr>Medical Benefits In Workers’ Compensation</vt:lpstr>
      <vt:lpstr>Wage Replacement Benefits </vt:lpstr>
      <vt:lpstr>Wage Replacement Benefits</vt:lpstr>
      <vt:lpstr>There is no doubt…your injured employees will have questions</vt:lpstr>
      <vt:lpstr>What are an employer’s responsibilities after an injury?</vt:lpstr>
      <vt:lpstr>The Ombudsman Program</vt:lpstr>
      <vt:lpstr>A brief recap</vt:lpstr>
      <vt:lpstr>6 Steps to take (continued)</vt:lpstr>
      <vt:lpstr>One basic employer responsibility— Have a safe worksite</vt:lpstr>
      <vt:lpstr>PowerPoint Presentation</vt:lpstr>
      <vt:lpstr>The Bureau is Here to Help You!</vt:lpstr>
      <vt:lpstr>www.tn.gov/workerscomp </vt:lpstr>
      <vt:lpstr>PowerPoint Presentation</vt:lpstr>
      <vt:lpstr>PowerPoint Presentation</vt:lpstr>
      <vt:lpstr>Your presenter</vt:lpstr>
      <vt:lpstr>PowerPoint Presentation</vt:lpstr>
      <vt:lpstr>About us</vt:lpstr>
      <vt:lpstr>Meet the Team</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Workshop DRAFT</dc:title>
  <dc:creator>Jane Chadwell</dc:creator>
  <cp:lastModifiedBy>Amy Rochkes</cp:lastModifiedBy>
  <cp:revision>21</cp:revision>
  <dcterms:created xsi:type="dcterms:W3CDTF">2023-08-14T13:09:59Z</dcterms:created>
  <dcterms:modified xsi:type="dcterms:W3CDTF">2023-12-01T14:27:13Z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0x010100C299A13C75F1CF438992357641033BE3</vt:lpwstr>
  </property>
  <property fmtid="{D5CDD505-2E9C-101B-9397-08002B2CF9AE}" pid="3" name="MediaServiceImageTags">
    <vt:lpwstr/>
  </property>
</Properties>
</file>